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theme/themeOverride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5">
  <p:sldMasterIdLst>
    <p:sldMasterId id="2147483660" r:id="rId1"/>
    <p:sldMasterId id="2147483672" r:id="rId2"/>
    <p:sldMasterId id="2147483714" r:id="rId3"/>
  </p:sldMasterIdLst>
  <p:notesMasterIdLst>
    <p:notesMasterId r:id="rId41"/>
  </p:notesMasterIdLst>
  <p:handoutMasterIdLst>
    <p:handoutMasterId r:id="rId42"/>
  </p:handoutMasterIdLst>
  <p:sldIdLst>
    <p:sldId id="2339" r:id="rId4"/>
    <p:sldId id="2338" r:id="rId5"/>
    <p:sldId id="2340" r:id="rId6"/>
    <p:sldId id="2341" r:id="rId7"/>
    <p:sldId id="2342" r:id="rId8"/>
    <p:sldId id="2344" r:id="rId9"/>
    <p:sldId id="2343" r:id="rId10"/>
    <p:sldId id="256" r:id="rId11"/>
    <p:sldId id="306" r:id="rId12"/>
    <p:sldId id="297" r:id="rId13"/>
    <p:sldId id="307" r:id="rId14"/>
    <p:sldId id="313" r:id="rId15"/>
    <p:sldId id="314" r:id="rId16"/>
    <p:sldId id="312" r:id="rId17"/>
    <p:sldId id="310" r:id="rId18"/>
    <p:sldId id="315" r:id="rId19"/>
    <p:sldId id="308" r:id="rId20"/>
    <p:sldId id="309" r:id="rId21"/>
    <p:sldId id="293" r:id="rId22"/>
    <p:sldId id="1737" r:id="rId23"/>
    <p:sldId id="2053" r:id="rId24"/>
    <p:sldId id="2057" r:id="rId25"/>
    <p:sldId id="2267" r:id="rId26"/>
    <p:sldId id="2327" r:id="rId27"/>
    <p:sldId id="2334" r:id="rId28"/>
    <p:sldId id="2335" r:id="rId29"/>
    <p:sldId id="2328" r:id="rId30"/>
    <p:sldId id="2312" r:id="rId31"/>
    <p:sldId id="2331" r:id="rId32"/>
    <p:sldId id="2332" r:id="rId33"/>
    <p:sldId id="2326" r:id="rId34"/>
    <p:sldId id="2330" r:id="rId35"/>
    <p:sldId id="2337" r:id="rId36"/>
    <p:sldId id="2336" r:id="rId37"/>
    <p:sldId id="2321" r:id="rId38"/>
    <p:sldId id="2329" r:id="rId39"/>
    <p:sldId id="1312"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ylor, Doug" initials="TD" lastIdx="0" clrIdx="0">
    <p:extLst>
      <p:ext uri="{19B8F6BF-5375-455C-9EA6-DF929625EA0E}">
        <p15:presenceInfo xmlns:p15="http://schemas.microsoft.com/office/powerpoint/2012/main" userId="S-1-5-21-1780629892-66409265-868425949-1321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4F81BD"/>
    <a:srgbClr val="D0D8E8"/>
    <a:srgbClr val="FFFFCC"/>
    <a:srgbClr val="3333CC"/>
    <a:srgbClr val="99FF66"/>
    <a:srgbClr val="FFFF00"/>
    <a:srgbClr val="333399"/>
    <a:srgbClr val="D7E4BD"/>
    <a:srgbClr val="EBF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6" autoAdjust="0"/>
    <p:restoredTop sz="96723" autoAdjust="0"/>
  </p:normalViewPr>
  <p:slideViewPr>
    <p:cSldViewPr snapToGrid="0">
      <p:cViewPr varScale="1">
        <p:scale>
          <a:sx n="114" d="100"/>
          <a:sy n="114" d="100"/>
        </p:scale>
        <p:origin x="1398" y="114"/>
      </p:cViewPr>
      <p:guideLst>
        <p:guide orient="horz" pos="2184"/>
        <p:guide pos="2880"/>
      </p:guideLst>
    </p:cSldViewPr>
  </p:slideViewPr>
  <p:notesTextViewPr>
    <p:cViewPr>
      <p:scale>
        <a:sx n="3" d="2"/>
        <a:sy n="3" d="2"/>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oleObject" Target="https://cstone1.sharepoint.com/sites/ClientFiles/InstitutionalAssetManagement/Council%20Rock%20School%20District%20-%20Inst'l;No%20Disc/2022.08.31%20QTD%20Tabular%20CRSD.xlsm" TargetMode="Externa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262809800405288"/>
          <c:y val="3.5132588946268466E-2"/>
          <c:w val="0.80384248939979763"/>
          <c:h val="0.75476762500843519"/>
        </c:manualLayout>
      </c:layout>
      <c:lineChart>
        <c:grouping val="standard"/>
        <c:varyColors val="0"/>
        <c:ser>
          <c:idx val="0"/>
          <c:order val="0"/>
          <c:tx>
            <c:strRef>
              <c:f>Curve!$A$2</c:f>
              <c:strCache>
                <c:ptCount val="1"/>
                <c:pt idx="0">
                  <c:v>12/31/2019</c:v>
                </c:pt>
              </c:strCache>
            </c:strRef>
          </c:tx>
          <c:spPr>
            <a:ln w="28575" cap="rnd">
              <a:solidFill>
                <a:schemeClr val="bg1">
                  <a:lumMod val="65000"/>
                </a:schemeClr>
              </a:solidFill>
              <a:round/>
            </a:ln>
            <a:effectLst/>
          </c:spPr>
          <c:marker>
            <c:symbol val="none"/>
          </c:marker>
          <c:cat>
            <c:strRef>
              <c:f>Curve!$B$1:$L$1</c:f>
              <c:strCache>
                <c:ptCount val="11"/>
                <c:pt idx="0">
                  <c:v>1 Mo</c:v>
                </c:pt>
                <c:pt idx="1">
                  <c:v>3 Mo</c:v>
                </c:pt>
                <c:pt idx="2">
                  <c:v>6 Mo</c:v>
                </c:pt>
                <c:pt idx="3">
                  <c:v>1 Yr</c:v>
                </c:pt>
                <c:pt idx="4">
                  <c:v>2 Yr</c:v>
                </c:pt>
                <c:pt idx="5">
                  <c:v>3 Yr</c:v>
                </c:pt>
                <c:pt idx="6">
                  <c:v>5 Yr</c:v>
                </c:pt>
                <c:pt idx="7">
                  <c:v>7 Yr</c:v>
                </c:pt>
                <c:pt idx="8">
                  <c:v>10 Yr</c:v>
                </c:pt>
                <c:pt idx="9">
                  <c:v>20 Yr</c:v>
                </c:pt>
                <c:pt idx="10">
                  <c:v>30 Yr</c:v>
                </c:pt>
              </c:strCache>
            </c:strRef>
          </c:cat>
          <c:val>
            <c:numRef>
              <c:f>Curve!$B$2:$L$2</c:f>
              <c:numCache>
                <c:formatCode>0.00%</c:formatCode>
                <c:ptCount val="11"/>
                <c:pt idx="0">
                  <c:v>1.4800000000000001E-2</c:v>
                </c:pt>
                <c:pt idx="1">
                  <c:v>1.55E-2</c:v>
                </c:pt>
                <c:pt idx="2">
                  <c:v>1.6E-2</c:v>
                </c:pt>
                <c:pt idx="3">
                  <c:v>1.5900000000000001E-2</c:v>
                </c:pt>
                <c:pt idx="4">
                  <c:v>1.5800000000000002E-2</c:v>
                </c:pt>
                <c:pt idx="5">
                  <c:v>1.6200000000000003E-2</c:v>
                </c:pt>
                <c:pt idx="6">
                  <c:v>1.6899999999999998E-2</c:v>
                </c:pt>
                <c:pt idx="7">
                  <c:v>1.83E-2</c:v>
                </c:pt>
                <c:pt idx="8">
                  <c:v>1.9199999999999998E-2</c:v>
                </c:pt>
                <c:pt idx="9">
                  <c:v>2.2499999999999999E-2</c:v>
                </c:pt>
                <c:pt idx="10">
                  <c:v>2.3900000000000001E-2</c:v>
                </c:pt>
              </c:numCache>
            </c:numRef>
          </c:val>
          <c:smooth val="0"/>
          <c:extLst>
            <c:ext xmlns:c16="http://schemas.microsoft.com/office/drawing/2014/chart" uri="{C3380CC4-5D6E-409C-BE32-E72D297353CC}">
              <c16:uniqueId val="{00000000-94AA-478F-98A8-236CEAD525F6}"/>
            </c:ext>
          </c:extLst>
        </c:ser>
        <c:ser>
          <c:idx val="1"/>
          <c:order val="1"/>
          <c:tx>
            <c:strRef>
              <c:f>Curve!$A$3</c:f>
              <c:strCache>
                <c:ptCount val="1"/>
                <c:pt idx="0">
                  <c:v>12/31/2021</c:v>
                </c:pt>
              </c:strCache>
            </c:strRef>
          </c:tx>
          <c:spPr>
            <a:ln w="28575" cap="rnd">
              <a:solidFill>
                <a:srgbClr val="273691"/>
              </a:solidFill>
              <a:round/>
            </a:ln>
            <a:effectLst/>
          </c:spPr>
          <c:marker>
            <c:symbol val="none"/>
          </c:marker>
          <c:cat>
            <c:strRef>
              <c:f>Curve!$B$1:$L$1</c:f>
              <c:strCache>
                <c:ptCount val="11"/>
                <c:pt idx="0">
                  <c:v>1 Mo</c:v>
                </c:pt>
                <c:pt idx="1">
                  <c:v>3 Mo</c:v>
                </c:pt>
                <c:pt idx="2">
                  <c:v>6 Mo</c:v>
                </c:pt>
                <c:pt idx="3">
                  <c:v>1 Yr</c:v>
                </c:pt>
                <c:pt idx="4">
                  <c:v>2 Yr</c:v>
                </c:pt>
                <c:pt idx="5">
                  <c:v>3 Yr</c:v>
                </c:pt>
                <c:pt idx="6">
                  <c:v>5 Yr</c:v>
                </c:pt>
                <c:pt idx="7">
                  <c:v>7 Yr</c:v>
                </c:pt>
                <c:pt idx="8">
                  <c:v>10 Yr</c:v>
                </c:pt>
                <c:pt idx="9">
                  <c:v>20 Yr</c:v>
                </c:pt>
                <c:pt idx="10">
                  <c:v>30 Yr</c:v>
                </c:pt>
              </c:strCache>
            </c:strRef>
          </c:cat>
          <c:val>
            <c:numRef>
              <c:f>Curve!$B$3:$L$3</c:f>
              <c:numCache>
                <c:formatCode>0.00%</c:formatCode>
                <c:ptCount val="11"/>
                <c:pt idx="0">
                  <c:v>5.9999999999999995E-4</c:v>
                </c:pt>
                <c:pt idx="1">
                  <c:v>5.9999999999999995E-4</c:v>
                </c:pt>
                <c:pt idx="2">
                  <c:v>1.9E-3</c:v>
                </c:pt>
                <c:pt idx="3">
                  <c:v>3.9000000000000003E-3</c:v>
                </c:pt>
                <c:pt idx="4">
                  <c:v>7.3000000000000001E-3</c:v>
                </c:pt>
                <c:pt idx="5">
                  <c:v>9.7000000000000003E-3</c:v>
                </c:pt>
                <c:pt idx="6">
                  <c:v>1.26E-2</c:v>
                </c:pt>
                <c:pt idx="7">
                  <c:v>1.44E-2</c:v>
                </c:pt>
                <c:pt idx="8">
                  <c:v>1.52E-2</c:v>
                </c:pt>
                <c:pt idx="9">
                  <c:v>1.9400000000000001E-2</c:v>
                </c:pt>
                <c:pt idx="10">
                  <c:v>1.9E-2</c:v>
                </c:pt>
              </c:numCache>
            </c:numRef>
          </c:val>
          <c:smooth val="0"/>
          <c:extLst>
            <c:ext xmlns:c16="http://schemas.microsoft.com/office/drawing/2014/chart" uri="{C3380CC4-5D6E-409C-BE32-E72D297353CC}">
              <c16:uniqueId val="{00000001-94AA-478F-98A8-236CEAD525F6}"/>
            </c:ext>
          </c:extLst>
        </c:ser>
        <c:ser>
          <c:idx val="2"/>
          <c:order val="2"/>
          <c:tx>
            <c:strRef>
              <c:f>Curve!$A$4</c:f>
              <c:strCache>
                <c:ptCount val="1"/>
                <c:pt idx="0">
                  <c:v>6/30/2022</c:v>
                </c:pt>
              </c:strCache>
            </c:strRef>
          </c:tx>
          <c:spPr>
            <a:ln w="28575" cap="rnd">
              <a:solidFill>
                <a:srgbClr val="00B0F0"/>
              </a:solidFill>
              <a:round/>
            </a:ln>
            <a:effectLst/>
          </c:spPr>
          <c:marker>
            <c:symbol val="none"/>
          </c:marker>
          <c:cat>
            <c:strRef>
              <c:f>Curve!$B$1:$L$1</c:f>
              <c:strCache>
                <c:ptCount val="11"/>
                <c:pt idx="0">
                  <c:v>1 Mo</c:v>
                </c:pt>
                <c:pt idx="1">
                  <c:v>3 Mo</c:v>
                </c:pt>
                <c:pt idx="2">
                  <c:v>6 Mo</c:v>
                </c:pt>
                <c:pt idx="3">
                  <c:v>1 Yr</c:v>
                </c:pt>
                <c:pt idx="4">
                  <c:v>2 Yr</c:v>
                </c:pt>
                <c:pt idx="5">
                  <c:v>3 Yr</c:v>
                </c:pt>
                <c:pt idx="6">
                  <c:v>5 Yr</c:v>
                </c:pt>
                <c:pt idx="7">
                  <c:v>7 Yr</c:v>
                </c:pt>
                <c:pt idx="8">
                  <c:v>10 Yr</c:v>
                </c:pt>
                <c:pt idx="9">
                  <c:v>20 Yr</c:v>
                </c:pt>
                <c:pt idx="10">
                  <c:v>30 Yr</c:v>
                </c:pt>
              </c:strCache>
            </c:strRef>
          </c:cat>
          <c:val>
            <c:numRef>
              <c:f>Curve!$B$4:$L$4</c:f>
              <c:numCache>
                <c:formatCode>0.00%</c:formatCode>
                <c:ptCount val="11"/>
                <c:pt idx="0">
                  <c:v>1.2800000000000001E-2</c:v>
                </c:pt>
                <c:pt idx="1">
                  <c:v>1.72E-2</c:v>
                </c:pt>
                <c:pt idx="2">
                  <c:v>2.5099999999999997E-2</c:v>
                </c:pt>
                <c:pt idx="3">
                  <c:v>2.7999999999999997E-2</c:v>
                </c:pt>
                <c:pt idx="4">
                  <c:v>2.92E-2</c:v>
                </c:pt>
                <c:pt idx="5">
                  <c:v>2.9900000000000003E-2</c:v>
                </c:pt>
                <c:pt idx="6">
                  <c:v>3.0099999999999998E-2</c:v>
                </c:pt>
                <c:pt idx="7">
                  <c:v>3.04E-2</c:v>
                </c:pt>
                <c:pt idx="8">
                  <c:v>2.98E-2</c:v>
                </c:pt>
                <c:pt idx="9">
                  <c:v>3.3799999999999997E-2</c:v>
                </c:pt>
                <c:pt idx="10">
                  <c:v>3.1400000000000004E-2</c:v>
                </c:pt>
              </c:numCache>
            </c:numRef>
          </c:val>
          <c:smooth val="0"/>
          <c:extLst>
            <c:ext xmlns:c16="http://schemas.microsoft.com/office/drawing/2014/chart" uri="{C3380CC4-5D6E-409C-BE32-E72D297353CC}">
              <c16:uniqueId val="{00000002-94AA-478F-98A8-236CEAD525F6}"/>
            </c:ext>
          </c:extLst>
        </c:ser>
        <c:ser>
          <c:idx val="3"/>
          <c:order val="3"/>
          <c:tx>
            <c:strRef>
              <c:f>Curve!$A$5</c:f>
              <c:strCache>
                <c:ptCount val="1"/>
                <c:pt idx="0">
                  <c:v>9/30/2022</c:v>
                </c:pt>
              </c:strCache>
            </c:strRef>
          </c:tx>
          <c:spPr>
            <a:ln w="28575" cap="rnd">
              <a:solidFill>
                <a:srgbClr val="662D91"/>
              </a:solidFill>
              <a:round/>
            </a:ln>
            <a:effectLst/>
          </c:spPr>
          <c:marker>
            <c:symbol val="none"/>
          </c:marker>
          <c:cat>
            <c:strRef>
              <c:f>Curve!$B$1:$L$1</c:f>
              <c:strCache>
                <c:ptCount val="11"/>
                <c:pt idx="0">
                  <c:v>1 Mo</c:v>
                </c:pt>
                <c:pt idx="1">
                  <c:v>3 Mo</c:v>
                </c:pt>
                <c:pt idx="2">
                  <c:v>6 Mo</c:v>
                </c:pt>
                <c:pt idx="3">
                  <c:v>1 Yr</c:v>
                </c:pt>
                <c:pt idx="4">
                  <c:v>2 Yr</c:v>
                </c:pt>
                <c:pt idx="5">
                  <c:v>3 Yr</c:v>
                </c:pt>
                <c:pt idx="6">
                  <c:v>5 Yr</c:v>
                </c:pt>
                <c:pt idx="7">
                  <c:v>7 Yr</c:v>
                </c:pt>
                <c:pt idx="8">
                  <c:v>10 Yr</c:v>
                </c:pt>
                <c:pt idx="9">
                  <c:v>20 Yr</c:v>
                </c:pt>
                <c:pt idx="10">
                  <c:v>30 Yr</c:v>
                </c:pt>
              </c:strCache>
            </c:strRef>
          </c:cat>
          <c:val>
            <c:numRef>
              <c:f>Curve!$B$5:$L$5</c:f>
              <c:numCache>
                <c:formatCode>0.00%</c:formatCode>
                <c:ptCount val="11"/>
                <c:pt idx="0">
                  <c:v>2.7900000000000001E-2</c:v>
                </c:pt>
                <c:pt idx="1">
                  <c:v>3.3300000000000003E-2</c:v>
                </c:pt>
                <c:pt idx="2">
                  <c:v>3.9199999999999999E-2</c:v>
                </c:pt>
                <c:pt idx="3">
                  <c:v>4.0500000000000001E-2</c:v>
                </c:pt>
                <c:pt idx="4">
                  <c:v>4.2199999999999994E-2</c:v>
                </c:pt>
                <c:pt idx="5">
                  <c:v>4.2500000000000003E-2</c:v>
                </c:pt>
                <c:pt idx="6">
                  <c:v>4.0599999999999997E-2</c:v>
                </c:pt>
                <c:pt idx="7">
                  <c:v>3.9699999999999999E-2</c:v>
                </c:pt>
                <c:pt idx="8">
                  <c:v>3.8300000000000001E-2</c:v>
                </c:pt>
                <c:pt idx="9">
                  <c:v>4.0800000000000003E-2</c:v>
                </c:pt>
                <c:pt idx="10">
                  <c:v>3.7900000000000003E-2</c:v>
                </c:pt>
              </c:numCache>
            </c:numRef>
          </c:val>
          <c:smooth val="0"/>
          <c:extLst>
            <c:ext xmlns:c16="http://schemas.microsoft.com/office/drawing/2014/chart" uri="{C3380CC4-5D6E-409C-BE32-E72D297353CC}">
              <c16:uniqueId val="{00000003-94AA-478F-98A8-236CEAD525F6}"/>
            </c:ext>
          </c:extLst>
        </c:ser>
        <c:dLbls>
          <c:showLegendKey val="0"/>
          <c:showVal val="0"/>
          <c:showCatName val="0"/>
          <c:showSerName val="0"/>
          <c:showPercent val="0"/>
          <c:showBubbleSize val="0"/>
        </c:dLbls>
        <c:smooth val="0"/>
        <c:axId val="339995432"/>
        <c:axId val="339995760"/>
      </c:lineChart>
      <c:catAx>
        <c:axId val="339995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LT Pro" panose="020B0504020202020204" pitchFamily="34" charset="0"/>
                <a:ea typeface="+mn-ea"/>
                <a:cs typeface="+mn-cs"/>
              </a:defRPr>
            </a:pPr>
            <a:endParaRPr lang="en-US"/>
          </a:p>
        </c:txPr>
        <c:crossAx val="339995760"/>
        <c:crosses val="autoZero"/>
        <c:auto val="1"/>
        <c:lblAlgn val="ctr"/>
        <c:lblOffset val="100"/>
        <c:noMultiLvlLbl val="0"/>
      </c:catAx>
      <c:valAx>
        <c:axId val="33999576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LT Pro" panose="020B0504020202020204" pitchFamily="34" charset="0"/>
                <a:ea typeface="+mn-ea"/>
                <a:cs typeface="+mn-cs"/>
              </a:defRPr>
            </a:pPr>
            <a:endParaRPr lang="en-US"/>
          </a:p>
        </c:txPr>
        <c:crossAx val="33999543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0" i="0" u="none" strike="noStrike" kern="1200" baseline="0">
                <a:solidFill>
                  <a:schemeClr val="tx1">
                    <a:lumMod val="65000"/>
                    <a:lumOff val="35000"/>
                  </a:schemeClr>
                </a:solidFill>
                <a:latin typeface="Helvetica LT Pro" panose="020B0504020202020204" pitchFamily="34" charset="0"/>
                <a:ea typeface="+mn-ea"/>
                <a:cs typeface="+mn-cs"/>
              </a:defRPr>
            </a:pPr>
            <a:endParaRPr lang="en-US"/>
          </a:p>
        </c:txPr>
      </c:dTable>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Helvetica LT Pro" panose="020B05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128163224879903E-2"/>
          <c:y val="3.8596555209098285E-2"/>
          <c:w val="0.84095775763878566"/>
          <c:h val="0.79605906239932989"/>
        </c:manualLayout>
      </c:layout>
      <c:lineChart>
        <c:grouping val="standard"/>
        <c:varyColors val="0"/>
        <c:ser>
          <c:idx val="0"/>
          <c:order val="0"/>
          <c:spPr>
            <a:ln w="28575" cap="rnd">
              <a:solidFill>
                <a:srgbClr val="36A339"/>
              </a:solidFill>
              <a:round/>
            </a:ln>
            <a:effectLst/>
          </c:spPr>
          <c:marker>
            <c:symbol val="none"/>
          </c:marker>
          <c:cat>
            <c:numRef>
              <c:f>'Raw Data'!$N$2:$N$1443</c:f>
              <c:numCache>
                <c:formatCode>m/d/yyyy</c:formatCode>
                <c:ptCount val="1442"/>
                <c:pt idx="0">
                  <c:v>42735</c:v>
                </c:pt>
                <c:pt idx="1">
                  <c:v>42738</c:v>
                </c:pt>
                <c:pt idx="2">
                  <c:v>42739</c:v>
                </c:pt>
                <c:pt idx="3">
                  <c:v>42740</c:v>
                </c:pt>
                <c:pt idx="4">
                  <c:v>42741</c:v>
                </c:pt>
                <c:pt idx="5">
                  <c:v>42744</c:v>
                </c:pt>
                <c:pt idx="6">
                  <c:v>42745</c:v>
                </c:pt>
                <c:pt idx="7">
                  <c:v>42746</c:v>
                </c:pt>
                <c:pt idx="8">
                  <c:v>42747</c:v>
                </c:pt>
                <c:pt idx="9">
                  <c:v>42748</c:v>
                </c:pt>
                <c:pt idx="10">
                  <c:v>42752</c:v>
                </c:pt>
                <c:pt idx="11">
                  <c:v>42753</c:v>
                </c:pt>
                <c:pt idx="12">
                  <c:v>42754</c:v>
                </c:pt>
                <c:pt idx="13">
                  <c:v>42755</c:v>
                </c:pt>
                <c:pt idx="14">
                  <c:v>42758</c:v>
                </c:pt>
                <c:pt idx="15">
                  <c:v>42759</c:v>
                </c:pt>
                <c:pt idx="16">
                  <c:v>42760</c:v>
                </c:pt>
                <c:pt idx="17">
                  <c:v>42761</c:v>
                </c:pt>
                <c:pt idx="18">
                  <c:v>42762</c:v>
                </c:pt>
                <c:pt idx="19">
                  <c:v>42765</c:v>
                </c:pt>
                <c:pt idx="20">
                  <c:v>42766</c:v>
                </c:pt>
                <c:pt idx="21">
                  <c:v>42767</c:v>
                </c:pt>
                <c:pt idx="22">
                  <c:v>42768</c:v>
                </c:pt>
                <c:pt idx="23">
                  <c:v>42769</c:v>
                </c:pt>
                <c:pt idx="24">
                  <c:v>42772</c:v>
                </c:pt>
                <c:pt idx="25">
                  <c:v>42773</c:v>
                </c:pt>
                <c:pt idx="26">
                  <c:v>42774</c:v>
                </c:pt>
                <c:pt idx="27">
                  <c:v>42775</c:v>
                </c:pt>
                <c:pt idx="28">
                  <c:v>42776</c:v>
                </c:pt>
                <c:pt idx="29">
                  <c:v>42779</c:v>
                </c:pt>
                <c:pt idx="30">
                  <c:v>42780</c:v>
                </c:pt>
                <c:pt idx="31">
                  <c:v>42781</c:v>
                </c:pt>
                <c:pt idx="32">
                  <c:v>42782</c:v>
                </c:pt>
                <c:pt idx="33">
                  <c:v>42783</c:v>
                </c:pt>
                <c:pt idx="34">
                  <c:v>42787</c:v>
                </c:pt>
                <c:pt idx="35">
                  <c:v>42788</c:v>
                </c:pt>
                <c:pt idx="36">
                  <c:v>42789</c:v>
                </c:pt>
                <c:pt idx="37">
                  <c:v>42790</c:v>
                </c:pt>
                <c:pt idx="38">
                  <c:v>42793</c:v>
                </c:pt>
                <c:pt idx="39">
                  <c:v>42794</c:v>
                </c:pt>
                <c:pt idx="40">
                  <c:v>42795</c:v>
                </c:pt>
                <c:pt idx="41">
                  <c:v>42796</c:v>
                </c:pt>
                <c:pt idx="42">
                  <c:v>42797</c:v>
                </c:pt>
                <c:pt idx="43">
                  <c:v>42800</c:v>
                </c:pt>
                <c:pt idx="44">
                  <c:v>42801</c:v>
                </c:pt>
                <c:pt idx="45">
                  <c:v>42802</c:v>
                </c:pt>
                <c:pt idx="46">
                  <c:v>42803</c:v>
                </c:pt>
                <c:pt idx="47">
                  <c:v>42804</c:v>
                </c:pt>
                <c:pt idx="48">
                  <c:v>42807</c:v>
                </c:pt>
                <c:pt idx="49">
                  <c:v>42808</c:v>
                </c:pt>
                <c:pt idx="50">
                  <c:v>42809</c:v>
                </c:pt>
                <c:pt idx="51">
                  <c:v>42810</c:v>
                </c:pt>
                <c:pt idx="52">
                  <c:v>42811</c:v>
                </c:pt>
                <c:pt idx="53">
                  <c:v>42814</c:v>
                </c:pt>
                <c:pt idx="54">
                  <c:v>42815</c:v>
                </c:pt>
                <c:pt idx="55">
                  <c:v>42816</c:v>
                </c:pt>
                <c:pt idx="56">
                  <c:v>42817</c:v>
                </c:pt>
                <c:pt idx="57">
                  <c:v>42818</c:v>
                </c:pt>
                <c:pt idx="58">
                  <c:v>42821</c:v>
                </c:pt>
                <c:pt idx="59">
                  <c:v>42822</c:v>
                </c:pt>
                <c:pt idx="60">
                  <c:v>42823</c:v>
                </c:pt>
                <c:pt idx="61">
                  <c:v>42824</c:v>
                </c:pt>
                <c:pt idx="62">
                  <c:v>42825</c:v>
                </c:pt>
                <c:pt idx="63">
                  <c:v>42828</c:v>
                </c:pt>
                <c:pt idx="64">
                  <c:v>42829</c:v>
                </c:pt>
                <c:pt idx="65">
                  <c:v>42830</c:v>
                </c:pt>
                <c:pt idx="66">
                  <c:v>42831</c:v>
                </c:pt>
                <c:pt idx="67">
                  <c:v>42832</c:v>
                </c:pt>
                <c:pt idx="68">
                  <c:v>42835</c:v>
                </c:pt>
                <c:pt idx="69">
                  <c:v>42836</c:v>
                </c:pt>
                <c:pt idx="70">
                  <c:v>42837</c:v>
                </c:pt>
                <c:pt idx="71">
                  <c:v>42838</c:v>
                </c:pt>
                <c:pt idx="72">
                  <c:v>42842</c:v>
                </c:pt>
                <c:pt idx="73">
                  <c:v>42843</c:v>
                </c:pt>
                <c:pt idx="74">
                  <c:v>42844</c:v>
                </c:pt>
                <c:pt idx="75">
                  <c:v>42845</c:v>
                </c:pt>
                <c:pt idx="76">
                  <c:v>42846</c:v>
                </c:pt>
                <c:pt idx="77">
                  <c:v>42849</c:v>
                </c:pt>
                <c:pt idx="78">
                  <c:v>42850</c:v>
                </c:pt>
                <c:pt idx="79">
                  <c:v>42851</c:v>
                </c:pt>
                <c:pt idx="80">
                  <c:v>42852</c:v>
                </c:pt>
                <c:pt idx="81">
                  <c:v>42853</c:v>
                </c:pt>
                <c:pt idx="82">
                  <c:v>42856</c:v>
                </c:pt>
                <c:pt idx="83">
                  <c:v>42857</c:v>
                </c:pt>
                <c:pt idx="84">
                  <c:v>42858</c:v>
                </c:pt>
                <c:pt idx="85">
                  <c:v>42859</c:v>
                </c:pt>
                <c:pt idx="86">
                  <c:v>42860</c:v>
                </c:pt>
                <c:pt idx="87">
                  <c:v>42863</c:v>
                </c:pt>
                <c:pt idx="88">
                  <c:v>42864</c:v>
                </c:pt>
                <c:pt idx="89">
                  <c:v>42865</c:v>
                </c:pt>
                <c:pt idx="90">
                  <c:v>42866</c:v>
                </c:pt>
                <c:pt idx="91">
                  <c:v>42867</c:v>
                </c:pt>
                <c:pt idx="92">
                  <c:v>42870</c:v>
                </c:pt>
                <c:pt idx="93">
                  <c:v>42871</c:v>
                </c:pt>
                <c:pt idx="94">
                  <c:v>42872</c:v>
                </c:pt>
                <c:pt idx="95">
                  <c:v>42873</c:v>
                </c:pt>
                <c:pt idx="96">
                  <c:v>42874</c:v>
                </c:pt>
                <c:pt idx="97">
                  <c:v>42877</c:v>
                </c:pt>
                <c:pt idx="98">
                  <c:v>42878</c:v>
                </c:pt>
                <c:pt idx="99">
                  <c:v>42879</c:v>
                </c:pt>
                <c:pt idx="100">
                  <c:v>42880</c:v>
                </c:pt>
                <c:pt idx="101">
                  <c:v>42881</c:v>
                </c:pt>
                <c:pt idx="102">
                  <c:v>42885</c:v>
                </c:pt>
                <c:pt idx="103">
                  <c:v>42886</c:v>
                </c:pt>
                <c:pt idx="104">
                  <c:v>42887</c:v>
                </c:pt>
                <c:pt idx="105">
                  <c:v>42888</c:v>
                </c:pt>
                <c:pt idx="106">
                  <c:v>42891</c:v>
                </c:pt>
                <c:pt idx="107">
                  <c:v>42892</c:v>
                </c:pt>
                <c:pt idx="108">
                  <c:v>42893</c:v>
                </c:pt>
                <c:pt idx="109">
                  <c:v>42894</c:v>
                </c:pt>
                <c:pt idx="110">
                  <c:v>42895</c:v>
                </c:pt>
                <c:pt idx="111">
                  <c:v>42898</c:v>
                </c:pt>
                <c:pt idx="112">
                  <c:v>42899</c:v>
                </c:pt>
                <c:pt idx="113">
                  <c:v>42900</c:v>
                </c:pt>
                <c:pt idx="114">
                  <c:v>42901</c:v>
                </c:pt>
                <c:pt idx="115">
                  <c:v>42902</c:v>
                </c:pt>
                <c:pt idx="116">
                  <c:v>42905</c:v>
                </c:pt>
                <c:pt idx="117">
                  <c:v>42906</c:v>
                </c:pt>
                <c:pt idx="118">
                  <c:v>42907</c:v>
                </c:pt>
                <c:pt idx="119">
                  <c:v>42908</c:v>
                </c:pt>
                <c:pt idx="120">
                  <c:v>42909</c:v>
                </c:pt>
                <c:pt idx="121">
                  <c:v>42912</c:v>
                </c:pt>
                <c:pt idx="122">
                  <c:v>42913</c:v>
                </c:pt>
                <c:pt idx="123">
                  <c:v>42914</c:v>
                </c:pt>
                <c:pt idx="124">
                  <c:v>42915</c:v>
                </c:pt>
                <c:pt idx="125">
                  <c:v>42916</c:v>
                </c:pt>
                <c:pt idx="126">
                  <c:v>42919</c:v>
                </c:pt>
                <c:pt idx="127">
                  <c:v>42921</c:v>
                </c:pt>
                <c:pt idx="128">
                  <c:v>42922</c:v>
                </c:pt>
                <c:pt idx="129">
                  <c:v>42923</c:v>
                </c:pt>
                <c:pt idx="130">
                  <c:v>42926</c:v>
                </c:pt>
                <c:pt idx="131">
                  <c:v>42927</c:v>
                </c:pt>
                <c:pt idx="132">
                  <c:v>42928</c:v>
                </c:pt>
                <c:pt idx="133">
                  <c:v>42929</c:v>
                </c:pt>
                <c:pt idx="134">
                  <c:v>42930</c:v>
                </c:pt>
                <c:pt idx="135">
                  <c:v>42933</c:v>
                </c:pt>
                <c:pt idx="136">
                  <c:v>42934</c:v>
                </c:pt>
                <c:pt idx="137">
                  <c:v>42935</c:v>
                </c:pt>
                <c:pt idx="138">
                  <c:v>42936</c:v>
                </c:pt>
                <c:pt idx="139">
                  <c:v>42937</c:v>
                </c:pt>
                <c:pt idx="140">
                  <c:v>42940</c:v>
                </c:pt>
                <c:pt idx="141">
                  <c:v>42941</c:v>
                </c:pt>
                <c:pt idx="142">
                  <c:v>42942</c:v>
                </c:pt>
                <c:pt idx="143">
                  <c:v>42943</c:v>
                </c:pt>
                <c:pt idx="144">
                  <c:v>42944</c:v>
                </c:pt>
                <c:pt idx="145">
                  <c:v>42947</c:v>
                </c:pt>
                <c:pt idx="146">
                  <c:v>42948</c:v>
                </c:pt>
                <c:pt idx="147">
                  <c:v>42949</c:v>
                </c:pt>
                <c:pt idx="148">
                  <c:v>42950</c:v>
                </c:pt>
                <c:pt idx="149">
                  <c:v>42951</c:v>
                </c:pt>
                <c:pt idx="150">
                  <c:v>42954</c:v>
                </c:pt>
                <c:pt idx="151">
                  <c:v>42955</c:v>
                </c:pt>
                <c:pt idx="152">
                  <c:v>42956</c:v>
                </c:pt>
                <c:pt idx="153">
                  <c:v>42957</c:v>
                </c:pt>
                <c:pt idx="154">
                  <c:v>42958</c:v>
                </c:pt>
                <c:pt idx="155">
                  <c:v>42961</c:v>
                </c:pt>
                <c:pt idx="156">
                  <c:v>42962</c:v>
                </c:pt>
                <c:pt idx="157">
                  <c:v>42963</c:v>
                </c:pt>
                <c:pt idx="158">
                  <c:v>42964</c:v>
                </c:pt>
                <c:pt idx="159">
                  <c:v>42965</c:v>
                </c:pt>
                <c:pt idx="160">
                  <c:v>42968</c:v>
                </c:pt>
                <c:pt idx="161">
                  <c:v>42969</c:v>
                </c:pt>
                <c:pt idx="162">
                  <c:v>42970</c:v>
                </c:pt>
                <c:pt idx="163">
                  <c:v>42971</c:v>
                </c:pt>
                <c:pt idx="164">
                  <c:v>42972</c:v>
                </c:pt>
                <c:pt idx="165">
                  <c:v>42975</c:v>
                </c:pt>
                <c:pt idx="166">
                  <c:v>42976</c:v>
                </c:pt>
                <c:pt idx="167">
                  <c:v>42977</c:v>
                </c:pt>
                <c:pt idx="168">
                  <c:v>42978</c:v>
                </c:pt>
                <c:pt idx="169">
                  <c:v>42979</c:v>
                </c:pt>
                <c:pt idx="170">
                  <c:v>42983</c:v>
                </c:pt>
                <c:pt idx="171">
                  <c:v>42984</c:v>
                </c:pt>
                <c:pt idx="172">
                  <c:v>42985</c:v>
                </c:pt>
                <c:pt idx="173">
                  <c:v>42986</c:v>
                </c:pt>
                <c:pt idx="174">
                  <c:v>42989</c:v>
                </c:pt>
                <c:pt idx="175">
                  <c:v>42990</c:v>
                </c:pt>
                <c:pt idx="176">
                  <c:v>42991</c:v>
                </c:pt>
                <c:pt idx="177">
                  <c:v>42992</c:v>
                </c:pt>
                <c:pt idx="178">
                  <c:v>42993</c:v>
                </c:pt>
                <c:pt idx="179">
                  <c:v>42996</c:v>
                </c:pt>
                <c:pt idx="180">
                  <c:v>42997</c:v>
                </c:pt>
                <c:pt idx="181">
                  <c:v>42998</c:v>
                </c:pt>
                <c:pt idx="182">
                  <c:v>42999</c:v>
                </c:pt>
                <c:pt idx="183">
                  <c:v>43000</c:v>
                </c:pt>
                <c:pt idx="184">
                  <c:v>43003</c:v>
                </c:pt>
                <c:pt idx="185">
                  <c:v>43004</c:v>
                </c:pt>
                <c:pt idx="186">
                  <c:v>43005</c:v>
                </c:pt>
                <c:pt idx="187">
                  <c:v>43006</c:v>
                </c:pt>
                <c:pt idx="188">
                  <c:v>43007</c:v>
                </c:pt>
                <c:pt idx="189">
                  <c:v>43010</c:v>
                </c:pt>
                <c:pt idx="190">
                  <c:v>43011</c:v>
                </c:pt>
                <c:pt idx="191">
                  <c:v>43012</c:v>
                </c:pt>
                <c:pt idx="192">
                  <c:v>43013</c:v>
                </c:pt>
                <c:pt idx="193">
                  <c:v>43014</c:v>
                </c:pt>
                <c:pt idx="194">
                  <c:v>43018</c:v>
                </c:pt>
                <c:pt idx="195">
                  <c:v>43019</c:v>
                </c:pt>
                <c:pt idx="196">
                  <c:v>43020</c:v>
                </c:pt>
                <c:pt idx="197">
                  <c:v>43021</c:v>
                </c:pt>
                <c:pt idx="198">
                  <c:v>43024</c:v>
                </c:pt>
                <c:pt idx="199">
                  <c:v>43025</c:v>
                </c:pt>
                <c:pt idx="200">
                  <c:v>43026</c:v>
                </c:pt>
                <c:pt idx="201">
                  <c:v>43027</c:v>
                </c:pt>
                <c:pt idx="202">
                  <c:v>43028</c:v>
                </c:pt>
                <c:pt idx="203">
                  <c:v>43031</c:v>
                </c:pt>
                <c:pt idx="204">
                  <c:v>43032</c:v>
                </c:pt>
                <c:pt idx="205">
                  <c:v>43033</c:v>
                </c:pt>
                <c:pt idx="206">
                  <c:v>43034</c:v>
                </c:pt>
                <c:pt idx="207">
                  <c:v>43035</c:v>
                </c:pt>
                <c:pt idx="208">
                  <c:v>43038</c:v>
                </c:pt>
                <c:pt idx="209">
                  <c:v>43039</c:v>
                </c:pt>
                <c:pt idx="210">
                  <c:v>43040</c:v>
                </c:pt>
                <c:pt idx="211">
                  <c:v>43041</c:v>
                </c:pt>
                <c:pt idx="212">
                  <c:v>43042</c:v>
                </c:pt>
                <c:pt idx="213">
                  <c:v>43045</c:v>
                </c:pt>
                <c:pt idx="214">
                  <c:v>43046</c:v>
                </c:pt>
                <c:pt idx="215">
                  <c:v>43047</c:v>
                </c:pt>
                <c:pt idx="216">
                  <c:v>43048</c:v>
                </c:pt>
                <c:pt idx="217">
                  <c:v>43049</c:v>
                </c:pt>
                <c:pt idx="218">
                  <c:v>43052</c:v>
                </c:pt>
                <c:pt idx="219">
                  <c:v>43053</c:v>
                </c:pt>
                <c:pt idx="220">
                  <c:v>43054</c:v>
                </c:pt>
                <c:pt idx="221">
                  <c:v>43055</c:v>
                </c:pt>
                <c:pt idx="222">
                  <c:v>43056</c:v>
                </c:pt>
                <c:pt idx="223">
                  <c:v>43059</c:v>
                </c:pt>
                <c:pt idx="224">
                  <c:v>43060</c:v>
                </c:pt>
                <c:pt idx="225">
                  <c:v>43061</c:v>
                </c:pt>
                <c:pt idx="226">
                  <c:v>43063</c:v>
                </c:pt>
                <c:pt idx="227">
                  <c:v>43066</c:v>
                </c:pt>
                <c:pt idx="228">
                  <c:v>43067</c:v>
                </c:pt>
                <c:pt idx="229">
                  <c:v>43068</c:v>
                </c:pt>
                <c:pt idx="230">
                  <c:v>43069</c:v>
                </c:pt>
                <c:pt idx="231">
                  <c:v>43070</c:v>
                </c:pt>
                <c:pt idx="232">
                  <c:v>43073</c:v>
                </c:pt>
                <c:pt idx="233">
                  <c:v>43074</c:v>
                </c:pt>
                <c:pt idx="234">
                  <c:v>43075</c:v>
                </c:pt>
                <c:pt idx="235">
                  <c:v>43076</c:v>
                </c:pt>
                <c:pt idx="236">
                  <c:v>43077</c:v>
                </c:pt>
                <c:pt idx="237">
                  <c:v>43080</c:v>
                </c:pt>
                <c:pt idx="238">
                  <c:v>43081</c:v>
                </c:pt>
                <c:pt idx="239">
                  <c:v>43082</c:v>
                </c:pt>
                <c:pt idx="240">
                  <c:v>43083</c:v>
                </c:pt>
                <c:pt idx="241">
                  <c:v>43084</c:v>
                </c:pt>
                <c:pt idx="242">
                  <c:v>43087</c:v>
                </c:pt>
                <c:pt idx="243">
                  <c:v>43088</c:v>
                </c:pt>
                <c:pt idx="244">
                  <c:v>43089</c:v>
                </c:pt>
                <c:pt idx="245">
                  <c:v>43090</c:v>
                </c:pt>
                <c:pt idx="246">
                  <c:v>43091</c:v>
                </c:pt>
                <c:pt idx="247">
                  <c:v>43095</c:v>
                </c:pt>
                <c:pt idx="248">
                  <c:v>43096</c:v>
                </c:pt>
                <c:pt idx="249">
                  <c:v>43097</c:v>
                </c:pt>
                <c:pt idx="250">
                  <c:v>43098</c:v>
                </c:pt>
                <c:pt idx="251">
                  <c:v>43102</c:v>
                </c:pt>
                <c:pt idx="252">
                  <c:v>43103</c:v>
                </c:pt>
                <c:pt idx="253">
                  <c:v>43104</c:v>
                </c:pt>
                <c:pt idx="254">
                  <c:v>43105</c:v>
                </c:pt>
                <c:pt idx="255">
                  <c:v>43108</c:v>
                </c:pt>
                <c:pt idx="256">
                  <c:v>43109</c:v>
                </c:pt>
                <c:pt idx="257">
                  <c:v>43110</c:v>
                </c:pt>
                <c:pt idx="258">
                  <c:v>43111</c:v>
                </c:pt>
                <c:pt idx="259">
                  <c:v>43112</c:v>
                </c:pt>
                <c:pt idx="260">
                  <c:v>43116</c:v>
                </c:pt>
                <c:pt idx="261">
                  <c:v>43117</c:v>
                </c:pt>
                <c:pt idx="262">
                  <c:v>43118</c:v>
                </c:pt>
                <c:pt idx="263">
                  <c:v>43119</c:v>
                </c:pt>
                <c:pt idx="264">
                  <c:v>43122</c:v>
                </c:pt>
                <c:pt idx="265">
                  <c:v>43123</c:v>
                </c:pt>
                <c:pt idx="266">
                  <c:v>43124</c:v>
                </c:pt>
                <c:pt idx="267">
                  <c:v>43125</c:v>
                </c:pt>
                <c:pt idx="268">
                  <c:v>43126</c:v>
                </c:pt>
                <c:pt idx="269">
                  <c:v>43129</c:v>
                </c:pt>
                <c:pt idx="270">
                  <c:v>43130</c:v>
                </c:pt>
                <c:pt idx="271">
                  <c:v>43131</c:v>
                </c:pt>
                <c:pt idx="272">
                  <c:v>43132</c:v>
                </c:pt>
                <c:pt idx="273">
                  <c:v>43133</c:v>
                </c:pt>
                <c:pt idx="274">
                  <c:v>43136</c:v>
                </c:pt>
                <c:pt idx="275">
                  <c:v>43137</c:v>
                </c:pt>
                <c:pt idx="276">
                  <c:v>43138</c:v>
                </c:pt>
                <c:pt idx="277">
                  <c:v>43139</c:v>
                </c:pt>
                <c:pt idx="278">
                  <c:v>43140</c:v>
                </c:pt>
                <c:pt idx="279">
                  <c:v>43143</c:v>
                </c:pt>
                <c:pt idx="280">
                  <c:v>43144</c:v>
                </c:pt>
                <c:pt idx="281">
                  <c:v>43145</c:v>
                </c:pt>
                <c:pt idx="282">
                  <c:v>43146</c:v>
                </c:pt>
                <c:pt idx="283">
                  <c:v>43147</c:v>
                </c:pt>
                <c:pt idx="284">
                  <c:v>43151</c:v>
                </c:pt>
                <c:pt idx="285">
                  <c:v>43152</c:v>
                </c:pt>
                <c:pt idx="286">
                  <c:v>43153</c:v>
                </c:pt>
                <c:pt idx="287">
                  <c:v>43154</c:v>
                </c:pt>
                <c:pt idx="288">
                  <c:v>43157</c:v>
                </c:pt>
                <c:pt idx="289">
                  <c:v>43158</c:v>
                </c:pt>
                <c:pt idx="290">
                  <c:v>43159</c:v>
                </c:pt>
                <c:pt idx="291">
                  <c:v>43160</c:v>
                </c:pt>
                <c:pt idx="292">
                  <c:v>43161</c:v>
                </c:pt>
                <c:pt idx="293">
                  <c:v>43164</c:v>
                </c:pt>
                <c:pt idx="294">
                  <c:v>43165</c:v>
                </c:pt>
                <c:pt idx="295">
                  <c:v>43166</c:v>
                </c:pt>
                <c:pt idx="296">
                  <c:v>43167</c:v>
                </c:pt>
                <c:pt idx="297">
                  <c:v>43168</c:v>
                </c:pt>
                <c:pt idx="298">
                  <c:v>43171</c:v>
                </c:pt>
                <c:pt idx="299">
                  <c:v>43172</c:v>
                </c:pt>
                <c:pt idx="300">
                  <c:v>43173</c:v>
                </c:pt>
                <c:pt idx="301">
                  <c:v>43174</c:v>
                </c:pt>
                <c:pt idx="302">
                  <c:v>43175</c:v>
                </c:pt>
                <c:pt idx="303">
                  <c:v>43178</c:v>
                </c:pt>
                <c:pt idx="304">
                  <c:v>43179</c:v>
                </c:pt>
                <c:pt idx="305">
                  <c:v>43180</c:v>
                </c:pt>
                <c:pt idx="306">
                  <c:v>43181</c:v>
                </c:pt>
                <c:pt idx="307">
                  <c:v>43182</c:v>
                </c:pt>
                <c:pt idx="308">
                  <c:v>43185</c:v>
                </c:pt>
                <c:pt idx="309">
                  <c:v>43186</c:v>
                </c:pt>
                <c:pt idx="310">
                  <c:v>43187</c:v>
                </c:pt>
                <c:pt idx="311">
                  <c:v>43188</c:v>
                </c:pt>
                <c:pt idx="312">
                  <c:v>43192</c:v>
                </c:pt>
                <c:pt idx="313">
                  <c:v>43193</c:v>
                </c:pt>
                <c:pt idx="314">
                  <c:v>43194</c:v>
                </c:pt>
                <c:pt idx="315">
                  <c:v>43195</c:v>
                </c:pt>
                <c:pt idx="316">
                  <c:v>43196</c:v>
                </c:pt>
                <c:pt idx="317">
                  <c:v>43199</c:v>
                </c:pt>
                <c:pt idx="318">
                  <c:v>43200</c:v>
                </c:pt>
                <c:pt idx="319">
                  <c:v>43201</c:v>
                </c:pt>
                <c:pt idx="320">
                  <c:v>43202</c:v>
                </c:pt>
                <c:pt idx="321">
                  <c:v>43203</c:v>
                </c:pt>
                <c:pt idx="322">
                  <c:v>43206</c:v>
                </c:pt>
                <c:pt idx="323">
                  <c:v>43207</c:v>
                </c:pt>
                <c:pt idx="324">
                  <c:v>43208</c:v>
                </c:pt>
                <c:pt idx="325">
                  <c:v>43209</c:v>
                </c:pt>
                <c:pt idx="326">
                  <c:v>43210</c:v>
                </c:pt>
                <c:pt idx="327">
                  <c:v>43213</c:v>
                </c:pt>
                <c:pt idx="328">
                  <c:v>43214</c:v>
                </c:pt>
                <c:pt idx="329">
                  <c:v>43215</c:v>
                </c:pt>
                <c:pt idx="330">
                  <c:v>43216</c:v>
                </c:pt>
                <c:pt idx="331">
                  <c:v>43217</c:v>
                </c:pt>
                <c:pt idx="332">
                  <c:v>43220</c:v>
                </c:pt>
                <c:pt idx="333">
                  <c:v>43221</c:v>
                </c:pt>
                <c:pt idx="334">
                  <c:v>43222</c:v>
                </c:pt>
                <c:pt idx="335">
                  <c:v>43223</c:v>
                </c:pt>
                <c:pt idx="336">
                  <c:v>43224</c:v>
                </c:pt>
                <c:pt idx="337">
                  <c:v>43227</c:v>
                </c:pt>
                <c:pt idx="338">
                  <c:v>43228</c:v>
                </c:pt>
                <c:pt idx="339">
                  <c:v>43229</c:v>
                </c:pt>
                <c:pt idx="340">
                  <c:v>43230</c:v>
                </c:pt>
                <c:pt idx="341">
                  <c:v>43231</c:v>
                </c:pt>
                <c:pt idx="342">
                  <c:v>43234</c:v>
                </c:pt>
                <c:pt idx="343">
                  <c:v>43235</c:v>
                </c:pt>
                <c:pt idx="344">
                  <c:v>43236</c:v>
                </c:pt>
                <c:pt idx="345">
                  <c:v>43237</c:v>
                </c:pt>
                <c:pt idx="346">
                  <c:v>43238</c:v>
                </c:pt>
                <c:pt idx="347">
                  <c:v>43241</c:v>
                </c:pt>
                <c:pt idx="348">
                  <c:v>43242</c:v>
                </c:pt>
                <c:pt idx="349">
                  <c:v>43243</c:v>
                </c:pt>
                <c:pt idx="350">
                  <c:v>43244</c:v>
                </c:pt>
                <c:pt idx="351">
                  <c:v>43245</c:v>
                </c:pt>
                <c:pt idx="352">
                  <c:v>43249</c:v>
                </c:pt>
                <c:pt idx="353">
                  <c:v>43250</c:v>
                </c:pt>
                <c:pt idx="354">
                  <c:v>43251</c:v>
                </c:pt>
                <c:pt idx="355">
                  <c:v>43252</c:v>
                </c:pt>
                <c:pt idx="356">
                  <c:v>43255</c:v>
                </c:pt>
                <c:pt idx="357">
                  <c:v>43256</c:v>
                </c:pt>
                <c:pt idx="358">
                  <c:v>43257</c:v>
                </c:pt>
                <c:pt idx="359">
                  <c:v>43258</c:v>
                </c:pt>
                <c:pt idx="360">
                  <c:v>43259</c:v>
                </c:pt>
                <c:pt idx="361">
                  <c:v>43262</c:v>
                </c:pt>
                <c:pt idx="362">
                  <c:v>43263</c:v>
                </c:pt>
                <c:pt idx="363">
                  <c:v>43264</c:v>
                </c:pt>
                <c:pt idx="364">
                  <c:v>43265</c:v>
                </c:pt>
                <c:pt idx="365">
                  <c:v>43266</c:v>
                </c:pt>
                <c:pt idx="366">
                  <c:v>43269</c:v>
                </c:pt>
                <c:pt idx="367">
                  <c:v>43270</c:v>
                </c:pt>
                <c:pt idx="368">
                  <c:v>43271</c:v>
                </c:pt>
                <c:pt idx="369">
                  <c:v>43272</c:v>
                </c:pt>
                <c:pt idx="370">
                  <c:v>43273</c:v>
                </c:pt>
                <c:pt idx="371">
                  <c:v>43276</c:v>
                </c:pt>
                <c:pt idx="372">
                  <c:v>43277</c:v>
                </c:pt>
                <c:pt idx="373">
                  <c:v>43278</c:v>
                </c:pt>
                <c:pt idx="374">
                  <c:v>43279</c:v>
                </c:pt>
                <c:pt idx="375">
                  <c:v>43280</c:v>
                </c:pt>
                <c:pt idx="376">
                  <c:v>43283</c:v>
                </c:pt>
                <c:pt idx="377">
                  <c:v>43284</c:v>
                </c:pt>
                <c:pt idx="378">
                  <c:v>43286</c:v>
                </c:pt>
                <c:pt idx="379">
                  <c:v>43287</c:v>
                </c:pt>
                <c:pt idx="380">
                  <c:v>43290</c:v>
                </c:pt>
                <c:pt idx="381">
                  <c:v>43291</c:v>
                </c:pt>
                <c:pt idx="382">
                  <c:v>43292</c:v>
                </c:pt>
                <c:pt idx="383">
                  <c:v>43293</c:v>
                </c:pt>
                <c:pt idx="384">
                  <c:v>43294</c:v>
                </c:pt>
                <c:pt idx="385">
                  <c:v>43297</c:v>
                </c:pt>
                <c:pt idx="386">
                  <c:v>43298</c:v>
                </c:pt>
                <c:pt idx="387">
                  <c:v>43299</c:v>
                </c:pt>
                <c:pt idx="388">
                  <c:v>43300</c:v>
                </c:pt>
                <c:pt idx="389">
                  <c:v>43301</c:v>
                </c:pt>
                <c:pt idx="390">
                  <c:v>43304</c:v>
                </c:pt>
                <c:pt idx="391">
                  <c:v>43305</c:v>
                </c:pt>
                <c:pt idx="392">
                  <c:v>43306</c:v>
                </c:pt>
                <c:pt idx="393">
                  <c:v>43307</c:v>
                </c:pt>
                <c:pt idx="394">
                  <c:v>43308</c:v>
                </c:pt>
                <c:pt idx="395">
                  <c:v>43311</c:v>
                </c:pt>
                <c:pt idx="396">
                  <c:v>43312</c:v>
                </c:pt>
                <c:pt idx="397">
                  <c:v>43313</c:v>
                </c:pt>
                <c:pt idx="398">
                  <c:v>43314</c:v>
                </c:pt>
                <c:pt idx="399">
                  <c:v>43315</c:v>
                </c:pt>
                <c:pt idx="400">
                  <c:v>43318</c:v>
                </c:pt>
                <c:pt idx="401">
                  <c:v>43319</c:v>
                </c:pt>
                <c:pt idx="402">
                  <c:v>43320</c:v>
                </c:pt>
                <c:pt idx="403">
                  <c:v>43321</c:v>
                </c:pt>
                <c:pt idx="404">
                  <c:v>43322</c:v>
                </c:pt>
                <c:pt idx="405">
                  <c:v>43325</c:v>
                </c:pt>
                <c:pt idx="406">
                  <c:v>43326</c:v>
                </c:pt>
                <c:pt idx="407">
                  <c:v>43327</c:v>
                </c:pt>
                <c:pt idx="408">
                  <c:v>43328</c:v>
                </c:pt>
                <c:pt idx="409">
                  <c:v>43329</c:v>
                </c:pt>
                <c:pt idx="410">
                  <c:v>43332</c:v>
                </c:pt>
                <c:pt idx="411">
                  <c:v>43333</c:v>
                </c:pt>
                <c:pt idx="412">
                  <c:v>43334</c:v>
                </c:pt>
                <c:pt idx="413">
                  <c:v>43335</c:v>
                </c:pt>
                <c:pt idx="414">
                  <c:v>43336</c:v>
                </c:pt>
                <c:pt idx="415">
                  <c:v>43339</c:v>
                </c:pt>
                <c:pt idx="416">
                  <c:v>43340</c:v>
                </c:pt>
                <c:pt idx="417">
                  <c:v>43341</c:v>
                </c:pt>
                <c:pt idx="418">
                  <c:v>43342</c:v>
                </c:pt>
                <c:pt idx="419">
                  <c:v>43343</c:v>
                </c:pt>
                <c:pt idx="420">
                  <c:v>43347</c:v>
                </c:pt>
                <c:pt idx="421">
                  <c:v>43348</c:v>
                </c:pt>
                <c:pt idx="422">
                  <c:v>43349</c:v>
                </c:pt>
                <c:pt idx="423">
                  <c:v>43350</c:v>
                </c:pt>
                <c:pt idx="424">
                  <c:v>43353</c:v>
                </c:pt>
                <c:pt idx="425">
                  <c:v>43354</c:v>
                </c:pt>
                <c:pt idx="426">
                  <c:v>43355</c:v>
                </c:pt>
                <c:pt idx="427">
                  <c:v>43356</c:v>
                </c:pt>
                <c:pt idx="428">
                  <c:v>43357</c:v>
                </c:pt>
                <c:pt idx="429">
                  <c:v>43360</c:v>
                </c:pt>
                <c:pt idx="430">
                  <c:v>43361</c:v>
                </c:pt>
                <c:pt idx="431">
                  <c:v>43362</c:v>
                </c:pt>
                <c:pt idx="432">
                  <c:v>43363</c:v>
                </c:pt>
                <c:pt idx="433">
                  <c:v>43364</c:v>
                </c:pt>
                <c:pt idx="434">
                  <c:v>43367</c:v>
                </c:pt>
                <c:pt idx="435">
                  <c:v>43368</c:v>
                </c:pt>
                <c:pt idx="436">
                  <c:v>43369</c:v>
                </c:pt>
                <c:pt idx="437">
                  <c:v>43370</c:v>
                </c:pt>
                <c:pt idx="438">
                  <c:v>43371</c:v>
                </c:pt>
                <c:pt idx="439">
                  <c:v>43374</c:v>
                </c:pt>
                <c:pt idx="440">
                  <c:v>43375</c:v>
                </c:pt>
                <c:pt idx="441">
                  <c:v>43376</c:v>
                </c:pt>
                <c:pt idx="442">
                  <c:v>43377</c:v>
                </c:pt>
                <c:pt idx="443">
                  <c:v>43378</c:v>
                </c:pt>
                <c:pt idx="444">
                  <c:v>43382</c:v>
                </c:pt>
                <c:pt idx="445">
                  <c:v>43383</c:v>
                </c:pt>
                <c:pt idx="446">
                  <c:v>43384</c:v>
                </c:pt>
                <c:pt idx="447">
                  <c:v>43385</c:v>
                </c:pt>
                <c:pt idx="448">
                  <c:v>43388</c:v>
                </c:pt>
                <c:pt idx="449">
                  <c:v>43389</c:v>
                </c:pt>
                <c:pt idx="450">
                  <c:v>43390</c:v>
                </c:pt>
                <c:pt idx="451">
                  <c:v>43391</c:v>
                </c:pt>
                <c:pt idx="452">
                  <c:v>43392</c:v>
                </c:pt>
                <c:pt idx="453">
                  <c:v>43395</c:v>
                </c:pt>
                <c:pt idx="454">
                  <c:v>43396</c:v>
                </c:pt>
                <c:pt idx="455">
                  <c:v>43397</c:v>
                </c:pt>
                <c:pt idx="456">
                  <c:v>43398</c:v>
                </c:pt>
                <c:pt idx="457">
                  <c:v>43399</c:v>
                </c:pt>
                <c:pt idx="458">
                  <c:v>43402</c:v>
                </c:pt>
                <c:pt idx="459">
                  <c:v>43403</c:v>
                </c:pt>
                <c:pt idx="460">
                  <c:v>43404</c:v>
                </c:pt>
                <c:pt idx="461">
                  <c:v>43405</c:v>
                </c:pt>
                <c:pt idx="462">
                  <c:v>43406</c:v>
                </c:pt>
                <c:pt idx="463">
                  <c:v>43409</c:v>
                </c:pt>
                <c:pt idx="464">
                  <c:v>43410</c:v>
                </c:pt>
                <c:pt idx="465">
                  <c:v>43411</c:v>
                </c:pt>
                <c:pt idx="466">
                  <c:v>43412</c:v>
                </c:pt>
                <c:pt idx="467">
                  <c:v>43413</c:v>
                </c:pt>
                <c:pt idx="468">
                  <c:v>43417</c:v>
                </c:pt>
                <c:pt idx="469">
                  <c:v>43418</c:v>
                </c:pt>
                <c:pt idx="470">
                  <c:v>43419</c:v>
                </c:pt>
                <c:pt idx="471">
                  <c:v>43420</c:v>
                </c:pt>
                <c:pt idx="472">
                  <c:v>43423</c:v>
                </c:pt>
                <c:pt idx="473">
                  <c:v>43424</c:v>
                </c:pt>
                <c:pt idx="474">
                  <c:v>43425</c:v>
                </c:pt>
                <c:pt idx="475">
                  <c:v>43427</c:v>
                </c:pt>
                <c:pt idx="476">
                  <c:v>43430</c:v>
                </c:pt>
                <c:pt idx="477">
                  <c:v>43431</c:v>
                </c:pt>
                <c:pt idx="478">
                  <c:v>43432</c:v>
                </c:pt>
                <c:pt idx="479">
                  <c:v>43433</c:v>
                </c:pt>
                <c:pt idx="480">
                  <c:v>43434</c:v>
                </c:pt>
                <c:pt idx="481">
                  <c:v>43437</c:v>
                </c:pt>
                <c:pt idx="482">
                  <c:v>43438</c:v>
                </c:pt>
                <c:pt idx="483">
                  <c:v>43440</c:v>
                </c:pt>
                <c:pt idx="484">
                  <c:v>43441</c:v>
                </c:pt>
                <c:pt idx="485">
                  <c:v>43444</c:v>
                </c:pt>
                <c:pt idx="486">
                  <c:v>43445</c:v>
                </c:pt>
                <c:pt idx="487">
                  <c:v>43446</c:v>
                </c:pt>
                <c:pt idx="488">
                  <c:v>43447</c:v>
                </c:pt>
                <c:pt idx="489">
                  <c:v>43448</c:v>
                </c:pt>
                <c:pt idx="490">
                  <c:v>43451</c:v>
                </c:pt>
                <c:pt idx="491">
                  <c:v>43452</c:v>
                </c:pt>
                <c:pt idx="492">
                  <c:v>43453</c:v>
                </c:pt>
                <c:pt idx="493">
                  <c:v>43454</c:v>
                </c:pt>
                <c:pt idx="494">
                  <c:v>43455</c:v>
                </c:pt>
                <c:pt idx="495">
                  <c:v>43458</c:v>
                </c:pt>
                <c:pt idx="496">
                  <c:v>43460</c:v>
                </c:pt>
                <c:pt idx="497">
                  <c:v>43461</c:v>
                </c:pt>
                <c:pt idx="498">
                  <c:v>43462</c:v>
                </c:pt>
                <c:pt idx="499">
                  <c:v>43465</c:v>
                </c:pt>
                <c:pt idx="500">
                  <c:v>43467</c:v>
                </c:pt>
                <c:pt idx="501">
                  <c:v>43468</c:v>
                </c:pt>
                <c:pt idx="502">
                  <c:v>43469</c:v>
                </c:pt>
                <c:pt idx="503">
                  <c:v>43472</c:v>
                </c:pt>
                <c:pt idx="504">
                  <c:v>43473</c:v>
                </c:pt>
                <c:pt idx="505">
                  <c:v>43474</c:v>
                </c:pt>
                <c:pt idx="506">
                  <c:v>43475</c:v>
                </c:pt>
                <c:pt idx="507">
                  <c:v>43476</c:v>
                </c:pt>
                <c:pt idx="508">
                  <c:v>43479</c:v>
                </c:pt>
                <c:pt idx="509">
                  <c:v>43480</c:v>
                </c:pt>
                <c:pt idx="510">
                  <c:v>43481</c:v>
                </c:pt>
                <c:pt idx="511">
                  <c:v>43482</c:v>
                </c:pt>
                <c:pt idx="512">
                  <c:v>43483</c:v>
                </c:pt>
                <c:pt idx="513">
                  <c:v>43487</c:v>
                </c:pt>
                <c:pt idx="514">
                  <c:v>43488</c:v>
                </c:pt>
                <c:pt idx="515">
                  <c:v>43489</c:v>
                </c:pt>
                <c:pt idx="516">
                  <c:v>43490</c:v>
                </c:pt>
                <c:pt idx="517">
                  <c:v>43493</c:v>
                </c:pt>
                <c:pt idx="518">
                  <c:v>43494</c:v>
                </c:pt>
                <c:pt idx="519">
                  <c:v>43495</c:v>
                </c:pt>
                <c:pt idx="520">
                  <c:v>43496</c:v>
                </c:pt>
                <c:pt idx="521">
                  <c:v>43497</c:v>
                </c:pt>
                <c:pt idx="522">
                  <c:v>43500</c:v>
                </c:pt>
                <c:pt idx="523">
                  <c:v>43501</c:v>
                </c:pt>
                <c:pt idx="524">
                  <c:v>43502</c:v>
                </c:pt>
                <c:pt idx="525">
                  <c:v>43503</c:v>
                </c:pt>
                <c:pt idx="526">
                  <c:v>43504</c:v>
                </c:pt>
                <c:pt idx="527">
                  <c:v>43507</c:v>
                </c:pt>
                <c:pt idx="528">
                  <c:v>43508</c:v>
                </c:pt>
                <c:pt idx="529">
                  <c:v>43509</c:v>
                </c:pt>
                <c:pt idx="530">
                  <c:v>43510</c:v>
                </c:pt>
                <c:pt idx="531">
                  <c:v>43511</c:v>
                </c:pt>
                <c:pt idx="532">
                  <c:v>43515</c:v>
                </c:pt>
                <c:pt idx="533">
                  <c:v>43516</c:v>
                </c:pt>
                <c:pt idx="534">
                  <c:v>43517</c:v>
                </c:pt>
                <c:pt idx="535">
                  <c:v>43518</c:v>
                </c:pt>
                <c:pt idx="536">
                  <c:v>43521</c:v>
                </c:pt>
                <c:pt idx="537">
                  <c:v>43522</c:v>
                </c:pt>
                <c:pt idx="538">
                  <c:v>43523</c:v>
                </c:pt>
                <c:pt idx="539">
                  <c:v>43524</c:v>
                </c:pt>
                <c:pt idx="540">
                  <c:v>43525</c:v>
                </c:pt>
                <c:pt idx="541">
                  <c:v>43528</c:v>
                </c:pt>
                <c:pt idx="542">
                  <c:v>43529</c:v>
                </c:pt>
                <c:pt idx="543">
                  <c:v>43530</c:v>
                </c:pt>
                <c:pt idx="544">
                  <c:v>43531</c:v>
                </c:pt>
                <c:pt idx="545">
                  <c:v>43532</c:v>
                </c:pt>
                <c:pt idx="546">
                  <c:v>43535</c:v>
                </c:pt>
                <c:pt idx="547">
                  <c:v>43536</c:v>
                </c:pt>
                <c:pt idx="548">
                  <c:v>43537</c:v>
                </c:pt>
                <c:pt idx="549">
                  <c:v>43538</c:v>
                </c:pt>
                <c:pt idx="550">
                  <c:v>43539</c:v>
                </c:pt>
                <c:pt idx="551">
                  <c:v>43542</c:v>
                </c:pt>
                <c:pt idx="552">
                  <c:v>43543</c:v>
                </c:pt>
                <c:pt idx="553">
                  <c:v>43544</c:v>
                </c:pt>
                <c:pt idx="554">
                  <c:v>43545</c:v>
                </c:pt>
                <c:pt idx="555">
                  <c:v>43546</c:v>
                </c:pt>
                <c:pt idx="556">
                  <c:v>43549</c:v>
                </c:pt>
                <c:pt idx="557">
                  <c:v>43550</c:v>
                </c:pt>
                <c:pt idx="558">
                  <c:v>43551</c:v>
                </c:pt>
                <c:pt idx="559">
                  <c:v>43552</c:v>
                </c:pt>
                <c:pt idx="560">
                  <c:v>43553</c:v>
                </c:pt>
                <c:pt idx="561">
                  <c:v>43556</c:v>
                </c:pt>
                <c:pt idx="562">
                  <c:v>43557</c:v>
                </c:pt>
                <c:pt idx="563">
                  <c:v>43558</c:v>
                </c:pt>
                <c:pt idx="564">
                  <c:v>43559</c:v>
                </c:pt>
                <c:pt idx="565">
                  <c:v>43560</c:v>
                </c:pt>
                <c:pt idx="566">
                  <c:v>43563</c:v>
                </c:pt>
                <c:pt idx="567">
                  <c:v>43564</c:v>
                </c:pt>
                <c:pt idx="568">
                  <c:v>43565</c:v>
                </c:pt>
                <c:pt idx="569">
                  <c:v>43566</c:v>
                </c:pt>
                <c:pt idx="570">
                  <c:v>43567</c:v>
                </c:pt>
                <c:pt idx="571">
                  <c:v>43570</c:v>
                </c:pt>
                <c:pt idx="572">
                  <c:v>43571</c:v>
                </c:pt>
                <c:pt idx="573">
                  <c:v>43572</c:v>
                </c:pt>
                <c:pt idx="574">
                  <c:v>43573</c:v>
                </c:pt>
                <c:pt idx="575">
                  <c:v>43577</c:v>
                </c:pt>
                <c:pt idx="576">
                  <c:v>43578</c:v>
                </c:pt>
                <c:pt idx="577">
                  <c:v>43579</c:v>
                </c:pt>
                <c:pt idx="578">
                  <c:v>43580</c:v>
                </c:pt>
                <c:pt idx="579">
                  <c:v>43581</c:v>
                </c:pt>
                <c:pt idx="580">
                  <c:v>43584</c:v>
                </c:pt>
                <c:pt idx="581">
                  <c:v>43585</c:v>
                </c:pt>
                <c:pt idx="582">
                  <c:v>43586</c:v>
                </c:pt>
                <c:pt idx="583">
                  <c:v>43587</c:v>
                </c:pt>
                <c:pt idx="584">
                  <c:v>43588</c:v>
                </c:pt>
                <c:pt idx="585">
                  <c:v>43591</c:v>
                </c:pt>
                <c:pt idx="586">
                  <c:v>43592</c:v>
                </c:pt>
                <c:pt idx="587">
                  <c:v>43593</c:v>
                </c:pt>
                <c:pt idx="588">
                  <c:v>43594</c:v>
                </c:pt>
                <c:pt idx="589">
                  <c:v>43595</c:v>
                </c:pt>
                <c:pt idx="590">
                  <c:v>43598</c:v>
                </c:pt>
                <c:pt idx="591">
                  <c:v>43599</c:v>
                </c:pt>
                <c:pt idx="592">
                  <c:v>43600</c:v>
                </c:pt>
                <c:pt idx="593">
                  <c:v>43601</c:v>
                </c:pt>
                <c:pt idx="594">
                  <c:v>43602</c:v>
                </c:pt>
                <c:pt idx="595">
                  <c:v>43605</c:v>
                </c:pt>
                <c:pt idx="596">
                  <c:v>43606</c:v>
                </c:pt>
                <c:pt idx="597">
                  <c:v>43607</c:v>
                </c:pt>
                <c:pt idx="598">
                  <c:v>43608</c:v>
                </c:pt>
                <c:pt idx="599">
                  <c:v>43609</c:v>
                </c:pt>
                <c:pt idx="600">
                  <c:v>43613</c:v>
                </c:pt>
                <c:pt idx="601">
                  <c:v>43614</c:v>
                </c:pt>
                <c:pt idx="602">
                  <c:v>43615</c:v>
                </c:pt>
                <c:pt idx="603">
                  <c:v>43616</c:v>
                </c:pt>
                <c:pt idx="604">
                  <c:v>43619</c:v>
                </c:pt>
                <c:pt idx="605">
                  <c:v>43620</c:v>
                </c:pt>
                <c:pt idx="606">
                  <c:v>43621</c:v>
                </c:pt>
                <c:pt idx="607">
                  <c:v>43622</c:v>
                </c:pt>
                <c:pt idx="608">
                  <c:v>43623</c:v>
                </c:pt>
                <c:pt idx="609">
                  <c:v>43626</c:v>
                </c:pt>
                <c:pt idx="610">
                  <c:v>43627</c:v>
                </c:pt>
                <c:pt idx="611">
                  <c:v>43628</c:v>
                </c:pt>
                <c:pt idx="612">
                  <c:v>43629</c:v>
                </c:pt>
                <c:pt idx="613">
                  <c:v>43630</c:v>
                </c:pt>
                <c:pt idx="614">
                  <c:v>43633</c:v>
                </c:pt>
                <c:pt idx="615">
                  <c:v>43634</c:v>
                </c:pt>
                <c:pt idx="616">
                  <c:v>43635</c:v>
                </c:pt>
                <c:pt idx="617">
                  <c:v>43636</c:v>
                </c:pt>
                <c:pt idx="618">
                  <c:v>43637</c:v>
                </c:pt>
                <c:pt idx="619">
                  <c:v>43640</c:v>
                </c:pt>
                <c:pt idx="620">
                  <c:v>43641</c:v>
                </c:pt>
                <c:pt idx="621">
                  <c:v>43642</c:v>
                </c:pt>
                <c:pt idx="622">
                  <c:v>43643</c:v>
                </c:pt>
                <c:pt idx="623">
                  <c:v>43644</c:v>
                </c:pt>
                <c:pt idx="624">
                  <c:v>43647</c:v>
                </c:pt>
                <c:pt idx="625">
                  <c:v>43648</c:v>
                </c:pt>
                <c:pt idx="626">
                  <c:v>43649</c:v>
                </c:pt>
                <c:pt idx="627">
                  <c:v>43651</c:v>
                </c:pt>
                <c:pt idx="628">
                  <c:v>43654</c:v>
                </c:pt>
                <c:pt idx="629">
                  <c:v>43655</c:v>
                </c:pt>
                <c:pt idx="630">
                  <c:v>43656</c:v>
                </c:pt>
                <c:pt idx="631">
                  <c:v>43657</c:v>
                </c:pt>
                <c:pt idx="632">
                  <c:v>43658</c:v>
                </c:pt>
                <c:pt idx="633">
                  <c:v>43661</c:v>
                </c:pt>
                <c:pt idx="634">
                  <c:v>43662</c:v>
                </c:pt>
                <c:pt idx="635">
                  <c:v>43663</c:v>
                </c:pt>
                <c:pt idx="636">
                  <c:v>43664</c:v>
                </c:pt>
                <c:pt idx="637">
                  <c:v>43665</c:v>
                </c:pt>
                <c:pt idx="638">
                  <c:v>43668</c:v>
                </c:pt>
                <c:pt idx="639">
                  <c:v>43669</c:v>
                </c:pt>
                <c:pt idx="640">
                  <c:v>43670</c:v>
                </c:pt>
                <c:pt idx="641">
                  <c:v>43671</c:v>
                </c:pt>
                <c:pt idx="642">
                  <c:v>43672</c:v>
                </c:pt>
                <c:pt idx="643">
                  <c:v>43675</c:v>
                </c:pt>
                <c:pt idx="644">
                  <c:v>43676</c:v>
                </c:pt>
                <c:pt idx="645">
                  <c:v>43677</c:v>
                </c:pt>
                <c:pt idx="646">
                  <c:v>43678</c:v>
                </c:pt>
                <c:pt idx="647">
                  <c:v>43679</c:v>
                </c:pt>
                <c:pt idx="648">
                  <c:v>43682</c:v>
                </c:pt>
                <c:pt idx="649">
                  <c:v>43683</c:v>
                </c:pt>
                <c:pt idx="650">
                  <c:v>43684</c:v>
                </c:pt>
                <c:pt idx="651">
                  <c:v>43685</c:v>
                </c:pt>
                <c:pt idx="652">
                  <c:v>43686</c:v>
                </c:pt>
                <c:pt idx="653">
                  <c:v>43689</c:v>
                </c:pt>
                <c:pt idx="654">
                  <c:v>43690</c:v>
                </c:pt>
                <c:pt idx="655">
                  <c:v>43691</c:v>
                </c:pt>
                <c:pt idx="656">
                  <c:v>43692</c:v>
                </c:pt>
                <c:pt idx="657">
                  <c:v>43693</c:v>
                </c:pt>
                <c:pt idx="658">
                  <c:v>43696</c:v>
                </c:pt>
                <c:pt idx="659">
                  <c:v>43697</c:v>
                </c:pt>
                <c:pt idx="660">
                  <c:v>43698</c:v>
                </c:pt>
                <c:pt idx="661">
                  <c:v>43699</c:v>
                </c:pt>
                <c:pt idx="662">
                  <c:v>43700</c:v>
                </c:pt>
                <c:pt idx="663">
                  <c:v>43703</c:v>
                </c:pt>
                <c:pt idx="664">
                  <c:v>43704</c:v>
                </c:pt>
                <c:pt idx="665">
                  <c:v>43705</c:v>
                </c:pt>
                <c:pt idx="666">
                  <c:v>43706</c:v>
                </c:pt>
                <c:pt idx="667">
                  <c:v>43707</c:v>
                </c:pt>
                <c:pt idx="668">
                  <c:v>43711</c:v>
                </c:pt>
                <c:pt idx="669">
                  <c:v>43712</c:v>
                </c:pt>
                <c:pt idx="670">
                  <c:v>43713</c:v>
                </c:pt>
                <c:pt idx="671">
                  <c:v>43714</c:v>
                </c:pt>
                <c:pt idx="672">
                  <c:v>43717</c:v>
                </c:pt>
                <c:pt idx="673">
                  <c:v>43718</c:v>
                </c:pt>
                <c:pt idx="674">
                  <c:v>43719</c:v>
                </c:pt>
                <c:pt idx="675">
                  <c:v>43720</c:v>
                </c:pt>
                <c:pt idx="676">
                  <c:v>43721</c:v>
                </c:pt>
                <c:pt idx="677">
                  <c:v>43724</c:v>
                </c:pt>
                <c:pt idx="678">
                  <c:v>43725</c:v>
                </c:pt>
                <c:pt idx="679">
                  <c:v>43726</c:v>
                </c:pt>
                <c:pt idx="680">
                  <c:v>43727</c:v>
                </c:pt>
                <c:pt idx="681">
                  <c:v>43728</c:v>
                </c:pt>
                <c:pt idx="682">
                  <c:v>43731</c:v>
                </c:pt>
                <c:pt idx="683">
                  <c:v>43732</c:v>
                </c:pt>
                <c:pt idx="684">
                  <c:v>43733</c:v>
                </c:pt>
                <c:pt idx="685">
                  <c:v>43734</c:v>
                </c:pt>
                <c:pt idx="686">
                  <c:v>43735</c:v>
                </c:pt>
                <c:pt idx="687">
                  <c:v>43738</c:v>
                </c:pt>
                <c:pt idx="688">
                  <c:v>43739</c:v>
                </c:pt>
                <c:pt idx="689">
                  <c:v>43740</c:v>
                </c:pt>
                <c:pt idx="690">
                  <c:v>43741</c:v>
                </c:pt>
                <c:pt idx="691">
                  <c:v>43742</c:v>
                </c:pt>
                <c:pt idx="692">
                  <c:v>43745</c:v>
                </c:pt>
                <c:pt idx="693">
                  <c:v>43746</c:v>
                </c:pt>
                <c:pt idx="694">
                  <c:v>43747</c:v>
                </c:pt>
                <c:pt idx="695">
                  <c:v>43748</c:v>
                </c:pt>
                <c:pt idx="696">
                  <c:v>43749</c:v>
                </c:pt>
                <c:pt idx="697">
                  <c:v>43753</c:v>
                </c:pt>
                <c:pt idx="698">
                  <c:v>43754</c:v>
                </c:pt>
                <c:pt idx="699">
                  <c:v>43755</c:v>
                </c:pt>
                <c:pt idx="700">
                  <c:v>43756</c:v>
                </c:pt>
                <c:pt idx="701">
                  <c:v>43759</c:v>
                </c:pt>
                <c:pt idx="702">
                  <c:v>43760</c:v>
                </c:pt>
                <c:pt idx="703">
                  <c:v>43761</c:v>
                </c:pt>
                <c:pt idx="704">
                  <c:v>43762</c:v>
                </c:pt>
                <c:pt idx="705">
                  <c:v>43763</c:v>
                </c:pt>
                <c:pt idx="706">
                  <c:v>43766</c:v>
                </c:pt>
                <c:pt idx="707">
                  <c:v>43767</c:v>
                </c:pt>
                <c:pt idx="708">
                  <c:v>43768</c:v>
                </c:pt>
                <c:pt idx="709">
                  <c:v>43769</c:v>
                </c:pt>
                <c:pt idx="710">
                  <c:v>43770</c:v>
                </c:pt>
                <c:pt idx="711">
                  <c:v>43773</c:v>
                </c:pt>
                <c:pt idx="712">
                  <c:v>43774</c:v>
                </c:pt>
                <c:pt idx="713">
                  <c:v>43775</c:v>
                </c:pt>
                <c:pt idx="714">
                  <c:v>43776</c:v>
                </c:pt>
                <c:pt idx="715">
                  <c:v>43777</c:v>
                </c:pt>
                <c:pt idx="716">
                  <c:v>43781</c:v>
                </c:pt>
                <c:pt idx="717">
                  <c:v>43782</c:v>
                </c:pt>
                <c:pt idx="718">
                  <c:v>43783</c:v>
                </c:pt>
                <c:pt idx="719">
                  <c:v>43784</c:v>
                </c:pt>
                <c:pt idx="720">
                  <c:v>43787</c:v>
                </c:pt>
                <c:pt idx="721">
                  <c:v>43788</c:v>
                </c:pt>
                <c:pt idx="722">
                  <c:v>43789</c:v>
                </c:pt>
                <c:pt idx="723">
                  <c:v>43790</c:v>
                </c:pt>
                <c:pt idx="724">
                  <c:v>43791</c:v>
                </c:pt>
                <c:pt idx="725">
                  <c:v>43794</c:v>
                </c:pt>
                <c:pt idx="726">
                  <c:v>43795</c:v>
                </c:pt>
                <c:pt idx="727">
                  <c:v>43796</c:v>
                </c:pt>
                <c:pt idx="728">
                  <c:v>43798</c:v>
                </c:pt>
                <c:pt idx="729">
                  <c:v>43801</c:v>
                </c:pt>
                <c:pt idx="730">
                  <c:v>43802</c:v>
                </c:pt>
                <c:pt idx="731">
                  <c:v>43803</c:v>
                </c:pt>
                <c:pt idx="732">
                  <c:v>43804</c:v>
                </c:pt>
                <c:pt idx="733">
                  <c:v>43805</c:v>
                </c:pt>
                <c:pt idx="734">
                  <c:v>43808</c:v>
                </c:pt>
                <c:pt idx="735">
                  <c:v>43809</c:v>
                </c:pt>
                <c:pt idx="736">
                  <c:v>43810</c:v>
                </c:pt>
                <c:pt idx="737">
                  <c:v>43811</c:v>
                </c:pt>
                <c:pt idx="738">
                  <c:v>43812</c:v>
                </c:pt>
                <c:pt idx="739">
                  <c:v>43815</c:v>
                </c:pt>
                <c:pt idx="740">
                  <c:v>43816</c:v>
                </c:pt>
                <c:pt idx="741">
                  <c:v>43817</c:v>
                </c:pt>
                <c:pt idx="742">
                  <c:v>43818</c:v>
                </c:pt>
                <c:pt idx="743">
                  <c:v>43819</c:v>
                </c:pt>
                <c:pt idx="744">
                  <c:v>43822</c:v>
                </c:pt>
                <c:pt idx="745">
                  <c:v>43823</c:v>
                </c:pt>
                <c:pt idx="746">
                  <c:v>43825</c:v>
                </c:pt>
                <c:pt idx="747">
                  <c:v>43826</c:v>
                </c:pt>
                <c:pt idx="748">
                  <c:v>43829</c:v>
                </c:pt>
                <c:pt idx="749">
                  <c:v>43830</c:v>
                </c:pt>
                <c:pt idx="750">
                  <c:v>43832</c:v>
                </c:pt>
                <c:pt idx="751">
                  <c:v>43833</c:v>
                </c:pt>
                <c:pt idx="752">
                  <c:v>43836</c:v>
                </c:pt>
                <c:pt idx="753">
                  <c:v>43837</c:v>
                </c:pt>
                <c:pt idx="754">
                  <c:v>43838</c:v>
                </c:pt>
                <c:pt idx="755">
                  <c:v>43839</c:v>
                </c:pt>
                <c:pt idx="756">
                  <c:v>43840</c:v>
                </c:pt>
                <c:pt idx="757">
                  <c:v>43843</c:v>
                </c:pt>
                <c:pt idx="758">
                  <c:v>43844</c:v>
                </c:pt>
                <c:pt idx="759">
                  <c:v>43845</c:v>
                </c:pt>
                <c:pt idx="760">
                  <c:v>43846</c:v>
                </c:pt>
                <c:pt idx="761">
                  <c:v>43847</c:v>
                </c:pt>
                <c:pt idx="762">
                  <c:v>43851</c:v>
                </c:pt>
                <c:pt idx="763">
                  <c:v>43852</c:v>
                </c:pt>
                <c:pt idx="764">
                  <c:v>43853</c:v>
                </c:pt>
                <c:pt idx="765">
                  <c:v>43854</c:v>
                </c:pt>
                <c:pt idx="766">
                  <c:v>43857</c:v>
                </c:pt>
                <c:pt idx="767">
                  <c:v>43858</c:v>
                </c:pt>
                <c:pt idx="768">
                  <c:v>43859</c:v>
                </c:pt>
                <c:pt idx="769">
                  <c:v>43860</c:v>
                </c:pt>
                <c:pt idx="770">
                  <c:v>43861</c:v>
                </c:pt>
                <c:pt idx="771">
                  <c:v>43864</c:v>
                </c:pt>
                <c:pt idx="772">
                  <c:v>43865</c:v>
                </c:pt>
                <c:pt idx="773">
                  <c:v>43866</c:v>
                </c:pt>
                <c:pt idx="774">
                  <c:v>43867</c:v>
                </c:pt>
                <c:pt idx="775">
                  <c:v>43868</c:v>
                </c:pt>
                <c:pt idx="776">
                  <c:v>43871</c:v>
                </c:pt>
                <c:pt idx="777">
                  <c:v>43872</c:v>
                </c:pt>
                <c:pt idx="778">
                  <c:v>43873</c:v>
                </c:pt>
                <c:pt idx="779">
                  <c:v>43874</c:v>
                </c:pt>
                <c:pt idx="780">
                  <c:v>43875</c:v>
                </c:pt>
                <c:pt idx="781">
                  <c:v>43879</c:v>
                </c:pt>
                <c:pt idx="782">
                  <c:v>43880</c:v>
                </c:pt>
                <c:pt idx="783">
                  <c:v>43881</c:v>
                </c:pt>
                <c:pt idx="784">
                  <c:v>43882</c:v>
                </c:pt>
                <c:pt idx="785">
                  <c:v>43885</c:v>
                </c:pt>
                <c:pt idx="786">
                  <c:v>43886</c:v>
                </c:pt>
                <c:pt idx="787">
                  <c:v>43887</c:v>
                </c:pt>
                <c:pt idx="788">
                  <c:v>43888</c:v>
                </c:pt>
                <c:pt idx="789">
                  <c:v>43889</c:v>
                </c:pt>
                <c:pt idx="790">
                  <c:v>43892</c:v>
                </c:pt>
                <c:pt idx="791">
                  <c:v>43893</c:v>
                </c:pt>
                <c:pt idx="792">
                  <c:v>43894</c:v>
                </c:pt>
                <c:pt idx="793">
                  <c:v>43895</c:v>
                </c:pt>
                <c:pt idx="794">
                  <c:v>43896</c:v>
                </c:pt>
                <c:pt idx="795">
                  <c:v>43899</c:v>
                </c:pt>
                <c:pt idx="796">
                  <c:v>43900</c:v>
                </c:pt>
                <c:pt idx="797">
                  <c:v>43901</c:v>
                </c:pt>
                <c:pt idx="798">
                  <c:v>43902</c:v>
                </c:pt>
                <c:pt idx="799">
                  <c:v>43903</c:v>
                </c:pt>
                <c:pt idx="800">
                  <c:v>43906</c:v>
                </c:pt>
                <c:pt idx="801">
                  <c:v>43907</c:v>
                </c:pt>
                <c:pt idx="802">
                  <c:v>43908</c:v>
                </c:pt>
                <c:pt idx="803">
                  <c:v>43909</c:v>
                </c:pt>
                <c:pt idx="804">
                  <c:v>43910</c:v>
                </c:pt>
                <c:pt idx="805">
                  <c:v>43913</c:v>
                </c:pt>
                <c:pt idx="806">
                  <c:v>43914</c:v>
                </c:pt>
                <c:pt idx="807">
                  <c:v>43915</c:v>
                </c:pt>
                <c:pt idx="808">
                  <c:v>43916</c:v>
                </c:pt>
                <c:pt idx="809">
                  <c:v>43917</c:v>
                </c:pt>
                <c:pt idx="810">
                  <c:v>43920</c:v>
                </c:pt>
                <c:pt idx="811">
                  <c:v>43921</c:v>
                </c:pt>
                <c:pt idx="812">
                  <c:v>43922</c:v>
                </c:pt>
                <c:pt idx="813">
                  <c:v>43923</c:v>
                </c:pt>
                <c:pt idx="814">
                  <c:v>43924</c:v>
                </c:pt>
                <c:pt idx="815">
                  <c:v>43927</c:v>
                </c:pt>
                <c:pt idx="816">
                  <c:v>43928</c:v>
                </c:pt>
                <c:pt idx="817">
                  <c:v>43929</c:v>
                </c:pt>
                <c:pt idx="818">
                  <c:v>43930</c:v>
                </c:pt>
                <c:pt idx="819">
                  <c:v>43934</c:v>
                </c:pt>
                <c:pt idx="820">
                  <c:v>43935</c:v>
                </c:pt>
                <c:pt idx="821">
                  <c:v>43936</c:v>
                </c:pt>
                <c:pt idx="822">
                  <c:v>43937</c:v>
                </c:pt>
                <c:pt idx="823">
                  <c:v>43938</c:v>
                </c:pt>
                <c:pt idx="824">
                  <c:v>43941</c:v>
                </c:pt>
                <c:pt idx="825">
                  <c:v>43942</c:v>
                </c:pt>
                <c:pt idx="826">
                  <c:v>43943</c:v>
                </c:pt>
                <c:pt idx="827">
                  <c:v>43944</c:v>
                </c:pt>
                <c:pt idx="828">
                  <c:v>43945</c:v>
                </c:pt>
                <c:pt idx="829">
                  <c:v>43948</c:v>
                </c:pt>
                <c:pt idx="830">
                  <c:v>43949</c:v>
                </c:pt>
                <c:pt idx="831">
                  <c:v>43950</c:v>
                </c:pt>
                <c:pt idx="832">
                  <c:v>43951</c:v>
                </c:pt>
                <c:pt idx="833">
                  <c:v>43952</c:v>
                </c:pt>
                <c:pt idx="834">
                  <c:v>43955</c:v>
                </c:pt>
                <c:pt idx="835">
                  <c:v>43956</c:v>
                </c:pt>
                <c:pt idx="836">
                  <c:v>43957</c:v>
                </c:pt>
                <c:pt idx="837">
                  <c:v>43958</c:v>
                </c:pt>
                <c:pt idx="838">
                  <c:v>43959</c:v>
                </c:pt>
                <c:pt idx="839">
                  <c:v>43962</c:v>
                </c:pt>
                <c:pt idx="840">
                  <c:v>43963</c:v>
                </c:pt>
                <c:pt idx="841">
                  <c:v>43964</c:v>
                </c:pt>
                <c:pt idx="842">
                  <c:v>43965</c:v>
                </c:pt>
                <c:pt idx="843">
                  <c:v>43966</c:v>
                </c:pt>
                <c:pt idx="844">
                  <c:v>43969</c:v>
                </c:pt>
                <c:pt idx="845">
                  <c:v>43970</c:v>
                </c:pt>
                <c:pt idx="846">
                  <c:v>43971</c:v>
                </c:pt>
                <c:pt idx="847">
                  <c:v>43972</c:v>
                </c:pt>
                <c:pt idx="848">
                  <c:v>43973</c:v>
                </c:pt>
                <c:pt idx="849">
                  <c:v>43977</c:v>
                </c:pt>
                <c:pt idx="850">
                  <c:v>43978</c:v>
                </c:pt>
                <c:pt idx="851">
                  <c:v>43979</c:v>
                </c:pt>
                <c:pt idx="852">
                  <c:v>43980</c:v>
                </c:pt>
                <c:pt idx="853">
                  <c:v>43983</c:v>
                </c:pt>
                <c:pt idx="854">
                  <c:v>43984</c:v>
                </c:pt>
                <c:pt idx="855">
                  <c:v>43985</c:v>
                </c:pt>
                <c:pt idx="856">
                  <c:v>43986</c:v>
                </c:pt>
                <c:pt idx="857">
                  <c:v>43987</c:v>
                </c:pt>
                <c:pt idx="858">
                  <c:v>43990</c:v>
                </c:pt>
                <c:pt idx="859">
                  <c:v>43991</c:v>
                </c:pt>
                <c:pt idx="860">
                  <c:v>43992</c:v>
                </c:pt>
                <c:pt idx="861">
                  <c:v>43993</c:v>
                </c:pt>
                <c:pt idx="862">
                  <c:v>43994</c:v>
                </c:pt>
                <c:pt idx="863">
                  <c:v>43997</c:v>
                </c:pt>
                <c:pt idx="864">
                  <c:v>43998</c:v>
                </c:pt>
                <c:pt idx="865">
                  <c:v>43999</c:v>
                </c:pt>
                <c:pt idx="866">
                  <c:v>44000</c:v>
                </c:pt>
                <c:pt idx="867">
                  <c:v>44001</c:v>
                </c:pt>
                <c:pt idx="868">
                  <c:v>44004</c:v>
                </c:pt>
                <c:pt idx="869">
                  <c:v>44005</c:v>
                </c:pt>
                <c:pt idx="870">
                  <c:v>44006</c:v>
                </c:pt>
                <c:pt idx="871">
                  <c:v>44007</c:v>
                </c:pt>
                <c:pt idx="872">
                  <c:v>44008</c:v>
                </c:pt>
                <c:pt idx="873">
                  <c:v>44011</c:v>
                </c:pt>
                <c:pt idx="874">
                  <c:v>44012</c:v>
                </c:pt>
                <c:pt idx="875">
                  <c:v>44013</c:v>
                </c:pt>
                <c:pt idx="876">
                  <c:v>44014</c:v>
                </c:pt>
                <c:pt idx="877">
                  <c:v>44018</c:v>
                </c:pt>
                <c:pt idx="878">
                  <c:v>44019</c:v>
                </c:pt>
                <c:pt idx="879">
                  <c:v>44020</c:v>
                </c:pt>
                <c:pt idx="880">
                  <c:v>44021</c:v>
                </c:pt>
                <c:pt idx="881">
                  <c:v>44022</c:v>
                </c:pt>
                <c:pt idx="882">
                  <c:v>44025</c:v>
                </c:pt>
                <c:pt idx="883">
                  <c:v>44026</c:v>
                </c:pt>
                <c:pt idx="884">
                  <c:v>44027</c:v>
                </c:pt>
                <c:pt idx="885">
                  <c:v>44028</c:v>
                </c:pt>
                <c:pt idx="886">
                  <c:v>44029</c:v>
                </c:pt>
                <c:pt idx="887">
                  <c:v>44032</c:v>
                </c:pt>
                <c:pt idx="888">
                  <c:v>44033</c:v>
                </c:pt>
                <c:pt idx="889">
                  <c:v>44034</c:v>
                </c:pt>
                <c:pt idx="890">
                  <c:v>44035</c:v>
                </c:pt>
                <c:pt idx="891">
                  <c:v>44036</c:v>
                </c:pt>
                <c:pt idx="892">
                  <c:v>44039</c:v>
                </c:pt>
                <c:pt idx="893">
                  <c:v>44040</c:v>
                </c:pt>
                <c:pt idx="894">
                  <c:v>44041</c:v>
                </c:pt>
                <c:pt idx="895">
                  <c:v>44042</c:v>
                </c:pt>
                <c:pt idx="896">
                  <c:v>44043</c:v>
                </c:pt>
                <c:pt idx="897">
                  <c:v>44046</c:v>
                </c:pt>
                <c:pt idx="898">
                  <c:v>44047</c:v>
                </c:pt>
                <c:pt idx="899">
                  <c:v>44048</c:v>
                </c:pt>
                <c:pt idx="900">
                  <c:v>44049</c:v>
                </c:pt>
                <c:pt idx="901">
                  <c:v>44050</c:v>
                </c:pt>
                <c:pt idx="902">
                  <c:v>44053</c:v>
                </c:pt>
                <c:pt idx="903">
                  <c:v>44054</c:v>
                </c:pt>
                <c:pt idx="904">
                  <c:v>44055</c:v>
                </c:pt>
                <c:pt idx="905">
                  <c:v>44056</c:v>
                </c:pt>
                <c:pt idx="906">
                  <c:v>44057</c:v>
                </c:pt>
                <c:pt idx="907">
                  <c:v>44060</c:v>
                </c:pt>
                <c:pt idx="908">
                  <c:v>44061</c:v>
                </c:pt>
                <c:pt idx="909">
                  <c:v>44062</c:v>
                </c:pt>
                <c:pt idx="910">
                  <c:v>44063</c:v>
                </c:pt>
                <c:pt idx="911">
                  <c:v>44064</c:v>
                </c:pt>
                <c:pt idx="912">
                  <c:v>44067</c:v>
                </c:pt>
                <c:pt idx="913">
                  <c:v>44068</c:v>
                </c:pt>
                <c:pt idx="914">
                  <c:v>44069</c:v>
                </c:pt>
                <c:pt idx="915">
                  <c:v>44070</c:v>
                </c:pt>
                <c:pt idx="916">
                  <c:v>44071</c:v>
                </c:pt>
                <c:pt idx="917">
                  <c:v>44074</c:v>
                </c:pt>
                <c:pt idx="918">
                  <c:v>44075</c:v>
                </c:pt>
                <c:pt idx="919">
                  <c:v>44076</c:v>
                </c:pt>
                <c:pt idx="920">
                  <c:v>44077</c:v>
                </c:pt>
                <c:pt idx="921">
                  <c:v>44078</c:v>
                </c:pt>
                <c:pt idx="922">
                  <c:v>44082</c:v>
                </c:pt>
                <c:pt idx="923">
                  <c:v>44083</c:v>
                </c:pt>
                <c:pt idx="924">
                  <c:v>44084</c:v>
                </c:pt>
                <c:pt idx="925">
                  <c:v>44085</c:v>
                </c:pt>
                <c:pt idx="926">
                  <c:v>44088</c:v>
                </c:pt>
                <c:pt idx="927">
                  <c:v>44089</c:v>
                </c:pt>
                <c:pt idx="928">
                  <c:v>44090</c:v>
                </c:pt>
                <c:pt idx="929">
                  <c:v>44091</c:v>
                </c:pt>
                <c:pt idx="930">
                  <c:v>44092</c:v>
                </c:pt>
                <c:pt idx="931">
                  <c:v>44095</c:v>
                </c:pt>
                <c:pt idx="932">
                  <c:v>44096</c:v>
                </c:pt>
                <c:pt idx="933">
                  <c:v>44097</c:v>
                </c:pt>
                <c:pt idx="934">
                  <c:v>44098</c:v>
                </c:pt>
                <c:pt idx="935">
                  <c:v>44099</c:v>
                </c:pt>
                <c:pt idx="936">
                  <c:v>44102</c:v>
                </c:pt>
                <c:pt idx="937">
                  <c:v>44103</c:v>
                </c:pt>
                <c:pt idx="938">
                  <c:v>44104</c:v>
                </c:pt>
                <c:pt idx="939">
                  <c:v>44105</c:v>
                </c:pt>
                <c:pt idx="940">
                  <c:v>44106</c:v>
                </c:pt>
                <c:pt idx="941">
                  <c:v>44109</c:v>
                </c:pt>
                <c:pt idx="942">
                  <c:v>44110</c:v>
                </c:pt>
                <c:pt idx="943">
                  <c:v>44111</c:v>
                </c:pt>
                <c:pt idx="944">
                  <c:v>44112</c:v>
                </c:pt>
                <c:pt idx="945">
                  <c:v>44113</c:v>
                </c:pt>
                <c:pt idx="946">
                  <c:v>44117</c:v>
                </c:pt>
                <c:pt idx="947">
                  <c:v>44118</c:v>
                </c:pt>
                <c:pt idx="948">
                  <c:v>44119</c:v>
                </c:pt>
                <c:pt idx="949">
                  <c:v>44120</c:v>
                </c:pt>
                <c:pt idx="950">
                  <c:v>44123</c:v>
                </c:pt>
                <c:pt idx="951">
                  <c:v>44124</c:v>
                </c:pt>
                <c:pt idx="952">
                  <c:v>44125</c:v>
                </c:pt>
                <c:pt idx="953">
                  <c:v>44125</c:v>
                </c:pt>
                <c:pt idx="954">
                  <c:v>44126</c:v>
                </c:pt>
                <c:pt idx="955">
                  <c:v>44127</c:v>
                </c:pt>
                <c:pt idx="956">
                  <c:v>44130</c:v>
                </c:pt>
                <c:pt idx="957">
                  <c:v>44131</c:v>
                </c:pt>
                <c:pt idx="958">
                  <c:v>44132</c:v>
                </c:pt>
                <c:pt idx="959">
                  <c:v>44133</c:v>
                </c:pt>
                <c:pt idx="960">
                  <c:v>44134</c:v>
                </c:pt>
                <c:pt idx="961">
                  <c:v>44137</c:v>
                </c:pt>
                <c:pt idx="962">
                  <c:v>44138</c:v>
                </c:pt>
                <c:pt idx="963">
                  <c:v>44139</c:v>
                </c:pt>
                <c:pt idx="964">
                  <c:v>44140</c:v>
                </c:pt>
                <c:pt idx="965">
                  <c:v>44141</c:v>
                </c:pt>
                <c:pt idx="966">
                  <c:v>44144</c:v>
                </c:pt>
                <c:pt idx="967">
                  <c:v>44145</c:v>
                </c:pt>
                <c:pt idx="968">
                  <c:v>44147</c:v>
                </c:pt>
                <c:pt idx="969">
                  <c:v>44148</c:v>
                </c:pt>
                <c:pt idx="970">
                  <c:v>44151</c:v>
                </c:pt>
                <c:pt idx="971">
                  <c:v>44152</c:v>
                </c:pt>
                <c:pt idx="972">
                  <c:v>44153</c:v>
                </c:pt>
                <c:pt idx="973">
                  <c:v>44154</c:v>
                </c:pt>
                <c:pt idx="974">
                  <c:v>44155</c:v>
                </c:pt>
                <c:pt idx="975">
                  <c:v>44158</c:v>
                </c:pt>
                <c:pt idx="976">
                  <c:v>44159</c:v>
                </c:pt>
                <c:pt idx="977">
                  <c:v>44160</c:v>
                </c:pt>
                <c:pt idx="978">
                  <c:v>44162</c:v>
                </c:pt>
                <c:pt idx="979">
                  <c:v>44165</c:v>
                </c:pt>
                <c:pt idx="980">
                  <c:v>44166</c:v>
                </c:pt>
                <c:pt idx="981">
                  <c:v>44167</c:v>
                </c:pt>
                <c:pt idx="982">
                  <c:v>44168</c:v>
                </c:pt>
                <c:pt idx="983">
                  <c:v>44169</c:v>
                </c:pt>
                <c:pt idx="984">
                  <c:v>44172</c:v>
                </c:pt>
                <c:pt idx="985">
                  <c:v>44173</c:v>
                </c:pt>
                <c:pt idx="986">
                  <c:v>44174</c:v>
                </c:pt>
                <c:pt idx="987">
                  <c:v>44175</c:v>
                </c:pt>
                <c:pt idx="988">
                  <c:v>44176</c:v>
                </c:pt>
                <c:pt idx="989">
                  <c:v>44179</c:v>
                </c:pt>
                <c:pt idx="990">
                  <c:v>44180</c:v>
                </c:pt>
                <c:pt idx="991">
                  <c:v>44181</c:v>
                </c:pt>
                <c:pt idx="992">
                  <c:v>44182</c:v>
                </c:pt>
                <c:pt idx="993">
                  <c:v>44183</c:v>
                </c:pt>
                <c:pt idx="994">
                  <c:v>44186</c:v>
                </c:pt>
                <c:pt idx="995">
                  <c:v>44187</c:v>
                </c:pt>
                <c:pt idx="996">
                  <c:v>44188</c:v>
                </c:pt>
                <c:pt idx="997">
                  <c:v>44189</c:v>
                </c:pt>
                <c:pt idx="998">
                  <c:v>44193</c:v>
                </c:pt>
                <c:pt idx="999">
                  <c:v>44194</c:v>
                </c:pt>
                <c:pt idx="1000">
                  <c:v>44195</c:v>
                </c:pt>
                <c:pt idx="1001">
                  <c:v>44196</c:v>
                </c:pt>
                <c:pt idx="1002">
                  <c:v>44200</c:v>
                </c:pt>
                <c:pt idx="1003">
                  <c:v>44201</c:v>
                </c:pt>
                <c:pt idx="1004">
                  <c:v>44202</c:v>
                </c:pt>
                <c:pt idx="1005">
                  <c:v>44203</c:v>
                </c:pt>
                <c:pt idx="1006">
                  <c:v>44204</c:v>
                </c:pt>
                <c:pt idx="1007">
                  <c:v>44207</c:v>
                </c:pt>
                <c:pt idx="1008">
                  <c:v>44208</c:v>
                </c:pt>
                <c:pt idx="1009">
                  <c:v>44209</c:v>
                </c:pt>
                <c:pt idx="1010">
                  <c:v>44210</c:v>
                </c:pt>
                <c:pt idx="1011">
                  <c:v>44211</c:v>
                </c:pt>
                <c:pt idx="1012">
                  <c:v>44215</c:v>
                </c:pt>
                <c:pt idx="1013">
                  <c:v>44216</c:v>
                </c:pt>
                <c:pt idx="1014">
                  <c:v>44217</c:v>
                </c:pt>
                <c:pt idx="1015">
                  <c:v>44218</c:v>
                </c:pt>
                <c:pt idx="1016">
                  <c:v>44221</c:v>
                </c:pt>
                <c:pt idx="1017">
                  <c:v>44222</c:v>
                </c:pt>
                <c:pt idx="1018">
                  <c:v>44223</c:v>
                </c:pt>
                <c:pt idx="1019">
                  <c:v>44224</c:v>
                </c:pt>
                <c:pt idx="1020">
                  <c:v>44225</c:v>
                </c:pt>
                <c:pt idx="1021">
                  <c:v>44228</c:v>
                </c:pt>
                <c:pt idx="1022">
                  <c:v>44229</c:v>
                </c:pt>
                <c:pt idx="1023">
                  <c:v>44230</c:v>
                </c:pt>
                <c:pt idx="1024">
                  <c:v>44231</c:v>
                </c:pt>
                <c:pt idx="1025">
                  <c:v>44232</c:v>
                </c:pt>
                <c:pt idx="1026">
                  <c:v>44235</c:v>
                </c:pt>
                <c:pt idx="1027">
                  <c:v>44236</c:v>
                </c:pt>
                <c:pt idx="1028">
                  <c:v>44237</c:v>
                </c:pt>
                <c:pt idx="1029">
                  <c:v>44238</c:v>
                </c:pt>
                <c:pt idx="1030">
                  <c:v>44239</c:v>
                </c:pt>
                <c:pt idx="1031">
                  <c:v>44243</c:v>
                </c:pt>
                <c:pt idx="1032">
                  <c:v>44244</c:v>
                </c:pt>
                <c:pt idx="1033">
                  <c:v>44245</c:v>
                </c:pt>
                <c:pt idx="1034">
                  <c:v>44246</c:v>
                </c:pt>
                <c:pt idx="1035">
                  <c:v>44249</c:v>
                </c:pt>
                <c:pt idx="1036">
                  <c:v>44250</c:v>
                </c:pt>
                <c:pt idx="1037">
                  <c:v>44251</c:v>
                </c:pt>
                <c:pt idx="1038">
                  <c:v>44252</c:v>
                </c:pt>
                <c:pt idx="1039">
                  <c:v>44253</c:v>
                </c:pt>
                <c:pt idx="1040">
                  <c:v>44256</c:v>
                </c:pt>
                <c:pt idx="1041">
                  <c:v>44257</c:v>
                </c:pt>
                <c:pt idx="1042">
                  <c:v>44258</c:v>
                </c:pt>
                <c:pt idx="1043">
                  <c:v>44259</c:v>
                </c:pt>
                <c:pt idx="1044">
                  <c:v>44260</c:v>
                </c:pt>
                <c:pt idx="1045">
                  <c:v>44263</c:v>
                </c:pt>
                <c:pt idx="1046">
                  <c:v>44264</c:v>
                </c:pt>
                <c:pt idx="1047">
                  <c:v>44265</c:v>
                </c:pt>
                <c:pt idx="1048">
                  <c:v>44266</c:v>
                </c:pt>
                <c:pt idx="1049">
                  <c:v>44267</c:v>
                </c:pt>
                <c:pt idx="1050">
                  <c:v>44270</c:v>
                </c:pt>
                <c:pt idx="1051">
                  <c:v>44271</c:v>
                </c:pt>
                <c:pt idx="1052">
                  <c:v>44272</c:v>
                </c:pt>
                <c:pt idx="1053">
                  <c:v>44273</c:v>
                </c:pt>
                <c:pt idx="1054">
                  <c:v>44274</c:v>
                </c:pt>
                <c:pt idx="1055">
                  <c:v>44277</c:v>
                </c:pt>
                <c:pt idx="1056">
                  <c:v>44278</c:v>
                </c:pt>
                <c:pt idx="1057">
                  <c:v>44279</c:v>
                </c:pt>
                <c:pt idx="1058">
                  <c:v>44280</c:v>
                </c:pt>
                <c:pt idx="1059">
                  <c:v>44281</c:v>
                </c:pt>
                <c:pt idx="1060">
                  <c:v>44284</c:v>
                </c:pt>
                <c:pt idx="1061">
                  <c:v>44285</c:v>
                </c:pt>
                <c:pt idx="1062">
                  <c:v>44286</c:v>
                </c:pt>
                <c:pt idx="1063">
                  <c:v>44287</c:v>
                </c:pt>
                <c:pt idx="1064">
                  <c:v>44288</c:v>
                </c:pt>
                <c:pt idx="1065">
                  <c:v>44291</c:v>
                </c:pt>
                <c:pt idx="1066">
                  <c:v>44292</c:v>
                </c:pt>
                <c:pt idx="1067">
                  <c:v>44293</c:v>
                </c:pt>
                <c:pt idx="1068">
                  <c:v>44294</c:v>
                </c:pt>
                <c:pt idx="1069">
                  <c:v>44295</c:v>
                </c:pt>
                <c:pt idx="1070">
                  <c:v>44298</c:v>
                </c:pt>
                <c:pt idx="1071">
                  <c:v>44299</c:v>
                </c:pt>
                <c:pt idx="1072">
                  <c:v>44300</c:v>
                </c:pt>
                <c:pt idx="1073">
                  <c:v>44301</c:v>
                </c:pt>
                <c:pt idx="1074">
                  <c:v>44302</c:v>
                </c:pt>
                <c:pt idx="1075">
                  <c:v>44305</c:v>
                </c:pt>
                <c:pt idx="1076">
                  <c:v>44306</c:v>
                </c:pt>
                <c:pt idx="1077">
                  <c:v>44307</c:v>
                </c:pt>
                <c:pt idx="1078">
                  <c:v>44308</c:v>
                </c:pt>
                <c:pt idx="1079">
                  <c:v>44309</c:v>
                </c:pt>
                <c:pt idx="1080">
                  <c:v>44312</c:v>
                </c:pt>
                <c:pt idx="1081">
                  <c:v>44313</c:v>
                </c:pt>
                <c:pt idx="1082">
                  <c:v>44314</c:v>
                </c:pt>
                <c:pt idx="1083">
                  <c:v>44315</c:v>
                </c:pt>
                <c:pt idx="1084">
                  <c:v>44316</c:v>
                </c:pt>
                <c:pt idx="1085">
                  <c:v>44319</c:v>
                </c:pt>
                <c:pt idx="1086">
                  <c:v>44320</c:v>
                </c:pt>
                <c:pt idx="1087">
                  <c:v>44321</c:v>
                </c:pt>
                <c:pt idx="1088">
                  <c:v>44322</c:v>
                </c:pt>
                <c:pt idx="1089">
                  <c:v>44323</c:v>
                </c:pt>
                <c:pt idx="1090">
                  <c:v>44326</c:v>
                </c:pt>
                <c:pt idx="1091">
                  <c:v>44327</c:v>
                </c:pt>
                <c:pt idx="1092">
                  <c:v>44328</c:v>
                </c:pt>
                <c:pt idx="1093">
                  <c:v>44329</c:v>
                </c:pt>
                <c:pt idx="1094">
                  <c:v>44330</c:v>
                </c:pt>
                <c:pt idx="1095">
                  <c:v>44333</c:v>
                </c:pt>
                <c:pt idx="1096">
                  <c:v>44334</c:v>
                </c:pt>
                <c:pt idx="1097">
                  <c:v>44335</c:v>
                </c:pt>
                <c:pt idx="1098">
                  <c:v>44336</c:v>
                </c:pt>
                <c:pt idx="1099">
                  <c:v>44337</c:v>
                </c:pt>
                <c:pt idx="1100">
                  <c:v>44340</c:v>
                </c:pt>
                <c:pt idx="1101">
                  <c:v>44341</c:v>
                </c:pt>
                <c:pt idx="1102">
                  <c:v>44342</c:v>
                </c:pt>
                <c:pt idx="1103">
                  <c:v>44343</c:v>
                </c:pt>
                <c:pt idx="1104">
                  <c:v>44344</c:v>
                </c:pt>
                <c:pt idx="1105">
                  <c:v>44348</c:v>
                </c:pt>
                <c:pt idx="1106">
                  <c:v>44349</c:v>
                </c:pt>
                <c:pt idx="1107">
                  <c:v>44350</c:v>
                </c:pt>
                <c:pt idx="1108">
                  <c:v>44351</c:v>
                </c:pt>
                <c:pt idx="1109">
                  <c:v>44354</c:v>
                </c:pt>
                <c:pt idx="1110">
                  <c:v>44355</c:v>
                </c:pt>
                <c:pt idx="1111">
                  <c:v>44356</c:v>
                </c:pt>
                <c:pt idx="1112">
                  <c:v>44357</c:v>
                </c:pt>
                <c:pt idx="1113">
                  <c:v>44358</c:v>
                </c:pt>
                <c:pt idx="1114">
                  <c:v>44361</c:v>
                </c:pt>
                <c:pt idx="1115">
                  <c:v>44362</c:v>
                </c:pt>
                <c:pt idx="1116">
                  <c:v>44363</c:v>
                </c:pt>
                <c:pt idx="1117">
                  <c:v>44364</c:v>
                </c:pt>
                <c:pt idx="1118">
                  <c:v>44365</c:v>
                </c:pt>
                <c:pt idx="1119">
                  <c:v>44368</c:v>
                </c:pt>
                <c:pt idx="1120">
                  <c:v>44369</c:v>
                </c:pt>
                <c:pt idx="1121">
                  <c:v>44370</c:v>
                </c:pt>
                <c:pt idx="1122">
                  <c:v>44371</c:v>
                </c:pt>
                <c:pt idx="1123">
                  <c:v>44372</c:v>
                </c:pt>
                <c:pt idx="1124">
                  <c:v>44375</c:v>
                </c:pt>
                <c:pt idx="1125">
                  <c:v>44376</c:v>
                </c:pt>
                <c:pt idx="1126">
                  <c:v>44377</c:v>
                </c:pt>
                <c:pt idx="1127">
                  <c:v>44378</c:v>
                </c:pt>
                <c:pt idx="1128">
                  <c:v>44379</c:v>
                </c:pt>
                <c:pt idx="1129">
                  <c:v>44383</c:v>
                </c:pt>
                <c:pt idx="1130">
                  <c:v>44384</c:v>
                </c:pt>
                <c:pt idx="1131">
                  <c:v>44385</c:v>
                </c:pt>
                <c:pt idx="1132">
                  <c:v>44386</c:v>
                </c:pt>
                <c:pt idx="1133">
                  <c:v>44389</c:v>
                </c:pt>
                <c:pt idx="1134">
                  <c:v>44390</c:v>
                </c:pt>
                <c:pt idx="1135">
                  <c:v>44391</c:v>
                </c:pt>
                <c:pt idx="1136">
                  <c:v>44392</c:v>
                </c:pt>
                <c:pt idx="1137">
                  <c:v>44393</c:v>
                </c:pt>
                <c:pt idx="1138">
                  <c:v>44396</c:v>
                </c:pt>
                <c:pt idx="1139">
                  <c:v>44397</c:v>
                </c:pt>
                <c:pt idx="1140">
                  <c:v>44398</c:v>
                </c:pt>
                <c:pt idx="1141">
                  <c:v>44399</c:v>
                </c:pt>
                <c:pt idx="1142">
                  <c:v>44400</c:v>
                </c:pt>
                <c:pt idx="1143">
                  <c:v>44403</c:v>
                </c:pt>
                <c:pt idx="1144">
                  <c:v>44404</c:v>
                </c:pt>
                <c:pt idx="1145">
                  <c:v>44405</c:v>
                </c:pt>
                <c:pt idx="1146">
                  <c:v>44406</c:v>
                </c:pt>
                <c:pt idx="1147">
                  <c:v>44407</c:v>
                </c:pt>
                <c:pt idx="1148">
                  <c:v>44410</c:v>
                </c:pt>
                <c:pt idx="1149">
                  <c:v>44411</c:v>
                </c:pt>
                <c:pt idx="1150">
                  <c:v>44412</c:v>
                </c:pt>
                <c:pt idx="1151">
                  <c:v>44413</c:v>
                </c:pt>
                <c:pt idx="1152">
                  <c:v>44414</c:v>
                </c:pt>
                <c:pt idx="1153">
                  <c:v>44417</c:v>
                </c:pt>
                <c:pt idx="1154">
                  <c:v>44418</c:v>
                </c:pt>
                <c:pt idx="1155">
                  <c:v>44419</c:v>
                </c:pt>
                <c:pt idx="1156">
                  <c:v>44420</c:v>
                </c:pt>
                <c:pt idx="1157">
                  <c:v>44421</c:v>
                </c:pt>
                <c:pt idx="1158">
                  <c:v>44424</c:v>
                </c:pt>
                <c:pt idx="1159">
                  <c:v>44425</c:v>
                </c:pt>
                <c:pt idx="1160">
                  <c:v>44426</c:v>
                </c:pt>
                <c:pt idx="1161">
                  <c:v>44427</c:v>
                </c:pt>
                <c:pt idx="1162">
                  <c:v>44428</c:v>
                </c:pt>
                <c:pt idx="1163">
                  <c:v>44431</c:v>
                </c:pt>
                <c:pt idx="1164">
                  <c:v>44432</c:v>
                </c:pt>
                <c:pt idx="1165">
                  <c:v>44433</c:v>
                </c:pt>
                <c:pt idx="1166">
                  <c:v>44434</c:v>
                </c:pt>
                <c:pt idx="1167">
                  <c:v>44435</c:v>
                </c:pt>
                <c:pt idx="1168">
                  <c:v>44438</c:v>
                </c:pt>
                <c:pt idx="1169">
                  <c:v>44439</c:v>
                </c:pt>
                <c:pt idx="1170">
                  <c:v>44440</c:v>
                </c:pt>
                <c:pt idx="1171">
                  <c:v>44441</c:v>
                </c:pt>
                <c:pt idx="1172">
                  <c:v>44442</c:v>
                </c:pt>
                <c:pt idx="1173">
                  <c:v>44446</c:v>
                </c:pt>
                <c:pt idx="1174">
                  <c:v>44447</c:v>
                </c:pt>
                <c:pt idx="1175">
                  <c:v>44448</c:v>
                </c:pt>
                <c:pt idx="1176">
                  <c:v>44449</c:v>
                </c:pt>
                <c:pt idx="1177">
                  <c:v>44452</c:v>
                </c:pt>
                <c:pt idx="1178">
                  <c:v>44453</c:v>
                </c:pt>
                <c:pt idx="1179">
                  <c:v>44454</c:v>
                </c:pt>
                <c:pt idx="1180">
                  <c:v>44455</c:v>
                </c:pt>
                <c:pt idx="1181">
                  <c:v>44456</c:v>
                </c:pt>
                <c:pt idx="1182">
                  <c:v>44459</c:v>
                </c:pt>
                <c:pt idx="1183">
                  <c:v>44460</c:v>
                </c:pt>
                <c:pt idx="1184">
                  <c:v>44461</c:v>
                </c:pt>
                <c:pt idx="1185">
                  <c:v>44462</c:v>
                </c:pt>
                <c:pt idx="1186">
                  <c:v>44463</c:v>
                </c:pt>
                <c:pt idx="1187">
                  <c:v>44466</c:v>
                </c:pt>
                <c:pt idx="1188">
                  <c:v>44467</c:v>
                </c:pt>
                <c:pt idx="1189">
                  <c:v>44468</c:v>
                </c:pt>
                <c:pt idx="1190">
                  <c:v>44469</c:v>
                </c:pt>
                <c:pt idx="1191">
                  <c:v>44470</c:v>
                </c:pt>
                <c:pt idx="1192">
                  <c:v>44473</c:v>
                </c:pt>
                <c:pt idx="1193">
                  <c:v>44474</c:v>
                </c:pt>
                <c:pt idx="1194">
                  <c:v>44475</c:v>
                </c:pt>
                <c:pt idx="1195">
                  <c:v>44476</c:v>
                </c:pt>
                <c:pt idx="1196">
                  <c:v>44477</c:v>
                </c:pt>
                <c:pt idx="1197">
                  <c:v>44481</c:v>
                </c:pt>
                <c:pt idx="1198">
                  <c:v>44482</c:v>
                </c:pt>
                <c:pt idx="1199">
                  <c:v>44483</c:v>
                </c:pt>
                <c:pt idx="1200">
                  <c:v>44484</c:v>
                </c:pt>
                <c:pt idx="1201">
                  <c:v>44487</c:v>
                </c:pt>
                <c:pt idx="1202">
                  <c:v>44488</c:v>
                </c:pt>
                <c:pt idx="1203">
                  <c:v>44489</c:v>
                </c:pt>
                <c:pt idx="1204">
                  <c:v>44490</c:v>
                </c:pt>
                <c:pt idx="1205">
                  <c:v>44491</c:v>
                </c:pt>
                <c:pt idx="1206">
                  <c:v>44494</c:v>
                </c:pt>
                <c:pt idx="1207">
                  <c:v>44495</c:v>
                </c:pt>
                <c:pt idx="1208">
                  <c:v>44496</c:v>
                </c:pt>
                <c:pt idx="1209">
                  <c:v>44497</c:v>
                </c:pt>
                <c:pt idx="1210">
                  <c:v>44498</c:v>
                </c:pt>
                <c:pt idx="1211">
                  <c:v>44501</c:v>
                </c:pt>
                <c:pt idx="1212">
                  <c:v>44502</c:v>
                </c:pt>
                <c:pt idx="1213">
                  <c:v>44503</c:v>
                </c:pt>
                <c:pt idx="1214">
                  <c:v>44504</c:v>
                </c:pt>
                <c:pt idx="1215">
                  <c:v>44505</c:v>
                </c:pt>
                <c:pt idx="1216">
                  <c:v>44508</c:v>
                </c:pt>
                <c:pt idx="1217">
                  <c:v>44509</c:v>
                </c:pt>
                <c:pt idx="1218">
                  <c:v>44510</c:v>
                </c:pt>
                <c:pt idx="1219">
                  <c:v>44512</c:v>
                </c:pt>
                <c:pt idx="1220">
                  <c:v>44515</c:v>
                </c:pt>
                <c:pt idx="1221">
                  <c:v>44516</c:v>
                </c:pt>
                <c:pt idx="1222">
                  <c:v>44517</c:v>
                </c:pt>
                <c:pt idx="1223">
                  <c:v>44518</c:v>
                </c:pt>
                <c:pt idx="1224">
                  <c:v>44519</c:v>
                </c:pt>
                <c:pt idx="1225">
                  <c:v>44522</c:v>
                </c:pt>
                <c:pt idx="1226">
                  <c:v>44523</c:v>
                </c:pt>
                <c:pt idx="1227">
                  <c:v>44524</c:v>
                </c:pt>
                <c:pt idx="1228">
                  <c:v>44526</c:v>
                </c:pt>
                <c:pt idx="1229">
                  <c:v>44529</c:v>
                </c:pt>
                <c:pt idx="1230">
                  <c:v>44530</c:v>
                </c:pt>
                <c:pt idx="1231">
                  <c:v>44531</c:v>
                </c:pt>
                <c:pt idx="1232">
                  <c:v>44532</c:v>
                </c:pt>
                <c:pt idx="1233">
                  <c:v>44533</c:v>
                </c:pt>
                <c:pt idx="1234">
                  <c:v>44536</c:v>
                </c:pt>
                <c:pt idx="1235">
                  <c:v>44537</c:v>
                </c:pt>
                <c:pt idx="1236">
                  <c:v>44538</c:v>
                </c:pt>
                <c:pt idx="1237">
                  <c:v>44539</c:v>
                </c:pt>
                <c:pt idx="1238">
                  <c:v>44540</c:v>
                </c:pt>
                <c:pt idx="1239">
                  <c:v>44543</c:v>
                </c:pt>
                <c:pt idx="1240">
                  <c:v>44544</c:v>
                </c:pt>
                <c:pt idx="1241">
                  <c:v>44545</c:v>
                </c:pt>
                <c:pt idx="1242">
                  <c:v>44546</c:v>
                </c:pt>
                <c:pt idx="1243">
                  <c:v>44547</c:v>
                </c:pt>
                <c:pt idx="1244">
                  <c:v>44550</c:v>
                </c:pt>
                <c:pt idx="1245">
                  <c:v>44551</c:v>
                </c:pt>
                <c:pt idx="1246">
                  <c:v>44552</c:v>
                </c:pt>
                <c:pt idx="1247">
                  <c:v>44553</c:v>
                </c:pt>
                <c:pt idx="1248">
                  <c:v>44557</c:v>
                </c:pt>
                <c:pt idx="1249">
                  <c:v>44558</c:v>
                </c:pt>
                <c:pt idx="1250">
                  <c:v>44559</c:v>
                </c:pt>
                <c:pt idx="1251">
                  <c:v>44560</c:v>
                </c:pt>
                <c:pt idx="1252">
                  <c:v>44561</c:v>
                </c:pt>
                <c:pt idx="1253">
                  <c:v>44564</c:v>
                </c:pt>
                <c:pt idx="1254">
                  <c:v>44565</c:v>
                </c:pt>
                <c:pt idx="1255">
                  <c:v>44566</c:v>
                </c:pt>
                <c:pt idx="1256">
                  <c:v>44567</c:v>
                </c:pt>
                <c:pt idx="1257">
                  <c:v>44568</c:v>
                </c:pt>
                <c:pt idx="1258">
                  <c:v>44571</c:v>
                </c:pt>
                <c:pt idx="1259">
                  <c:v>44572</c:v>
                </c:pt>
                <c:pt idx="1260">
                  <c:v>44573</c:v>
                </c:pt>
                <c:pt idx="1261">
                  <c:v>44574</c:v>
                </c:pt>
                <c:pt idx="1262">
                  <c:v>44575</c:v>
                </c:pt>
                <c:pt idx="1263">
                  <c:v>44579</c:v>
                </c:pt>
                <c:pt idx="1264">
                  <c:v>44580</c:v>
                </c:pt>
                <c:pt idx="1265">
                  <c:v>44581</c:v>
                </c:pt>
                <c:pt idx="1266">
                  <c:v>44582</c:v>
                </c:pt>
                <c:pt idx="1267">
                  <c:v>44585</c:v>
                </c:pt>
                <c:pt idx="1268">
                  <c:v>44586</c:v>
                </c:pt>
                <c:pt idx="1269">
                  <c:v>44587</c:v>
                </c:pt>
                <c:pt idx="1270">
                  <c:v>44588</c:v>
                </c:pt>
                <c:pt idx="1271">
                  <c:v>44589</c:v>
                </c:pt>
                <c:pt idx="1272">
                  <c:v>44592</c:v>
                </c:pt>
                <c:pt idx="1273">
                  <c:v>44593</c:v>
                </c:pt>
                <c:pt idx="1274">
                  <c:v>44594</c:v>
                </c:pt>
                <c:pt idx="1275">
                  <c:v>44595</c:v>
                </c:pt>
                <c:pt idx="1276">
                  <c:v>44596</c:v>
                </c:pt>
                <c:pt idx="1277">
                  <c:v>44599</c:v>
                </c:pt>
                <c:pt idx="1278">
                  <c:v>44600</c:v>
                </c:pt>
                <c:pt idx="1279">
                  <c:v>44601</c:v>
                </c:pt>
                <c:pt idx="1280">
                  <c:v>44602</c:v>
                </c:pt>
                <c:pt idx="1281">
                  <c:v>44603</c:v>
                </c:pt>
                <c:pt idx="1282">
                  <c:v>44606</c:v>
                </c:pt>
                <c:pt idx="1283">
                  <c:v>44607</c:v>
                </c:pt>
                <c:pt idx="1284">
                  <c:v>44608</c:v>
                </c:pt>
                <c:pt idx="1285">
                  <c:v>44609</c:v>
                </c:pt>
                <c:pt idx="1286">
                  <c:v>44610</c:v>
                </c:pt>
                <c:pt idx="1287">
                  <c:v>44614</c:v>
                </c:pt>
                <c:pt idx="1288">
                  <c:v>44615</c:v>
                </c:pt>
                <c:pt idx="1289">
                  <c:v>44616</c:v>
                </c:pt>
                <c:pt idx="1290">
                  <c:v>44617</c:v>
                </c:pt>
                <c:pt idx="1291">
                  <c:v>44620</c:v>
                </c:pt>
                <c:pt idx="1292">
                  <c:v>44621</c:v>
                </c:pt>
                <c:pt idx="1293">
                  <c:v>44622</c:v>
                </c:pt>
                <c:pt idx="1294">
                  <c:v>44623</c:v>
                </c:pt>
                <c:pt idx="1295">
                  <c:v>44624</c:v>
                </c:pt>
                <c:pt idx="1296">
                  <c:v>44627</c:v>
                </c:pt>
                <c:pt idx="1297">
                  <c:v>44628</c:v>
                </c:pt>
                <c:pt idx="1298">
                  <c:v>44629</c:v>
                </c:pt>
                <c:pt idx="1299">
                  <c:v>44630</c:v>
                </c:pt>
                <c:pt idx="1300">
                  <c:v>44631</c:v>
                </c:pt>
                <c:pt idx="1301">
                  <c:v>44634</c:v>
                </c:pt>
                <c:pt idx="1302">
                  <c:v>44635</c:v>
                </c:pt>
                <c:pt idx="1303">
                  <c:v>44636</c:v>
                </c:pt>
                <c:pt idx="1304">
                  <c:v>44637</c:v>
                </c:pt>
                <c:pt idx="1305">
                  <c:v>44638</c:v>
                </c:pt>
                <c:pt idx="1306">
                  <c:v>44641</c:v>
                </c:pt>
                <c:pt idx="1307">
                  <c:v>44642</c:v>
                </c:pt>
                <c:pt idx="1308">
                  <c:v>44643</c:v>
                </c:pt>
                <c:pt idx="1309">
                  <c:v>44644</c:v>
                </c:pt>
                <c:pt idx="1310">
                  <c:v>44645</c:v>
                </c:pt>
                <c:pt idx="1311">
                  <c:v>44648</c:v>
                </c:pt>
                <c:pt idx="1312">
                  <c:v>44649</c:v>
                </c:pt>
                <c:pt idx="1313">
                  <c:v>44650</c:v>
                </c:pt>
                <c:pt idx="1314">
                  <c:v>44651</c:v>
                </c:pt>
                <c:pt idx="1315">
                  <c:v>44652</c:v>
                </c:pt>
                <c:pt idx="1316">
                  <c:v>44655</c:v>
                </c:pt>
                <c:pt idx="1317">
                  <c:v>44656</c:v>
                </c:pt>
                <c:pt idx="1318">
                  <c:v>44657</c:v>
                </c:pt>
                <c:pt idx="1319">
                  <c:v>44658</c:v>
                </c:pt>
                <c:pt idx="1320">
                  <c:v>44659</c:v>
                </c:pt>
                <c:pt idx="1321">
                  <c:v>44662</c:v>
                </c:pt>
                <c:pt idx="1322">
                  <c:v>44663</c:v>
                </c:pt>
                <c:pt idx="1323">
                  <c:v>44664</c:v>
                </c:pt>
                <c:pt idx="1324">
                  <c:v>44665</c:v>
                </c:pt>
                <c:pt idx="1325">
                  <c:v>44669</c:v>
                </c:pt>
                <c:pt idx="1326">
                  <c:v>44670</c:v>
                </c:pt>
                <c:pt idx="1327">
                  <c:v>44671</c:v>
                </c:pt>
                <c:pt idx="1328">
                  <c:v>44672</c:v>
                </c:pt>
                <c:pt idx="1329">
                  <c:v>44673</c:v>
                </c:pt>
                <c:pt idx="1330">
                  <c:v>44676</c:v>
                </c:pt>
                <c:pt idx="1331">
                  <c:v>44677</c:v>
                </c:pt>
                <c:pt idx="1332">
                  <c:v>44678</c:v>
                </c:pt>
                <c:pt idx="1333">
                  <c:v>44679</c:v>
                </c:pt>
                <c:pt idx="1334">
                  <c:v>44680</c:v>
                </c:pt>
                <c:pt idx="1335">
                  <c:v>44683</c:v>
                </c:pt>
                <c:pt idx="1336">
                  <c:v>44684</c:v>
                </c:pt>
                <c:pt idx="1337">
                  <c:v>44685</c:v>
                </c:pt>
                <c:pt idx="1338">
                  <c:v>44686</c:v>
                </c:pt>
                <c:pt idx="1339">
                  <c:v>44687</c:v>
                </c:pt>
                <c:pt idx="1340">
                  <c:v>44690</c:v>
                </c:pt>
                <c:pt idx="1341">
                  <c:v>44691</c:v>
                </c:pt>
                <c:pt idx="1342">
                  <c:v>44692</c:v>
                </c:pt>
                <c:pt idx="1343">
                  <c:v>44693</c:v>
                </c:pt>
                <c:pt idx="1344">
                  <c:v>44694</c:v>
                </c:pt>
                <c:pt idx="1345">
                  <c:v>44697</c:v>
                </c:pt>
                <c:pt idx="1346">
                  <c:v>44698</c:v>
                </c:pt>
                <c:pt idx="1347">
                  <c:v>44699</c:v>
                </c:pt>
                <c:pt idx="1348">
                  <c:v>44700</c:v>
                </c:pt>
                <c:pt idx="1349">
                  <c:v>44701</c:v>
                </c:pt>
                <c:pt idx="1350">
                  <c:v>44704</c:v>
                </c:pt>
                <c:pt idx="1351">
                  <c:v>44705</c:v>
                </c:pt>
                <c:pt idx="1352">
                  <c:v>44706</c:v>
                </c:pt>
                <c:pt idx="1353">
                  <c:v>44707</c:v>
                </c:pt>
                <c:pt idx="1354">
                  <c:v>44708</c:v>
                </c:pt>
                <c:pt idx="1355">
                  <c:v>44712</c:v>
                </c:pt>
                <c:pt idx="1356">
                  <c:v>44713</c:v>
                </c:pt>
                <c:pt idx="1357">
                  <c:v>44714</c:v>
                </c:pt>
                <c:pt idx="1358">
                  <c:v>44715</c:v>
                </c:pt>
                <c:pt idx="1359">
                  <c:v>44718</c:v>
                </c:pt>
                <c:pt idx="1360">
                  <c:v>44719</c:v>
                </c:pt>
                <c:pt idx="1361">
                  <c:v>44720</c:v>
                </c:pt>
                <c:pt idx="1362">
                  <c:v>44721</c:v>
                </c:pt>
                <c:pt idx="1363">
                  <c:v>44722</c:v>
                </c:pt>
                <c:pt idx="1364">
                  <c:v>44725</c:v>
                </c:pt>
                <c:pt idx="1365">
                  <c:v>44726</c:v>
                </c:pt>
                <c:pt idx="1366">
                  <c:v>44727</c:v>
                </c:pt>
                <c:pt idx="1367">
                  <c:v>44728</c:v>
                </c:pt>
                <c:pt idx="1368">
                  <c:v>44729</c:v>
                </c:pt>
                <c:pt idx="1369">
                  <c:v>44733</c:v>
                </c:pt>
                <c:pt idx="1370">
                  <c:v>44734</c:v>
                </c:pt>
                <c:pt idx="1371">
                  <c:v>44735</c:v>
                </c:pt>
                <c:pt idx="1372">
                  <c:v>44736</c:v>
                </c:pt>
                <c:pt idx="1373">
                  <c:v>44739</c:v>
                </c:pt>
                <c:pt idx="1374">
                  <c:v>44740</c:v>
                </c:pt>
                <c:pt idx="1375">
                  <c:v>44741</c:v>
                </c:pt>
                <c:pt idx="1376">
                  <c:v>44742</c:v>
                </c:pt>
                <c:pt idx="1377">
                  <c:v>44743</c:v>
                </c:pt>
                <c:pt idx="1378">
                  <c:v>44747</c:v>
                </c:pt>
                <c:pt idx="1379">
                  <c:v>44748</c:v>
                </c:pt>
                <c:pt idx="1380">
                  <c:v>44749</c:v>
                </c:pt>
                <c:pt idx="1381">
                  <c:v>44750</c:v>
                </c:pt>
                <c:pt idx="1382">
                  <c:v>44753</c:v>
                </c:pt>
                <c:pt idx="1383">
                  <c:v>44754</c:v>
                </c:pt>
                <c:pt idx="1384">
                  <c:v>44755</c:v>
                </c:pt>
                <c:pt idx="1385">
                  <c:v>44756</c:v>
                </c:pt>
                <c:pt idx="1386">
                  <c:v>44757</c:v>
                </c:pt>
                <c:pt idx="1387">
                  <c:v>44760</c:v>
                </c:pt>
                <c:pt idx="1388">
                  <c:v>44761</c:v>
                </c:pt>
                <c:pt idx="1389">
                  <c:v>44762</c:v>
                </c:pt>
                <c:pt idx="1390">
                  <c:v>44763</c:v>
                </c:pt>
                <c:pt idx="1391">
                  <c:v>44764</c:v>
                </c:pt>
                <c:pt idx="1392">
                  <c:v>44767</c:v>
                </c:pt>
                <c:pt idx="1393">
                  <c:v>44768</c:v>
                </c:pt>
                <c:pt idx="1394">
                  <c:v>44769</c:v>
                </c:pt>
                <c:pt idx="1395">
                  <c:v>44770</c:v>
                </c:pt>
                <c:pt idx="1396">
                  <c:v>44771</c:v>
                </c:pt>
                <c:pt idx="1397">
                  <c:v>44774</c:v>
                </c:pt>
                <c:pt idx="1398">
                  <c:v>44775</c:v>
                </c:pt>
                <c:pt idx="1399">
                  <c:v>44776</c:v>
                </c:pt>
                <c:pt idx="1400">
                  <c:v>44777</c:v>
                </c:pt>
                <c:pt idx="1401">
                  <c:v>44778</c:v>
                </c:pt>
                <c:pt idx="1402">
                  <c:v>44781</c:v>
                </c:pt>
                <c:pt idx="1403">
                  <c:v>44782</c:v>
                </c:pt>
                <c:pt idx="1404">
                  <c:v>44783</c:v>
                </c:pt>
                <c:pt idx="1405">
                  <c:v>44784</c:v>
                </c:pt>
                <c:pt idx="1406">
                  <c:v>44785</c:v>
                </c:pt>
                <c:pt idx="1407">
                  <c:v>44788</c:v>
                </c:pt>
                <c:pt idx="1408">
                  <c:v>44789</c:v>
                </c:pt>
                <c:pt idx="1409">
                  <c:v>44790</c:v>
                </c:pt>
                <c:pt idx="1410">
                  <c:v>44791</c:v>
                </c:pt>
                <c:pt idx="1411">
                  <c:v>44792</c:v>
                </c:pt>
                <c:pt idx="1412">
                  <c:v>44795</c:v>
                </c:pt>
                <c:pt idx="1413">
                  <c:v>44796</c:v>
                </c:pt>
                <c:pt idx="1414">
                  <c:v>44797</c:v>
                </c:pt>
                <c:pt idx="1415">
                  <c:v>44797</c:v>
                </c:pt>
                <c:pt idx="1416">
                  <c:v>44798</c:v>
                </c:pt>
                <c:pt idx="1417">
                  <c:v>44799</c:v>
                </c:pt>
                <c:pt idx="1418">
                  <c:v>44802</c:v>
                </c:pt>
                <c:pt idx="1419">
                  <c:v>44803</c:v>
                </c:pt>
                <c:pt idx="1420">
                  <c:v>44804</c:v>
                </c:pt>
                <c:pt idx="1421">
                  <c:v>44805</c:v>
                </c:pt>
                <c:pt idx="1422">
                  <c:v>44806</c:v>
                </c:pt>
                <c:pt idx="1423">
                  <c:v>44810</c:v>
                </c:pt>
                <c:pt idx="1424">
                  <c:v>44811</c:v>
                </c:pt>
                <c:pt idx="1425">
                  <c:v>44812</c:v>
                </c:pt>
                <c:pt idx="1426">
                  <c:v>44813</c:v>
                </c:pt>
                <c:pt idx="1427">
                  <c:v>44816</c:v>
                </c:pt>
                <c:pt idx="1428">
                  <c:v>44817</c:v>
                </c:pt>
                <c:pt idx="1429">
                  <c:v>44818</c:v>
                </c:pt>
                <c:pt idx="1430">
                  <c:v>44819</c:v>
                </c:pt>
                <c:pt idx="1431">
                  <c:v>44820</c:v>
                </c:pt>
                <c:pt idx="1432">
                  <c:v>44823</c:v>
                </c:pt>
                <c:pt idx="1433">
                  <c:v>44824</c:v>
                </c:pt>
                <c:pt idx="1434">
                  <c:v>44825</c:v>
                </c:pt>
                <c:pt idx="1435">
                  <c:v>44826</c:v>
                </c:pt>
                <c:pt idx="1436">
                  <c:v>44827</c:v>
                </c:pt>
                <c:pt idx="1437">
                  <c:v>44830</c:v>
                </c:pt>
                <c:pt idx="1438">
                  <c:v>44831</c:v>
                </c:pt>
                <c:pt idx="1439">
                  <c:v>44832</c:v>
                </c:pt>
                <c:pt idx="1440">
                  <c:v>44833</c:v>
                </c:pt>
                <c:pt idx="1441">
                  <c:v>44834</c:v>
                </c:pt>
              </c:numCache>
            </c:numRef>
          </c:cat>
          <c:val>
            <c:numRef>
              <c:f>'Raw Data'!$P$2:$P$1443</c:f>
              <c:numCache>
                <c:formatCode>0.00%</c:formatCode>
                <c:ptCount val="1442"/>
                <c:pt idx="1">
                  <c:v>6.5000000000000006E-3</c:v>
                </c:pt>
                <c:pt idx="2">
                  <c:v>6.3E-3</c:v>
                </c:pt>
                <c:pt idx="3">
                  <c:v>6.1999999999999998E-3</c:v>
                </c:pt>
                <c:pt idx="4">
                  <c:v>6.0999999999999995E-3</c:v>
                </c:pt>
                <c:pt idx="5">
                  <c:v>6.0000000000000001E-3</c:v>
                </c:pt>
                <c:pt idx="6">
                  <c:v>6.0000000000000001E-3</c:v>
                </c:pt>
                <c:pt idx="7">
                  <c:v>6.0000000000000001E-3</c:v>
                </c:pt>
                <c:pt idx="8">
                  <c:v>5.8999999999999999E-3</c:v>
                </c:pt>
                <c:pt idx="9">
                  <c:v>6.0999999999999995E-3</c:v>
                </c:pt>
                <c:pt idx="10">
                  <c:v>6.1999999999999998E-3</c:v>
                </c:pt>
                <c:pt idx="11">
                  <c:v>6.3E-3</c:v>
                </c:pt>
                <c:pt idx="12">
                  <c:v>6.1999999999999998E-3</c:v>
                </c:pt>
                <c:pt idx="13">
                  <c:v>6.1999999999999998E-3</c:v>
                </c:pt>
                <c:pt idx="14">
                  <c:v>5.8999999999999999E-3</c:v>
                </c:pt>
                <c:pt idx="15">
                  <c:v>6.1999999999999998E-3</c:v>
                </c:pt>
                <c:pt idx="16">
                  <c:v>6.0999999999999995E-3</c:v>
                </c:pt>
                <c:pt idx="17">
                  <c:v>6.1999999999999998E-3</c:v>
                </c:pt>
                <c:pt idx="18">
                  <c:v>6.3E-3</c:v>
                </c:pt>
                <c:pt idx="19">
                  <c:v>6.3E-3</c:v>
                </c:pt>
                <c:pt idx="20">
                  <c:v>6.4000000000000003E-3</c:v>
                </c:pt>
                <c:pt idx="21">
                  <c:v>6.5000000000000006E-3</c:v>
                </c:pt>
                <c:pt idx="22">
                  <c:v>6.4000000000000003E-3</c:v>
                </c:pt>
                <c:pt idx="23">
                  <c:v>6.3E-3</c:v>
                </c:pt>
                <c:pt idx="24">
                  <c:v>6.1999999999999998E-3</c:v>
                </c:pt>
                <c:pt idx="25">
                  <c:v>6.3E-3</c:v>
                </c:pt>
                <c:pt idx="26">
                  <c:v>6.3E-3</c:v>
                </c:pt>
                <c:pt idx="27">
                  <c:v>6.4000000000000003E-3</c:v>
                </c:pt>
                <c:pt idx="28">
                  <c:v>6.4000000000000003E-3</c:v>
                </c:pt>
                <c:pt idx="29">
                  <c:v>6.3E-3</c:v>
                </c:pt>
                <c:pt idx="30">
                  <c:v>6.6E-3</c:v>
                </c:pt>
                <c:pt idx="31">
                  <c:v>6.7000000000000002E-3</c:v>
                </c:pt>
                <c:pt idx="32">
                  <c:v>6.6E-3</c:v>
                </c:pt>
                <c:pt idx="33">
                  <c:v>6.6E-3</c:v>
                </c:pt>
                <c:pt idx="34">
                  <c:v>6.8999999999999999E-3</c:v>
                </c:pt>
                <c:pt idx="35">
                  <c:v>6.8000000000000005E-3</c:v>
                </c:pt>
                <c:pt idx="36">
                  <c:v>6.6E-3</c:v>
                </c:pt>
                <c:pt idx="37">
                  <c:v>6.5000000000000006E-3</c:v>
                </c:pt>
                <c:pt idx="38">
                  <c:v>6.8000000000000005E-3</c:v>
                </c:pt>
                <c:pt idx="39">
                  <c:v>6.8999999999999999E-3</c:v>
                </c:pt>
                <c:pt idx="40">
                  <c:v>7.9000000000000008E-3</c:v>
                </c:pt>
                <c:pt idx="41">
                  <c:v>8.3999999999999995E-3</c:v>
                </c:pt>
                <c:pt idx="42">
                  <c:v>8.3999999999999995E-3</c:v>
                </c:pt>
                <c:pt idx="43">
                  <c:v>8.3000000000000001E-3</c:v>
                </c:pt>
                <c:pt idx="44">
                  <c:v>8.6999999999999994E-3</c:v>
                </c:pt>
                <c:pt idx="45">
                  <c:v>8.6E-3</c:v>
                </c:pt>
                <c:pt idx="46">
                  <c:v>8.8000000000000005E-3</c:v>
                </c:pt>
                <c:pt idx="47">
                  <c:v>8.8999999999999999E-3</c:v>
                </c:pt>
                <c:pt idx="48">
                  <c:v>9.300000000000001E-3</c:v>
                </c:pt>
                <c:pt idx="49">
                  <c:v>9.300000000000001E-3</c:v>
                </c:pt>
                <c:pt idx="50">
                  <c:v>8.8999999999999999E-3</c:v>
                </c:pt>
                <c:pt idx="51">
                  <c:v>8.8999999999999999E-3</c:v>
                </c:pt>
                <c:pt idx="52">
                  <c:v>8.6999999999999994E-3</c:v>
                </c:pt>
                <c:pt idx="53">
                  <c:v>8.8999999999999999E-3</c:v>
                </c:pt>
                <c:pt idx="54">
                  <c:v>9.1000000000000004E-3</c:v>
                </c:pt>
                <c:pt idx="55">
                  <c:v>9.0000000000000011E-3</c:v>
                </c:pt>
                <c:pt idx="56">
                  <c:v>9.0000000000000011E-3</c:v>
                </c:pt>
                <c:pt idx="57">
                  <c:v>8.8999999999999999E-3</c:v>
                </c:pt>
                <c:pt idx="58">
                  <c:v>9.1000000000000004E-3</c:v>
                </c:pt>
                <c:pt idx="59">
                  <c:v>9.1999999999999998E-3</c:v>
                </c:pt>
                <c:pt idx="60">
                  <c:v>9.1999999999999998E-3</c:v>
                </c:pt>
                <c:pt idx="61">
                  <c:v>9.1000000000000004E-3</c:v>
                </c:pt>
                <c:pt idx="62">
                  <c:v>9.1000000000000004E-3</c:v>
                </c:pt>
                <c:pt idx="63">
                  <c:v>9.1999999999999998E-3</c:v>
                </c:pt>
                <c:pt idx="64">
                  <c:v>9.1999999999999998E-3</c:v>
                </c:pt>
                <c:pt idx="65">
                  <c:v>9.300000000000001E-3</c:v>
                </c:pt>
                <c:pt idx="66">
                  <c:v>9.3999999999999986E-3</c:v>
                </c:pt>
                <c:pt idx="67">
                  <c:v>9.4999999999999998E-3</c:v>
                </c:pt>
                <c:pt idx="68">
                  <c:v>9.7000000000000003E-3</c:v>
                </c:pt>
                <c:pt idx="69">
                  <c:v>9.3999999999999986E-3</c:v>
                </c:pt>
                <c:pt idx="70">
                  <c:v>9.4999999999999998E-3</c:v>
                </c:pt>
                <c:pt idx="71">
                  <c:v>9.3999999999999986E-3</c:v>
                </c:pt>
                <c:pt idx="72">
                  <c:v>9.3999999999999986E-3</c:v>
                </c:pt>
                <c:pt idx="73">
                  <c:v>9.3999999999999986E-3</c:v>
                </c:pt>
                <c:pt idx="74">
                  <c:v>9.3999999999999986E-3</c:v>
                </c:pt>
                <c:pt idx="75">
                  <c:v>9.300000000000001E-3</c:v>
                </c:pt>
                <c:pt idx="76">
                  <c:v>9.1999999999999998E-3</c:v>
                </c:pt>
                <c:pt idx="77">
                  <c:v>9.5999999999999992E-3</c:v>
                </c:pt>
                <c:pt idx="78">
                  <c:v>9.7999999999999997E-3</c:v>
                </c:pt>
                <c:pt idx="79">
                  <c:v>9.8999999999999991E-3</c:v>
                </c:pt>
                <c:pt idx="80">
                  <c:v>9.7999999999999997E-3</c:v>
                </c:pt>
                <c:pt idx="81">
                  <c:v>9.8999999999999991E-3</c:v>
                </c:pt>
                <c:pt idx="82">
                  <c:v>9.7999999999999997E-3</c:v>
                </c:pt>
                <c:pt idx="83">
                  <c:v>9.8999999999999991E-3</c:v>
                </c:pt>
                <c:pt idx="84">
                  <c:v>0.01</c:v>
                </c:pt>
                <c:pt idx="85">
                  <c:v>0.01</c:v>
                </c:pt>
                <c:pt idx="86">
                  <c:v>1.01E-2</c:v>
                </c:pt>
                <c:pt idx="87">
                  <c:v>1.0200000000000001E-2</c:v>
                </c:pt>
                <c:pt idx="88">
                  <c:v>1.04E-2</c:v>
                </c:pt>
                <c:pt idx="89">
                  <c:v>1.04E-2</c:v>
                </c:pt>
                <c:pt idx="90">
                  <c:v>1.04E-2</c:v>
                </c:pt>
                <c:pt idx="91">
                  <c:v>1.03E-2</c:v>
                </c:pt>
                <c:pt idx="92">
                  <c:v>1.0200000000000001E-2</c:v>
                </c:pt>
                <c:pt idx="93">
                  <c:v>1.04E-2</c:v>
                </c:pt>
                <c:pt idx="94">
                  <c:v>0.01</c:v>
                </c:pt>
                <c:pt idx="95">
                  <c:v>1.0200000000000001E-2</c:v>
                </c:pt>
                <c:pt idx="96">
                  <c:v>1.03E-2</c:v>
                </c:pt>
                <c:pt idx="97">
                  <c:v>1.0500000000000001E-2</c:v>
                </c:pt>
                <c:pt idx="98">
                  <c:v>1.0800000000000001E-2</c:v>
                </c:pt>
                <c:pt idx="99">
                  <c:v>1.0700000000000001E-2</c:v>
                </c:pt>
                <c:pt idx="100">
                  <c:v>1.0800000000000001E-2</c:v>
                </c:pt>
                <c:pt idx="101">
                  <c:v>1.0800000000000001E-2</c:v>
                </c:pt>
                <c:pt idx="102">
                  <c:v>1.0700000000000001E-2</c:v>
                </c:pt>
                <c:pt idx="103">
                  <c:v>1.0800000000000001E-2</c:v>
                </c:pt>
                <c:pt idx="104">
                  <c:v>1.0700000000000001E-2</c:v>
                </c:pt>
                <c:pt idx="105">
                  <c:v>1.06E-2</c:v>
                </c:pt>
                <c:pt idx="106">
                  <c:v>1.06E-2</c:v>
                </c:pt>
                <c:pt idx="107">
                  <c:v>1.0800000000000001E-2</c:v>
                </c:pt>
                <c:pt idx="108">
                  <c:v>1.09E-2</c:v>
                </c:pt>
                <c:pt idx="109">
                  <c:v>1.11E-2</c:v>
                </c:pt>
                <c:pt idx="110">
                  <c:v>1.1299999999999999E-2</c:v>
                </c:pt>
                <c:pt idx="111">
                  <c:v>1.09E-2</c:v>
                </c:pt>
                <c:pt idx="112">
                  <c:v>1.1200000000000002E-2</c:v>
                </c:pt>
                <c:pt idx="113">
                  <c:v>1.1200000000000002E-2</c:v>
                </c:pt>
                <c:pt idx="114">
                  <c:v>1.1299999999999999E-2</c:v>
                </c:pt>
                <c:pt idx="115">
                  <c:v>1.1299999999999999E-2</c:v>
                </c:pt>
                <c:pt idx="116">
                  <c:v>1.1299999999999999E-2</c:v>
                </c:pt>
                <c:pt idx="117">
                  <c:v>1.1399999999999999E-2</c:v>
                </c:pt>
                <c:pt idx="118">
                  <c:v>1.1200000000000002E-2</c:v>
                </c:pt>
                <c:pt idx="119">
                  <c:v>1.1000000000000001E-2</c:v>
                </c:pt>
                <c:pt idx="120">
                  <c:v>1.1000000000000001E-2</c:v>
                </c:pt>
                <c:pt idx="121">
                  <c:v>1.1000000000000001E-2</c:v>
                </c:pt>
                <c:pt idx="122">
                  <c:v>1.1299999999999999E-2</c:v>
                </c:pt>
                <c:pt idx="123">
                  <c:v>1.1200000000000002E-2</c:v>
                </c:pt>
                <c:pt idx="124">
                  <c:v>1.1399999999999999E-2</c:v>
                </c:pt>
                <c:pt idx="125">
                  <c:v>1.1399999999999999E-2</c:v>
                </c:pt>
                <c:pt idx="126">
                  <c:v>1.1299999999999999E-2</c:v>
                </c:pt>
                <c:pt idx="127">
                  <c:v>1.15E-2</c:v>
                </c:pt>
                <c:pt idx="128">
                  <c:v>1.1399999999999999E-2</c:v>
                </c:pt>
                <c:pt idx="129">
                  <c:v>1.1399999999999999E-2</c:v>
                </c:pt>
                <c:pt idx="130">
                  <c:v>1.1299999999999999E-2</c:v>
                </c:pt>
                <c:pt idx="131">
                  <c:v>1.1399999999999999E-2</c:v>
                </c:pt>
                <c:pt idx="132">
                  <c:v>1.1299999999999999E-2</c:v>
                </c:pt>
                <c:pt idx="133">
                  <c:v>1.1399999999999999E-2</c:v>
                </c:pt>
                <c:pt idx="134">
                  <c:v>1.1200000000000002E-2</c:v>
                </c:pt>
                <c:pt idx="135">
                  <c:v>1.1000000000000001E-2</c:v>
                </c:pt>
                <c:pt idx="136">
                  <c:v>1.11E-2</c:v>
                </c:pt>
                <c:pt idx="137">
                  <c:v>1.1200000000000002E-2</c:v>
                </c:pt>
                <c:pt idx="138">
                  <c:v>1.1200000000000002E-2</c:v>
                </c:pt>
                <c:pt idx="139">
                  <c:v>1.1000000000000001E-2</c:v>
                </c:pt>
                <c:pt idx="140">
                  <c:v>1.1200000000000002E-2</c:v>
                </c:pt>
                <c:pt idx="141">
                  <c:v>1.15E-2</c:v>
                </c:pt>
                <c:pt idx="142">
                  <c:v>1.1399999999999999E-2</c:v>
                </c:pt>
                <c:pt idx="143">
                  <c:v>1.1299999999999999E-2</c:v>
                </c:pt>
                <c:pt idx="144">
                  <c:v>1.1299999999999999E-2</c:v>
                </c:pt>
                <c:pt idx="145">
                  <c:v>1.1299999999999999E-2</c:v>
                </c:pt>
                <c:pt idx="146">
                  <c:v>1.15E-2</c:v>
                </c:pt>
                <c:pt idx="147">
                  <c:v>1.15E-2</c:v>
                </c:pt>
                <c:pt idx="148">
                  <c:v>1.1299999999999999E-2</c:v>
                </c:pt>
                <c:pt idx="149">
                  <c:v>1.1399999999999999E-2</c:v>
                </c:pt>
                <c:pt idx="150">
                  <c:v>1.1399999999999999E-2</c:v>
                </c:pt>
                <c:pt idx="151">
                  <c:v>1.1599999999999999E-2</c:v>
                </c:pt>
                <c:pt idx="152">
                  <c:v>1.15E-2</c:v>
                </c:pt>
                <c:pt idx="153">
                  <c:v>1.1399999999999999E-2</c:v>
                </c:pt>
                <c:pt idx="154">
                  <c:v>1.1399999999999999E-2</c:v>
                </c:pt>
                <c:pt idx="155">
                  <c:v>1.1299999999999999E-2</c:v>
                </c:pt>
                <c:pt idx="156">
                  <c:v>1.1599999999999999E-2</c:v>
                </c:pt>
                <c:pt idx="157">
                  <c:v>1.1299999999999999E-2</c:v>
                </c:pt>
                <c:pt idx="158">
                  <c:v>1.11E-2</c:v>
                </c:pt>
                <c:pt idx="159">
                  <c:v>1.1299999999999999E-2</c:v>
                </c:pt>
                <c:pt idx="160">
                  <c:v>1.11E-2</c:v>
                </c:pt>
                <c:pt idx="161">
                  <c:v>1.1299999999999999E-2</c:v>
                </c:pt>
                <c:pt idx="162">
                  <c:v>1.11E-2</c:v>
                </c:pt>
                <c:pt idx="163">
                  <c:v>1.11E-2</c:v>
                </c:pt>
                <c:pt idx="164">
                  <c:v>1.11E-2</c:v>
                </c:pt>
                <c:pt idx="165">
                  <c:v>1.1200000000000002E-2</c:v>
                </c:pt>
                <c:pt idx="166">
                  <c:v>1.1299999999999999E-2</c:v>
                </c:pt>
                <c:pt idx="167">
                  <c:v>1.11E-2</c:v>
                </c:pt>
                <c:pt idx="168">
                  <c:v>1.0800000000000001E-2</c:v>
                </c:pt>
                <c:pt idx="169">
                  <c:v>1.1000000000000001E-2</c:v>
                </c:pt>
                <c:pt idx="170">
                  <c:v>1.1299999999999999E-2</c:v>
                </c:pt>
                <c:pt idx="171">
                  <c:v>1.1699999999999999E-2</c:v>
                </c:pt>
                <c:pt idx="172">
                  <c:v>1.15E-2</c:v>
                </c:pt>
                <c:pt idx="173">
                  <c:v>1.1399999999999999E-2</c:v>
                </c:pt>
                <c:pt idx="174">
                  <c:v>1.1599999999999999E-2</c:v>
                </c:pt>
                <c:pt idx="175">
                  <c:v>1.1599999999999999E-2</c:v>
                </c:pt>
                <c:pt idx="176">
                  <c:v>1.1599999999999999E-2</c:v>
                </c:pt>
                <c:pt idx="177">
                  <c:v>1.1699999999999999E-2</c:v>
                </c:pt>
                <c:pt idx="178">
                  <c:v>1.1699999999999999E-2</c:v>
                </c:pt>
                <c:pt idx="179">
                  <c:v>1.18E-2</c:v>
                </c:pt>
                <c:pt idx="180">
                  <c:v>1.1899999999999999E-2</c:v>
                </c:pt>
                <c:pt idx="181">
                  <c:v>1.2E-2</c:v>
                </c:pt>
                <c:pt idx="182">
                  <c:v>1.1899999999999999E-2</c:v>
                </c:pt>
                <c:pt idx="183">
                  <c:v>1.1899999999999999E-2</c:v>
                </c:pt>
                <c:pt idx="184">
                  <c:v>1.1899999999999999E-2</c:v>
                </c:pt>
                <c:pt idx="185">
                  <c:v>1.1899999999999999E-2</c:v>
                </c:pt>
                <c:pt idx="186">
                  <c:v>1.2E-2</c:v>
                </c:pt>
                <c:pt idx="187">
                  <c:v>1.18E-2</c:v>
                </c:pt>
                <c:pt idx="188">
                  <c:v>1.2E-2</c:v>
                </c:pt>
                <c:pt idx="189">
                  <c:v>1.2199999999999999E-2</c:v>
                </c:pt>
                <c:pt idx="190">
                  <c:v>1.21E-2</c:v>
                </c:pt>
                <c:pt idx="191">
                  <c:v>1.21E-2</c:v>
                </c:pt>
                <c:pt idx="192">
                  <c:v>1.21E-2</c:v>
                </c:pt>
                <c:pt idx="193">
                  <c:v>1.2199999999999999E-2</c:v>
                </c:pt>
                <c:pt idx="194">
                  <c:v>1.26E-2</c:v>
                </c:pt>
                <c:pt idx="195">
                  <c:v>1.2500000000000001E-2</c:v>
                </c:pt>
                <c:pt idx="196">
                  <c:v>1.2699999999999999E-2</c:v>
                </c:pt>
                <c:pt idx="197">
                  <c:v>1.26E-2</c:v>
                </c:pt>
                <c:pt idx="198">
                  <c:v>1.24E-2</c:v>
                </c:pt>
                <c:pt idx="199">
                  <c:v>1.2500000000000001E-2</c:v>
                </c:pt>
                <c:pt idx="200">
                  <c:v>1.24E-2</c:v>
                </c:pt>
                <c:pt idx="201">
                  <c:v>1.2500000000000001E-2</c:v>
                </c:pt>
                <c:pt idx="202">
                  <c:v>1.2699999999999999E-2</c:v>
                </c:pt>
                <c:pt idx="203">
                  <c:v>1.2500000000000001E-2</c:v>
                </c:pt>
                <c:pt idx="204">
                  <c:v>1.2699999999999999E-2</c:v>
                </c:pt>
                <c:pt idx="205">
                  <c:v>1.2699999999999999E-2</c:v>
                </c:pt>
                <c:pt idx="206">
                  <c:v>1.29E-2</c:v>
                </c:pt>
                <c:pt idx="207">
                  <c:v>1.2800000000000001E-2</c:v>
                </c:pt>
                <c:pt idx="208">
                  <c:v>1.24E-2</c:v>
                </c:pt>
                <c:pt idx="209">
                  <c:v>1.2800000000000001E-2</c:v>
                </c:pt>
                <c:pt idx="210">
                  <c:v>1.3000000000000001E-2</c:v>
                </c:pt>
                <c:pt idx="211">
                  <c:v>1.29E-2</c:v>
                </c:pt>
                <c:pt idx="212">
                  <c:v>1.3100000000000001E-2</c:v>
                </c:pt>
                <c:pt idx="213">
                  <c:v>1.3000000000000001E-2</c:v>
                </c:pt>
                <c:pt idx="214">
                  <c:v>1.3300000000000001E-2</c:v>
                </c:pt>
                <c:pt idx="215">
                  <c:v>1.3500000000000002E-2</c:v>
                </c:pt>
                <c:pt idx="216">
                  <c:v>1.3600000000000001E-2</c:v>
                </c:pt>
                <c:pt idx="217">
                  <c:v>1.37E-2</c:v>
                </c:pt>
                <c:pt idx="218">
                  <c:v>1.37E-2</c:v>
                </c:pt>
                <c:pt idx="219">
                  <c:v>1.3999999999999999E-2</c:v>
                </c:pt>
                <c:pt idx="220">
                  <c:v>1.3899999999999999E-2</c:v>
                </c:pt>
                <c:pt idx="221">
                  <c:v>1.4199999999999999E-2</c:v>
                </c:pt>
                <c:pt idx="222">
                  <c:v>1.4199999999999999E-2</c:v>
                </c:pt>
                <c:pt idx="223">
                  <c:v>1.46E-2</c:v>
                </c:pt>
                <c:pt idx="224">
                  <c:v>1.4499999999999999E-2</c:v>
                </c:pt>
                <c:pt idx="225">
                  <c:v>1.4499999999999999E-2</c:v>
                </c:pt>
                <c:pt idx="226">
                  <c:v>1.4499999999999999E-2</c:v>
                </c:pt>
                <c:pt idx="227">
                  <c:v>1.41E-2</c:v>
                </c:pt>
                <c:pt idx="228">
                  <c:v>1.46E-2</c:v>
                </c:pt>
                <c:pt idx="229">
                  <c:v>1.4499999999999999E-2</c:v>
                </c:pt>
                <c:pt idx="230">
                  <c:v>1.44E-2</c:v>
                </c:pt>
                <c:pt idx="231">
                  <c:v>1.4499999999999999E-2</c:v>
                </c:pt>
                <c:pt idx="232">
                  <c:v>1.4499999999999999E-2</c:v>
                </c:pt>
                <c:pt idx="233">
                  <c:v>1.4800000000000001E-2</c:v>
                </c:pt>
                <c:pt idx="234">
                  <c:v>1.4800000000000001E-2</c:v>
                </c:pt>
                <c:pt idx="235">
                  <c:v>1.47E-2</c:v>
                </c:pt>
                <c:pt idx="236">
                  <c:v>1.4499999999999999E-2</c:v>
                </c:pt>
                <c:pt idx="237">
                  <c:v>1.47E-2</c:v>
                </c:pt>
                <c:pt idx="238">
                  <c:v>1.49E-2</c:v>
                </c:pt>
                <c:pt idx="239">
                  <c:v>1.47E-2</c:v>
                </c:pt>
                <c:pt idx="240">
                  <c:v>1.4800000000000001E-2</c:v>
                </c:pt>
                <c:pt idx="241">
                  <c:v>1.4800000000000001E-2</c:v>
                </c:pt>
                <c:pt idx="242">
                  <c:v>1.5100000000000001E-2</c:v>
                </c:pt>
                <c:pt idx="243">
                  <c:v>1.5100000000000001E-2</c:v>
                </c:pt>
                <c:pt idx="244">
                  <c:v>1.5100000000000001E-2</c:v>
                </c:pt>
                <c:pt idx="245">
                  <c:v>1.54E-2</c:v>
                </c:pt>
                <c:pt idx="246">
                  <c:v>1.54E-2</c:v>
                </c:pt>
                <c:pt idx="247">
                  <c:v>1.52E-2</c:v>
                </c:pt>
                <c:pt idx="248">
                  <c:v>1.5300000000000001E-2</c:v>
                </c:pt>
                <c:pt idx="249">
                  <c:v>1.54E-2</c:v>
                </c:pt>
                <c:pt idx="250">
                  <c:v>1.5300000000000001E-2</c:v>
                </c:pt>
                <c:pt idx="251">
                  <c:v>1.61E-2</c:v>
                </c:pt>
                <c:pt idx="252">
                  <c:v>1.5900000000000001E-2</c:v>
                </c:pt>
                <c:pt idx="253">
                  <c:v>1.6E-2</c:v>
                </c:pt>
                <c:pt idx="254">
                  <c:v>1.5800000000000002E-2</c:v>
                </c:pt>
                <c:pt idx="255">
                  <c:v>1.6E-2</c:v>
                </c:pt>
                <c:pt idx="256">
                  <c:v>1.6E-2</c:v>
                </c:pt>
                <c:pt idx="257">
                  <c:v>1.5900000000000001E-2</c:v>
                </c:pt>
                <c:pt idx="258">
                  <c:v>1.5800000000000002E-2</c:v>
                </c:pt>
                <c:pt idx="259">
                  <c:v>1.5900000000000001E-2</c:v>
                </c:pt>
                <c:pt idx="260">
                  <c:v>1.6299999999999999E-2</c:v>
                </c:pt>
                <c:pt idx="261">
                  <c:v>1.6299999999999999E-2</c:v>
                </c:pt>
                <c:pt idx="262">
                  <c:v>1.6299999999999999E-2</c:v>
                </c:pt>
                <c:pt idx="263">
                  <c:v>1.6200000000000003E-2</c:v>
                </c:pt>
                <c:pt idx="264">
                  <c:v>1.6500000000000001E-2</c:v>
                </c:pt>
                <c:pt idx="265">
                  <c:v>1.6299999999999999E-2</c:v>
                </c:pt>
                <c:pt idx="266">
                  <c:v>1.6299999999999999E-2</c:v>
                </c:pt>
                <c:pt idx="267">
                  <c:v>1.6399999999999998E-2</c:v>
                </c:pt>
                <c:pt idx="268">
                  <c:v>1.6399999999999998E-2</c:v>
                </c:pt>
                <c:pt idx="269">
                  <c:v>1.66E-2</c:v>
                </c:pt>
                <c:pt idx="270">
                  <c:v>1.66E-2</c:v>
                </c:pt>
                <c:pt idx="271">
                  <c:v>1.66E-2</c:v>
                </c:pt>
                <c:pt idx="272">
                  <c:v>1.6399999999999998E-2</c:v>
                </c:pt>
                <c:pt idx="273">
                  <c:v>1.6500000000000001E-2</c:v>
                </c:pt>
                <c:pt idx="274">
                  <c:v>1.67E-2</c:v>
                </c:pt>
                <c:pt idx="275">
                  <c:v>1.6899999999999998E-2</c:v>
                </c:pt>
                <c:pt idx="276">
                  <c:v>1.7299999999999999E-2</c:v>
                </c:pt>
                <c:pt idx="277">
                  <c:v>1.7299999999999999E-2</c:v>
                </c:pt>
                <c:pt idx="278">
                  <c:v>1.7299999999999999E-2</c:v>
                </c:pt>
                <c:pt idx="279">
                  <c:v>1.8200000000000001E-2</c:v>
                </c:pt>
                <c:pt idx="280">
                  <c:v>1.8000000000000002E-2</c:v>
                </c:pt>
                <c:pt idx="281">
                  <c:v>1.8100000000000002E-2</c:v>
                </c:pt>
                <c:pt idx="282">
                  <c:v>1.8200000000000001E-2</c:v>
                </c:pt>
                <c:pt idx="283">
                  <c:v>1.83E-2</c:v>
                </c:pt>
                <c:pt idx="284">
                  <c:v>1.8700000000000001E-2</c:v>
                </c:pt>
                <c:pt idx="285">
                  <c:v>1.8500000000000003E-2</c:v>
                </c:pt>
                <c:pt idx="286">
                  <c:v>1.84E-2</c:v>
                </c:pt>
                <c:pt idx="287">
                  <c:v>1.8500000000000003E-2</c:v>
                </c:pt>
                <c:pt idx="288">
                  <c:v>1.8700000000000001E-2</c:v>
                </c:pt>
                <c:pt idx="289">
                  <c:v>1.8700000000000001E-2</c:v>
                </c:pt>
                <c:pt idx="290">
                  <c:v>1.8600000000000002E-2</c:v>
                </c:pt>
                <c:pt idx="291">
                  <c:v>1.8500000000000003E-2</c:v>
                </c:pt>
                <c:pt idx="292">
                  <c:v>1.8600000000000002E-2</c:v>
                </c:pt>
                <c:pt idx="293">
                  <c:v>1.8600000000000002E-2</c:v>
                </c:pt>
                <c:pt idx="294">
                  <c:v>1.8700000000000001E-2</c:v>
                </c:pt>
                <c:pt idx="295">
                  <c:v>1.8700000000000001E-2</c:v>
                </c:pt>
                <c:pt idx="296">
                  <c:v>1.89E-2</c:v>
                </c:pt>
                <c:pt idx="297">
                  <c:v>1.89E-2</c:v>
                </c:pt>
                <c:pt idx="298">
                  <c:v>1.89E-2</c:v>
                </c:pt>
                <c:pt idx="299">
                  <c:v>1.9E-2</c:v>
                </c:pt>
                <c:pt idx="300">
                  <c:v>1.9400000000000001E-2</c:v>
                </c:pt>
                <c:pt idx="301">
                  <c:v>1.95E-2</c:v>
                </c:pt>
                <c:pt idx="302">
                  <c:v>1.9599999999999999E-2</c:v>
                </c:pt>
                <c:pt idx="303">
                  <c:v>1.9900000000000001E-2</c:v>
                </c:pt>
                <c:pt idx="304">
                  <c:v>1.9699999999999999E-2</c:v>
                </c:pt>
                <c:pt idx="305">
                  <c:v>1.95E-2</c:v>
                </c:pt>
                <c:pt idx="306">
                  <c:v>1.95E-2</c:v>
                </c:pt>
                <c:pt idx="307">
                  <c:v>1.9199999999999998E-2</c:v>
                </c:pt>
                <c:pt idx="308">
                  <c:v>1.9400000000000001E-2</c:v>
                </c:pt>
                <c:pt idx="309">
                  <c:v>1.9299999999999998E-2</c:v>
                </c:pt>
                <c:pt idx="310">
                  <c:v>1.95E-2</c:v>
                </c:pt>
                <c:pt idx="311">
                  <c:v>1.9299999999999998E-2</c:v>
                </c:pt>
                <c:pt idx="312">
                  <c:v>1.9199999999999998E-2</c:v>
                </c:pt>
                <c:pt idx="313">
                  <c:v>1.9199999999999998E-2</c:v>
                </c:pt>
                <c:pt idx="314">
                  <c:v>1.9E-2</c:v>
                </c:pt>
                <c:pt idx="315">
                  <c:v>1.9299999999999998E-2</c:v>
                </c:pt>
                <c:pt idx="316">
                  <c:v>1.9099999999999999E-2</c:v>
                </c:pt>
                <c:pt idx="317">
                  <c:v>1.9299999999999998E-2</c:v>
                </c:pt>
                <c:pt idx="318">
                  <c:v>1.9299999999999998E-2</c:v>
                </c:pt>
                <c:pt idx="319">
                  <c:v>1.95E-2</c:v>
                </c:pt>
                <c:pt idx="320">
                  <c:v>1.95E-2</c:v>
                </c:pt>
                <c:pt idx="321">
                  <c:v>1.9699999999999999E-2</c:v>
                </c:pt>
                <c:pt idx="322">
                  <c:v>1.9799999999999998E-2</c:v>
                </c:pt>
                <c:pt idx="323">
                  <c:v>2.0199999999999999E-2</c:v>
                </c:pt>
                <c:pt idx="324">
                  <c:v>2.0099999999999996E-2</c:v>
                </c:pt>
                <c:pt idx="325">
                  <c:v>2.0099999999999996E-2</c:v>
                </c:pt>
                <c:pt idx="326">
                  <c:v>2.0099999999999996E-2</c:v>
                </c:pt>
                <c:pt idx="327">
                  <c:v>2.0400000000000001E-2</c:v>
                </c:pt>
                <c:pt idx="328">
                  <c:v>2.0499999999999997E-2</c:v>
                </c:pt>
                <c:pt idx="329">
                  <c:v>2.0299999999999999E-2</c:v>
                </c:pt>
                <c:pt idx="330">
                  <c:v>2.0199999999999999E-2</c:v>
                </c:pt>
                <c:pt idx="331">
                  <c:v>2.0199999999999999E-2</c:v>
                </c:pt>
                <c:pt idx="332">
                  <c:v>2.0400000000000001E-2</c:v>
                </c:pt>
                <c:pt idx="333">
                  <c:v>2.0499999999999997E-2</c:v>
                </c:pt>
                <c:pt idx="334">
                  <c:v>2.0299999999999999E-2</c:v>
                </c:pt>
                <c:pt idx="335">
                  <c:v>2.0199999999999999E-2</c:v>
                </c:pt>
                <c:pt idx="336">
                  <c:v>2.0299999999999999E-2</c:v>
                </c:pt>
                <c:pt idx="337">
                  <c:v>2.0499999999999997E-2</c:v>
                </c:pt>
                <c:pt idx="338">
                  <c:v>2.0499999999999997E-2</c:v>
                </c:pt>
                <c:pt idx="339">
                  <c:v>2.0499999999999997E-2</c:v>
                </c:pt>
                <c:pt idx="340">
                  <c:v>2.0499999999999997E-2</c:v>
                </c:pt>
                <c:pt idx="341">
                  <c:v>2.06E-2</c:v>
                </c:pt>
                <c:pt idx="342">
                  <c:v>2.0899999999999998E-2</c:v>
                </c:pt>
                <c:pt idx="343">
                  <c:v>2.0899999999999998E-2</c:v>
                </c:pt>
                <c:pt idx="344">
                  <c:v>2.0899999999999998E-2</c:v>
                </c:pt>
                <c:pt idx="345">
                  <c:v>2.1000000000000001E-2</c:v>
                </c:pt>
                <c:pt idx="346">
                  <c:v>2.0899999999999998E-2</c:v>
                </c:pt>
                <c:pt idx="347">
                  <c:v>2.1400000000000002E-2</c:v>
                </c:pt>
                <c:pt idx="348">
                  <c:v>2.1299999999999999E-2</c:v>
                </c:pt>
                <c:pt idx="349">
                  <c:v>2.1099999999999997E-2</c:v>
                </c:pt>
                <c:pt idx="350">
                  <c:v>2.0899999999999998E-2</c:v>
                </c:pt>
                <c:pt idx="351">
                  <c:v>2.07E-2</c:v>
                </c:pt>
                <c:pt idx="352">
                  <c:v>2.06E-2</c:v>
                </c:pt>
                <c:pt idx="353">
                  <c:v>2.0799999999999999E-2</c:v>
                </c:pt>
                <c:pt idx="354">
                  <c:v>2.0799999999999999E-2</c:v>
                </c:pt>
                <c:pt idx="355">
                  <c:v>2.1000000000000001E-2</c:v>
                </c:pt>
                <c:pt idx="356">
                  <c:v>2.1299999999999999E-2</c:v>
                </c:pt>
                <c:pt idx="357">
                  <c:v>2.1299999999999999E-2</c:v>
                </c:pt>
                <c:pt idx="358">
                  <c:v>2.1299999999999999E-2</c:v>
                </c:pt>
                <c:pt idx="359">
                  <c:v>2.12E-2</c:v>
                </c:pt>
                <c:pt idx="360">
                  <c:v>2.12E-2</c:v>
                </c:pt>
                <c:pt idx="361">
                  <c:v>2.1099999999999997E-2</c:v>
                </c:pt>
                <c:pt idx="362">
                  <c:v>2.1000000000000001E-2</c:v>
                </c:pt>
                <c:pt idx="363">
                  <c:v>2.0899999999999998E-2</c:v>
                </c:pt>
                <c:pt idx="364">
                  <c:v>2.07E-2</c:v>
                </c:pt>
                <c:pt idx="365">
                  <c:v>2.07E-2</c:v>
                </c:pt>
                <c:pt idx="366">
                  <c:v>2.1299999999999999E-2</c:v>
                </c:pt>
                <c:pt idx="367">
                  <c:v>2.1299999999999999E-2</c:v>
                </c:pt>
                <c:pt idx="368">
                  <c:v>2.1400000000000002E-2</c:v>
                </c:pt>
                <c:pt idx="369">
                  <c:v>2.12E-2</c:v>
                </c:pt>
                <c:pt idx="370">
                  <c:v>2.1099999999999997E-2</c:v>
                </c:pt>
                <c:pt idx="371">
                  <c:v>2.1299999999999999E-2</c:v>
                </c:pt>
                <c:pt idx="372">
                  <c:v>2.1400000000000002E-2</c:v>
                </c:pt>
                <c:pt idx="373">
                  <c:v>2.1000000000000001E-2</c:v>
                </c:pt>
                <c:pt idx="374">
                  <c:v>2.1099999999999997E-2</c:v>
                </c:pt>
                <c:pt idx="375">
                  <c:v>2.1099999999999997E-2</c:v>
                </c:pt>
                <c:pt idx="376">
                  <c:v>2.1400000000000002E-2</c:v>
                </c:pt>
                <c:pt idx="377">
                  <c:v>2.12E-2</c:v>
                </c:pt>
                <c:pt idx="378">
                  <c:v>2.1099999999999997E-2</c:v>
                </c:pt>
                <c:pt idx="379">
                  <c:v>2.1299999999999999E-2</c:v>
                </c:pt>
                <c:pt idx="380">
                  <c:v>2.1499999999999998E-2</c:v>
                </c:pt>
                <c:pt idx="381">
                  <c:v>2.1499999999999998E-2</c:v>
                </c:pt>
                <c:pt idx="382">
                  <c:v>2.1400000000000002E-2</c:v>
                </c:pt>
                <c:pt idx="383">
                  <c:v>2.1700000000000001E-2</c:v>
                </c:pt>
                <c:pt idx="384">
                  <c:v>2.1600000000000001E-2</c:v>
                </c:pt>
                <c:pt idx="385">
                  <c:v>2.1899999999999999E-2</c:v>
                </c:pt>
                <c:pt idx="386">
                  <c:v>2.1899999999999999E-2</c:v>
                </c:pt>
                <c:pt idx="387">
                  <c:v>2.1700000000000001E-2</c:v>
                </c:pt>
                <c:pt idx="388">
                  <c:v>2.1600000000000001E-2</c:v>
                </c:pt>
                <c:pt idx="389">
                  <c:v>2.1600000000000001E-2</c:v>
                </c:pt>
                <c:pt idx="390">
                  <c:v>2.1899999999999999E-2</c:v>
                </c:pt>
                <c:pt idx="391">
                  <c:v>2.1899999999999999E-2</c:v>
                </c:pt>
                <c:pt idx="392">
                  <c:v>2.2000000000000002E-2</c:v>
                </c:pt>
                <c:pt idx="393">
                  <c:v>2.1899999999999999E-2</c:v>
                </c:pt>
                <c:pt idx="394">
                  <c:v>2.2000000000000002E-2</c:v>
                </c:pt>
                <c:pt idx="395">
                  <c:v>2.2099999999999998E-2</c:v>
                </c:pt>
                <c:pt idx="396">
                  <c:v>2.2099999999999998E-2</c:v>
                </c:pt>
                <c:pt idx="397">
                  <c:v>2.2200000000000001E-2</c:v>
                </c:pt>
                <c:pt idx="398">
                  <c:v>2.2200000000000001E-2</c:v>
                </c:pt>
                <c:pt idx="399">
                  <c:v>2.23E-2</c:v>
                </c:pt>
                <c:pt idx="400">
                  <c:v>2.23E-2</c:v>
                </c:pt>
                <c:pt idx="401">
                  <c:v>2.23E-2</c:v>
                </c:pt>
                <c:pt idx="402">
                  <c:v>2.2400000000000003E-2</c:v>
                </c:pt>
                <c:pt idx="403">
                  <c:v>2.2499999999999999E-2</c:v>
                </c:pt>
                <c:pt idx="404">
                  <c:v>2.23E-2</c:v>
                </c:pt>
                <c:pt idx="405">
                  <c:v>2.2200000000000001E-2</c:v>
                </c:pt>
                <c:pt idx="406">
                  <c:v>2.2499999999999999E-2</c:v>
                </c:pt>
                <c:pt idx="407">
                  <c:v>2.23E-2</c:v>
                </c:pt>
                <c:pt idx="408">
                  <c:v>2.2400000000000003E-2</c:v>
                </c:pt>
                <c:pt idx="409">
                  <c:v>2.2400000000000003E-2</c:v>
                </c:pt>
                <c:pt idx="410">
                  <c:v>2.2499999999999999E-2</c:v>
                </c:pt>
                <c:pt idx="411">
                  <c:v>2.2499999999999999E-2</c:v>
                </c:pt>
                <c:pt idx="412">
                  <c:v>2.2400000000000003E-2</c:v>
                </c:pt>
                <c:pt idx="413">
                  <c:v>2.23E-2</c:v>
                </c:pt>
                <c:pt idx="414">
                  <c:v>2.2499999999999999E-2</c:v>
                </c:pt>
                <c:pt idx="415">
                  <c:v>2.2499999999999999E-2</c:v>
                </c:pt>
                <c:pt idx="416">
                  <c:v>2.2799999999999997E-2</c:v>
                </c:pt>
                <c:pt idx="417">
                  <c:v>2.2799999999999997E-2</c:v>
                </c:pt>
                <c:pt idx="418">
                  <c:v>2.2799999999999997E-2</c:v>
                </c:pt>
                <c:pt idx="419">
                  <c:v>2.2799999999999997E-2</c:v>
                </c:pt>
                <c:pt idx="420">
                  <c:v>2.29E-2</c:v>
                </c:pt>
                <c:pt idx="421">
                  <c:v>2.3E-2</c:v>
                </c:pt>
                <c:pt idx="422">
                  <c:v>2.3E-2</c:v>
                </c:pt>
                <c:pt idx="423">
                  <c:v>2.3E-2</c:v>
                </c:pt>
                <c:pt idx="424">
                  <c:v>2.3199999999999998E-2</c:v>
                </c:pt>
                <c:pt idx="425">
                  <c:v>2.3099999999999999E-2</c:v>
                </c:pt>
                <c:pt idx="426">
                  <c:v>2.3300000000000001E-2</c:v>
                </c:pt>
                <c:pt idx="427">
                  <c:v>2.3300000000000001E-2</c:v>
                </c:pt>
                <c:pt idx="428">
                  <c:v>2.3300000000000001E-2</c:v>
                </c:pt>
                <c:pt idx="429">
                  <c:v>2.35E-2</c:v>
                </c:pt>
                <c:pt idx="430">
                  <c:v>2.3599999999999999E-2</c:v>
                </c:pt>
                <c:pt idx="431">
                  <c:v>2.3599999999999999E-2</c:v>
                </c:pt>
                <c:pt idx="432">
                  <c:v>2.3700000000000002E-2</c:v>
                </c:pt>
                <c:pt idx="433">
                  <c:v>2.3799999999999998E-2</c:v>
                </c:pt>
                <c:pt idx="434">
                  <c:v>2.3799999999999998E-2</c:v>
                </c:pt>
                <c:pt idx="435">
                  <c:v>2.3799999999999998E-2</c:v>
                </c:pt>
                <c:pt idx="436">
                  <c:v>2.3700000000000002E-2</c:v>
                </c:pt>
                <c:pt idx="437">
                  <c:v>2.3700000000000002E-2</c:v>
                </c:pt>
                <c:pt idx="438">
                  <c:v>2.3599999999999999E-2</c:v>
                </c:pt>
                <c:pt idx="439">
                  <c:v>2.4E-2</c:v>
                </c:pt>
                <c:pt idx="440">
                  <c:v>2.41E-2</c:v>
                </c:pt>
                <c:pt idx="441">
                  <c:v>2.41E-2</c:v>
                </c:pt>
                <c:pt idx="442">
                  <c:v>2.4199999999999999E-2</c:v>
                </c:pt>
                <c:pt idx="443">
                  <c:v>2.41E-2</c:v>
                </c:pt>
                <c:pt idx="444">
                  <c:v>2.46E-2</c:v>
                </c:pt>
                <c:pt idx="445">
                  <c:v>2.4500000000000001E-2</c:v>
                </c:pt>
                <c:pt idx="446">
                  <c:v>2.4399999999999998E-2</c:v>
                </c:pt>
                <c:pt idx="447">
                  <c:v>2.4399999999999998E-2</c:v>
                </c:pt>
                <c:pt idx="448">
                  <c:v>2.4700000000000003E-2</c:v>
                </c:pt>
                <c:pt idx="449">
                  <c:v>2.46E-2</c:v>
                </c:pt>
                <c:pt idx="450">
                  <c:v>2.4700000000000003E-2</c:v>
                </c:pt>
                <c:pt idx="451">
                  <c:v>2.4700000000000003E-2</c:v>
                </c:pt>
                <c:pt idx="452">
                  <c:v>2.4799999999999999E-2</c:v>
                </c:pt>
                <c:pt idx="453">
                  <c:v>2.4900000000000002E-2</c:v>
                </c:pt>
                <c:pt idx="454">
                  <c:v>2.4799999999999999E-2</c:v>
                </c:pt>
                <c:pt idx="455">
                  <c:v>2.4700000000000003E-2</c:v>
                </c:pt>
                <c:pt idx="456">
                  <c:v>2.4700000000000003E-2</c:v>
                </c:pt>
                <c:pt idx="457">
                  <c:v>2.4700000000000003E-2</c:v>
                </c:pt>
                <c:pt idx="458">
                  <c:v>2.4900000000000002E-2</c:v>
                </c:pt>
                <c:pt idx="459">
                  <c:v>2.4799999999999999E-2</c:v>
                </c:pt>
                <c:pt idx="460">
                  <c:v>2.4900000000000002E-2</c:v>
                </c:pt>
                <c:pt idx="461">
                  <c:v>2.4900000000000002E-2</c:v>
                </c:pt>
                <c:pt idx="462">
                  <c:v>2.5000000000000001E-2</c:v>
                </c:pt>
                <c:pt idx="463">
                  <c:v>2.5099999999999997E-2</c:v>
                </c:pt>
                <c:pt idx="464">
                  <c:v>2.52E-2</c:v>
                </c:pt>
                <c:pt idx="465">
                  <c:v>2.5099999999999997E-2</c:v>
                </c:pt>
                <c:pt idx="466">
                  <c:v>2.52E-2</c:v>
                </c:pt>
                <c:pt idx="467">
                  <c:v>2.52E-2</c:v>
                </c:pt>
                <c:pt idx="468">
                  <c:v>2.53E-2</c:v>
                </c:pt>
                <c:pt idx="469">
                  <c:v>2.52E-2</c:v>
                </c:pt>
                <c:pt idx="470">
                  <c:v>2.5099999999999997E-2</c:v>
                </c:pt>
                <c:pt idx="471">
                  <c:v>2.5000000000000001E-2</c:v>
                </c:pt>
                <c:pt idx="472">
                  <c:v>2.52E-2</c:v>
                </c:pt>
                <c:pt idx="473">
                  <c:v>2.5099999999999997E-2</c:v>
                </c:pt>
                <c:pt idx="474">
                  <c:v>2.52E-2</c:v>
                </c:pt>
                <c:pt idx="475">
                  <c:v>2.52E-2</c:v>
                </c:pt>
                <c:pt idx="476">
                  <c:v>2.5399999999999999E-2</c:v>
                </c:pt>
                <c:pt idx="477">
                  <c:v>2.53E-2</c:v>
                </c:pt>
                <c:pt idx="478">
                  <c:v>2.53E-2</c:v>
                </c:pt>
                <c:pt idx="479">
                  <c:v>2.52E-2</c:v>
                </c:pt>
                <c:pt idx="480">
                  <c:v>2.52E-2</c:v>
                </c:pt>
                <c:pt idx="481">
                  <c:v>2.5600000000000001E-2</c:v>
                </c:pt>
                <c:pt idx="482">
                  <c:v>2.58E-2</c:v>
                </c:pt>
                <c:pt idx="483">
                  <c:v>2.5600000000000001E-2</c:v>
                </c:pt>
                <c:pt idx="484">
                  <c:v>2.5399999999999999E-2</c:v>
                </c:pt>
                <c:pt idx="485">
                  <c:v>2.5399999999999999E-2</c:v>
                </c:pt>
                <c:pt idx="486">
                  <c:v>2.5499999999999998E-2</c:v>
                </c:pt>
                <c:pt idx="487">
                  <c:v>2.5600000000000001E-2</c:v>
                </c:pt>
                <c:pt idx="488">
                  <c:v>2.5600000000000001E-2</c:v>
                </c:pt>
                <c:pt idx="489">
                  <c:v>2.5600000000000001E-2</c:v>
                </c:pt>
                <c:pt idx="490">
                  <c:v>2.5399999999999999E-2</c:v>
                </c:pt>
                <c:pt idx="491">
                  <c:v>2.53E-2</c:v>
                </c:pt>
                <c:pt idx="492">
                  <c:v>2.5399999999999999E-2</c:v>
                </c:pt>
                <c:pt idx="493">
                  <c:v>2.5499999999999998E-2</c:v>
                </c:pt>
                <c:pt idx="494">
                  <c:v>2.5399999999999999E-2</c:v>
                </c:pt>
                <c:pt idx="495">
                  <c:v>2.52E-2</c:v>
                </c:pt>
                <c:pt idx="496">
                  <c:v>2.5399999999999999E-2</c:v>
                </c:pt>
                <c:pt idx="497">
                  <c:v>2.4900000000000002E-2</c:v>
                </c:pt>
                <c:pt idx="498">
                  <c:v>2.4799999999999999E-2</c:v>
                </c:pt>
                <c:pt idx="499">
                  <c:v>2.5600000000000001E-2</c:v>
                </c:pt>
                <c:pt idx="500">
                  <c:v>2.5099999999999997E-2</c:v>
                </c:pt>
                <c:pt idx="501">
                  <c:v>2.4700000000000003E-2</c:v>
                </c:pt>
                <c:pt idx="502">
                  <c:v>2.5099999999999997E-2</c:v>
                </c:pt>
                <c:pt idx="503">
                  <c:v>2.5399999999999999E-2</c:v>
                </c:pt>
                <c:pt idx="504">
                  <c:v>2.5399999999999999E-2</c:v>
                </c:pt>
                <c:pt idx="505">
                  <c:v>2.52E-2</c:v>
                </c:pt>
                <c:pt idx="506">
                  <c:v>2.5099999999999997E-2</c:v>
                </c:pt>
                <c:pt idx="507">
                  <c:v>2.5000000000000001E-2</c:v>
                </c:pt>
                <c:pt idx="508">
                  <c:v>2.52E-2</c:v>
                </c:pt>
                <c:pt idx="509">
                  <c:v>2.52E-2</c:v>
                </c:pt>
                <c:pt idx="510">
                  <c:v>2.4900000000000002E-2</c:v>
                </c:pt>
                <c:pt idx="511">
                  <c:v>2.5000000000000001E-2</c:v>
                </c:pt>
                <c:pt idx="512">
                  <c:v>2.5000000000000001E-2</c:v>
                </c:pt>
                <c:pt idx="513">
                  <c:v>2.5099999999999997E-2</c:v>
                </c:pt>
                <c:pt idx="514">
                  <c:v>2.5099999999999997E-2</c:v>
                </c:pt>
                <c:pt idx="515">
                  <c:v>2.5000000000000001E-2</c:v>
                </c:pt>
                <c:pt idx="516">
                  <c:v>2.5099999999999997E-2</c:v>
                </c:pt>
                <c:pt idx="517">
                  <c:v>2.5099999999999997E-2</c:v>
                </c:pt>
                <c:pt idx="518">
                  <c:v>2.5099999999999997E-2</c:v>
                </c:pt>
                <c:pt idx="519">
                  <c:v>2.5000000000000001E-2</c:v>
                </c:pt>
                <c:pt idx="520">
                  <c:v>2.46E-2</c:v>
                </c:pt>
                <c:pt idx="521">
                  <c:v>2.46E-2</c:v>
                </c:pt>
                <c:pt idx="522">
                  <c:v>2.4900000000000002E-2</c:v>
                </c:pt>
                <c:pt idx="523">
                  <c:v>2.5000000000000001E-2</c:v>
                </c:pt>
                <c:pt idx="524">
                  <c:v>2.5000000000000001E-2</c:v>
                </c:pt>
                <c:pt idx="525">
                  <c:v>2.4900000000000002E-2</c:v>
                </c:pt>
                <c:pt idx="526">
                  <c:v>2.4900000000000002E-2</c:v>
                </c:pt>
                <c:pt idx="527">
                  <c:v>2.5099999999999997E-2</c:v>
                </c:pt>
                <c:pt idx="528">
                  <c:v>2.5000000000000001E-2</c:v>
                </c:pt>
                <c:pt idx="529">
                  <c:v>2.5099999999999997E-2</c:v>
                </c:pt>
                <c:pt idx="530">
                  <c:v>2.5099999999999997E-2</c:v>
                </c:pt>
                <c:pt idx="531">
                  <c:v>2.5000000000000001E-2</c:v>
                </c:pt>
                <c:pt idx="532">
                  <c:v>2.52E-2</c:v>
                </c:pt>
                <c:pt idx="533">
                  <c:v>2.5099999999999997E-2</c:v>
                </c:pt>
                <c:pt idx="534">
                  <c:v>2.5099999999999997E-2</c:v>
                </c:pt>
                <c:pt idx="535">
                  <c:v>2.5099999999999997E-2</c:v>
                </c:pt>
                <c:pt idx="536">
                  <c:v>2.5099999999999997E-2</c:v>
                </c:pt>
                <c:pt idx="537">
                  <c:v>2.5099999999999997E-2</c:v>
                </c:pt>
                <c:pt idx="538">
                  <c:v>2.52E-2</c:v>
                </c:pt>
                <c:pt idx="539">
                  <c:v>2.5000000000000001E-2</c:v>
                </c:pt>
                <c:pt idx="540">
                  <c:v>2.52E-2</c:v>
                </c:pt>
                <c:pt idx="541">
                  <c:v>2.5399999999999999E-2</c:v>
                </c:pt>
                <c:pt idx="542">
                  <c:v>2.53E-2</c:v>
                </c:pt>
                <c:pt idx="543">
                  <c:v>2.53E-2</c:v>
                </c:pt>
                <c:pt idx="544">
                  <c:v>2.52E-2</c:v>
                </c:pt>
                <c:pt idx="545">
                  <c:v>2.52E-2</c:v>
                </c:pt>
                <c:pt idx="546">
                  <c:v>2.5399999999999999E-2</c:v>
                </c:pt>
                <c:pt idx="547">
                  <c:v>2.53E-2</c:v>
                </c:pt>
                <c:pt idx="548">
                  <c:v>2.53E-2</c:v>
                </c:pt>
                <c:pt idx="549">
                  <c:v>2.52E-2</c:v>
                </c:pt>
                <c:pt idx="550">
                  <c:v>2.52E-2</c:v>
                </c:pt>
                <c:pt idx="551">
                  <c:v>2.5099999999999997E-2</c:v>
                </c:pt>
                <c:pt idx="552">
                  <c:v>2.52E-2</c:v>
                </c:pt>
                <c:pt idx="553">
                  <c:v>2.4900000000000002E-2</c:v>
                </c:pt>
                <c:pt idx="554">
                  <c:v>2.5000000000000001E-2</c:v>
                </c:pt>
                <c:pt idx="555">
                  <c:v>2.4799999999999999E-2</c:v>
                </c:pt>
                <c:pt idx="556">
                  <c:v>2.4900000000000002E-2</c:v>
                </c:pt>
                <c:pt idx="557">
                  <c:v>2.4900000000000002E-2</c:v>
                </c:pt>
                <c:pt idx="558">
                  <c:v>2.46E-2</c:v>
                </c:pt>
                <c:pt idx="559">
                  <c:v>2.4399999999999998E-2</c:v>
                </c:pt>
                <c:pt idx="560">
                  <c:v>2.4399999999999998E-2</c:v>
                </c:pt>
                <c:pt idx="561">
                  <c:v>2.46E-2</c:v>
                </c:pt>
                <c:pt idx="562">
                  <c:v>2.4500000000000001E-2</c:v>
                </c:pt>
                <c:pt idx="563">
                  <c:v>2.4500000000000001E-2</c:v>
                </c:pt>
                <c:pt idx="564">
                  <c:v>2.46E-2</c:v>
                </c:pt>
                <c:pt idx="565">
                  <c:v>2.46E-2</c:v>
                </c:pt>
                <c:pt idx="566">
                  <c:v>2.4799999999999999E-2</c:v>
                </c:pt>
                <c:pt idx="567">
                  <c:v>2.46E-2</c:v>
                </c:pt>
                <c:pt idx="568">
                  <c:v>2.46E-2</c:v>
                </c:pt>
                <c:pt idx="569">
                  <c:v>2.46E-2</c:v>
                </c:pt>
                <c:pt idx="570">
                  <c:v>2.4700000000000003E-2</c:v>
                </c:pt>
                <c:pt idx="571">
                  <c:v>2.46E-2</c:v>
                </c:pt>
                <c:pt idx="572">
                  <c:v>2.4700000000000003E-2</c:v>
                </c:pt>
                <c:pt idx="573">
                  <c:v>2.4700000000000003E-2</c:v>
                </c:pt>
                <c:pt idx="574">
                  <c:v>2.4700000000000003E-2</c:v>
                </c:pt>
                <c:pt idx="575">
                  <c:v>2.4700000000000003E-2</c:v>
                </c:pt>
                <c:pt idx="576">
                  <c:v>2.46E-2</c:v>
                </c:pt>
                <c:pt idx="577">
                  <c:v>2.46E-2</c:v>
                </c:pt>
                <c:pt idx="578">
                  <c:v>2.46E-2</c:v>
                </c:pt>
                <c:pt idx="579">
                  <c:v>2.46E-2</c:v>
                </c:pt>
                <c:pt idx="580">
                  <c:v>2.4700000000000003E-2</c:v>
                </c:pt>
                <c:pt idx="581">
                  <c:v>2.46E-2</c:v>
                </c:pt>
                <c:pt idx="582">
                  <c:v>2.4399999999999998E-2</c:v>
                </c:pt>
                <c:pt idx="583">
                  <c:v>2.46E-2</c:v>
                </c:pt>
                <c:pt idx="584">
                  <c:v>2.46E-2</c:v>
                </c:pt>
                <c:pt idx="585">
                  <c:v>2.46E-2</c:v>
                </c:pt>
                <c:pt idx="586">
                  <c:v>2.46E-2</c:v>
                </c:pt>
                <c:pt idx="587">
                  <c:v>2.4500000000000001E-2</c:v>
                </c:pt>
                <c:pt idx="588">
                  <c:v>2.46E-2</c:v>
                </c:pt>
                <c:pt idx="589">
                  <c:v>2.4500000000000001E-2</c:v>
                </c:pt>
                <c:pt idx="590">
                  <c:v>2.4199999999999999E-2</c:v>
                </c:pt>
                <c:pt idx="591">
                  <c:v>2.4300000000000002E-2</c:v>
                </c:pt>
                <c:pt idx="592">
                  <c:v>2.4300000000000002E-2</c:v>
                </c:pt>
                <c:pt idx="593">
                  <c:v>2.4300000000000002E-2</c:v>
                </c:pt>
                <c:pt idx="594">
                  <c:v>2.4199999999999999E-2</c:v>
                </c:pt>
                <c:pt idx="595">
                  <c:v>2.4199999999999999E-2</c:v>
                </c:pt>
                <c:pt idx="596">
                  <c:v>2.4199999999999999E-2</c:v>
                </c:pt>
                <c:pt idx="597">
                  <c:v>2.41E-2</c:v>
                </c:pt>
                <c:pt idx="598">
                  <c:v>2.4E-2</c:v>
                </c:pt>
                <c:pt idx="599">
                  <c:v>2.3900000000000001E-2</c:v>
                </c:pt>
                <c:pt idx="600">
                  <c:v>2.3799999999999998E-2</c:v>
                </c:pt>
                <c:pt idx="601">
                  <c:v>2.3799999999999998E-2</c:v>
                </c:pt>
                <c:pt idx="602">
                  <c:v>2.4E-2</c:v>
                </c:pt>
                <c:pt idx="603">
                  <c:v>2.35E-2</c:v>
                </c:pt>
                <c:pt idx="604">
                  <c:v>2.3099999999999999E-2</c:v>
                </c:pt>
                <c:pt idx="605">
                  <c:v>2.29E-2</c:v>
                </c:pt>
                <c:pt idx="606">
                  <c:v>2.2499999999999999E-2</c:v>
                </c:pt>
                <c:pt idx="607">
                  <c:v>2.2200000000000001E-2</c:v>
                </c:pt>
                <c:pt idx="608">
                  <c:v>2.1499999999999998E-2</c:v>
                </c:pt>
                <c:pt idx="609">
                  <c:v>2.2099999999999998E-2</c:v>
                </c:pt>
                <c:pt idx="610">
                  <c:v>2.2099999999999998E-2</c:v>
                </c:pt>
                <c:pt idx="611">
                  <c:v>2.2000000000000002E-2</c:v>
                </c:pt>
                <c:pt idx="612">
                  <c:v>2.18E-2</c:v>
                </c:pt>
                <c:pt idx="613">
                  <c:v>2.18E-2</c:v>
                </c:pt>
                <c:pt idx="614">
                  <c:v>2.2000000000000002E-2</c:v>
                </c:pt>
                <c:pt idx="615">
                  <c:v>2.2000000000000002E-2</c:v>
                </c:pt>
                <c:pt idx="616">
                  <c:v>2.1099999999999997E-2</c:v>
                </c:pt>
                <c:pt idx="617">
                  <c:v>2.0400000000000001E-2</c:v>
                </c:pt>
                <c:pt idx="618">
                  <c:v>2.0499999999999997E-2</c:v>
                </c:pt>
                <c:pt idx="619">
                  <c:v>2.1000000000000001E-2</c:v>
                </c:pt>
                <c:pt idx="620">
                  <c:v>2.1000000000000001E-2</c:v>
                </c:pt>
                <c:pt idx="621">
                  <c:v>2.12E-2</c:v>
                </c:pt>
                <c:pt idx="622">
                  <c:v>2.12E-2</c:v>
                </c:pt>
                <c:pt idx="623">
                  <c:v>2.0899999999999998E-2</c:v>
                </c:pt>
                <c:pt idx="624">
                  <c:v>2.1000000000000001E-2</c:v>
                </c:pt>
                <c:pt idx="625">
                  <c:v>2.0899999999999998E-2</c:v>
                </c:pt>
                <c:pt idx="626">
                  <c:v>2.0799999999999999E-2</c:v>
                </c:pt>
                <c:pt idx="627">
                  <c:v>2.1400000000000002E-2</c:v>
                </c:pt>
                <c:pt idx="628">
                  <c:v>2.1400000000000002E-2</c:v>
                </c:pt>
                <c:pt idx="629">
                  <c:v>2.1499999999999998E-2</c:v>
                </c:pt>
                <c:pt idx="630">
                  <c:v>2.07E-2</c:v>
                </c:pt>
                <c:pt idx="631">
                  <c:v>2.0799999999999999E-2</c:v>
                </c:pt>
                <c:pt idx="632">
                  <c:v>2.07E-2</c:v>
                </c:pt>
                <c:pt idx="633">
                  <c:v>2.06E-2</c:v>
                </c:pt>
                <c:pt idx="634">
                  <c:v>2.06E-2</c:v>
                </c:pt>
                <c:pt idx="635">
                  <c:v>2.0400000000000001E-2</c:v>
                </c:pt>
                <c:pt idx="636">
                  <c:v>2.0099999999999996E-2</c:v>
                </c:pt>
                <c:pt idx="637">
                  <c:v>2.0299999999999999E-2</c:v>
                </c:pt>
                <c:pt idx="638">
                  <c:v>2.0799999999999999E-2</c:v>
                </c:pt>
                <c:pt idx="639">
                  <c:v>2.0899999999999998E-2</c:v>
                </c:pt>
                <c:pt idx="640">
                  <c:v>2.0799999999999999E-2</c:v>
                </c:pt>
                <c:pt idx="641">
                  <c:v>2.0799999999999999E-2</c:v>
                </c:pt>
                <c:pt idx="642">
                  <c:v>2.1000000000000001E-2</c:v>
                </c:pt>
                <c:pt idx="643">
                  <c:v>2.1000000000000001E-2</c:v>
                </c:pt>
                <c:pt idx="644">
                  <c:v>2.07E-2</c:v>
                </c:pt>
                <c:pt idx="645">
                  <c:v>2.1000000000000001E-2</c:v>
                </c:pt>
                <c:pt idx="646">
                  <c:v>2.0400000000000001E-2</c:v>
                </c:pt>
                <c:pt idx="647">
                  <c:v>2.0199999999999999E-2</c:v>
                </c:pt>
                <c:pt idx="648">
                  <c:v>1.9900000000000001E-2</c:v>
                </c:pt>
                <c:pt idx="649">
                  <c:v>0.02</c:v>
                </c:pt>
                <c:pt idx="650">
                  <c:v>1.95E-2</c:v>
                </c:pt>
                <c:pt idx="651">
                  <c:v>1.9599999999999999E-2</c:v>
                </c:pt>
                <c:pt idx="652">
                  <c:v>1.95E-2</c:v>
                </c:pt>
                <c:pt idx="653">
                  <c:v>1.9400000000000001E-2</c:v>
                </c:pt>
                <c:pt idx="654">
                  <c:v>1.9599999999999999E-2</c:v>
                </c:pt>
                <c:pt idx="655">
                  <c:v>1.9199999999999998E-2</c:v>
                </c:pt>
                <c:pt idx="656">
                  <c:v>1.8600000000000002E-2</c:v>
                </c:pt>
                <c:pt idx="657">
                  <c:v>1.8500000000000003E-2</c:v>
                </c:pt>
                <c:pt idx="658">
                  <c:v>1.9E-2</c:v>
                </c:pt>
                <c:pt idx="659">
                  <c:v>1.89E-2</c:v>
                </c:pt>
                <c:pt idx="660">
                  <c:v>1.9E-2</c:v>
                </c:pt>
                <c:pt idx="661">
                  <c:v>1.9099999999999999E-2</c:v>
                </c:pt>
                <c:pt idx="662">
                  <c:v>1.8700000000000001E-2</c:v>
                </c:pt>
                <c:pt idx="663">
                  <c:v>1.9E-2</c:v>
                </c:pt>
                <c:pt idx="664">
                  <c:v>1.9400000000000001E-2</c:v>
                </c:pt>
                <c:pt idx="665">
                  <c:v>1.89E-2</c:v>
                </c:pt>
                <c:pt idx="666">
                  <c:v>1.89E-2</c:v>
                </c:pt>
                <c:pt idx="667">
                  <c:v>1.89E-2</c:v>
                </c:pt>
                <c:pt idx="668">
                  <c:v>1.8799999999999997E-2</c:v>
                </c:pt>
                <c:pt idx="669">
                  <c:v>1.8700000000000001E-2</c:v>
                </c:pt>
                <c:pt idx="670">
                  <c:v>1.8799999999999997E-2</c:v>
                </c:pt>
                <c:pt idx="671">
                  <c:v>1.8799999999999997E-2</c:v>
                </c:pt>
                <c:pt idx="672">
                  <c:v>1.8700000000000001E-2</c:v>
                </c:pt>
                <c:pt idx="673">
                  <c:v>1.89E-2</c:v>
                </c:pt>
                <c:pt idx="674">
                  <c:v>1.8799999999999997E-2</c:v>
                </c:pt>
                <c:pt idx="675">
                  <c:v>1.9E-2</c:v>
                </c:pt>
                <c:pt idx="676">
                  <c:v>1.9199999999999998E-2</c:v>
                </c:pt>
                <c:pt idx="677">
                  <c:v>1.9299999999999998E-2</c:v>
                </c:pt>
                <c:pt idx="678">
                  <c:v>1.9299999999999998E-2</c:v>
                </c:pt>
                <c:pt idx="679">
                  <c:v>1.9099999999999999E-2</c:v>
                </c:pt>
                <c:pt idx="680">
                  <c:v>1.9199999999999998E-2</c:v>
                </c:pt>
                <c:pt idx="681">
                  <c:v>1.9099999999999999E-2</c:v>
                </c:pt>
                <c:pt idx="682">
                  <c:v>1.9299999999999998E-2</c:v>
                </c:pt>
                <c:pt idx="683">
                  <c:v>1.9099999999999999E-2</c:v>
                </c:pt>
                <c:pt idx="684">
                  <c:v>1.9E-2</c:v>
                </c:pt>
                <c:pt idx="685">
                  <c:v>1.8799999999999997E-2</c:v>
                </c:pt>
                <c:pt idx="686">
                  <c:v>1.8500000000000003E-2</c:v>
                </c:pt>
                <c:pt idx="687">
                  <c:v>1.83E-2</c:v>
                </c:pt>
                <c:pt idx="688">
                  <c:v>1.8100000000000002E-2</c:v>
                </c:pt>
                <c:pt idx="689">
                  <c:v>1.7500000000000002E-2</c:v>
                </c:pt>
                <c:pt idx="690">
                  <c:v>1.66E-2</c:v>
                </c:pt>
                <c:pt idx="691">
                  <c:v>1.6500000000000001E-2</c:v>
                </c:pt>
                <c:pt idx="692">
                  <c:v>1.7299999999999999E-2</c:v>
                </c:pt>
                <c:pt idx="693">
                  <c:v>1.6899999999999998E-2</c:v>
                </c:pt>
                <c:pt idx="694">
                  <c:v>1.6899999999999998E-2</c:v>
                </c:pt>
                <c:pt idx="695">
                  <c:v>1.6799999999999999E-2</c:v>
                </c:pt>
                <c:pt idx="696">
                  <c:v>1.6799999999999999E-2</c:v>
                </c:pt>
                <c:pt idx="697">
                  <c:v>1.67E-2</c:v>
                </c:pt>
                <c:pt idx="698">
                  <c:v>1.6399999999999998E-2</c:v>
                </c:pt>
                <c:pt idx="699">
                  <c:v>1.6299999999999999E-2</c:v>
                </c:pt>
                <c:pt idx="700">
                  <c:v>1.6299999999999999E-2</c:v>
                </c:pt>
                <c:pt idx="701">
                  <c:v>1.6500000000000001E-2</c:v>
                </c:pt>
                <c:pt idx="702">
                  <c:v>1.6399999999999998E-2</c:v>
                </c:pt>
                <c:pt idx="703">
                  <c:v>1.6399999999999998E-2</c:v>
                </c:pt>
                <c:pt idx="704">
                  <c:v>1.6500000000000001E-2</c:v>
                </c:pt>
                <c:pt idx="705">
                  <c:v>1.66E-2</c:v>
                </c:pt>
                <c:pt idx="706">
                  <c:v>1.6500000000000001E-2</c:v>
                </c:pt>
                <c:pt idx="707">
                  <c:v>1.6399999999999998E-2</c:v>
                </c:pt>
                <c:pt idx="708">
                  <c:v>1.6200000000000003E-2</c:v>
                </c:pt>
                <c:pt idx="709">
                  <c:v>1.5700000000000002E-2</c:v>
                </c:pt>
                <c:pt idx="710">
                  <c:v>1.55E-2</c:v>
                </c:pt>
                <c:pt idx="711">
                  <c:v>1.5700000000000002E-2</c:v>
                </c:pt>
                <c:pt idx="712">
                  <c:v>1.5800000000000002E-2</c:v>
                </c:pt>
                <c:pt idx="713">
                  <c:v>1.5700000000000002E-2</c:v>
                </c:pt>
                <c:pt idx="714">
                  <c:v>1.5800000000000002E-2</c:v>
                </c:pt>
                <c:pt idx="715">
                  <c:v>1.5800000000000002E-2</c:v>
                </c:pt>
                <c:pt idx="716">
                  <c:v>1.5900000000000001E-2</c:v>
                </c:pt>
                <c:pt idx="717">
                  <c:v>1.5900000000000001E-2</c:v>
                </c:pt>
                <c:pt idx="718">
                  <c:v>1.5800000000000002E-2</c:v>
                </c:pt>
                <c:pt idx="719">
                  <c:v>1.5900000000000001E-2</c:v>
                </c:pt>
                <c:pt idx="720">
                  <c:v>1.5800000000000002E-2</c:v>
                </c:pt>
                <c:pt idx="721">
                  <c:v>1.5800000000000002E-2</c:v>
                </c:pt>
                <c:pt idx="722">
                  <c:v>1.5800000000000002E-2</c:v>
                </c:pt>
                <c:pt idx="723">
                  <c:v>1.5900000000000001E-2</c:v>
                </c:pt>
                <c:pt idx="724">
                  <c:v>1.5900000000000001E-2</c:v>
                </c:pt>
                <c:pt idx="725">
                  <c:v>1.61E-2</c:v>
                </c:pt>
                <c:pt idx="726">
                  <c:v>1.6200000000000003E-2</c:v>
                </c:pt>
                <c:pt idx="727">
                  <c:v>1.6299999999999999E-2</c:v>
                </c:pt>
                <c:pt idx="728">
                  <c:v>1.6299999999999999E-2</c:v>
                </c:pt>
                <c:pt idx="729">
                  <c:v>1.6200000000000003E-2</c:v>
                </c:pt>
                <c:pt idx="730">
                  <c:v>1.5700000000000002E-2</c:v>
                </c:pt>
                <c:pt idx="731">
                  <c:v>1.5600000000000001E-2</c:v>
                </c:pt>
                <c:pt idx="732">
                  <c:v>1.55E-2</c:v>
                </c:pt>
                <c:pt idx="733">
                  <c:v>1.5600000000000001E-2</c:v>
                </c:pt>
                <c:pt idx="734">
                  <c:v>1.5800000000000002E-2</c:v>
                </c:pt>
                <c:pt idx="735">
                  <c:v>1.5700000000000002E-2</c:v>
                </c:pt>
                <c:pt idx="736">
                  <c:v>1.5800000000000002E-2</c:v>
                </c:pt>
                <c:pt idx="737">
                  <c:v>1.5700000000000002E-2</c:v>
                </c:pt>
                <c:pt idx="738">
                  <c:v>1.5600000000000001E-2</c:v>
                </c:pt>
                <c:pt idx="739">
                  <c:v>1.5800000000000002E-2</c:v>
                </c:pt>
                <c:pt idx="740">
                  <c:v>1.5800000000000002E-2</c:v>
                </c:pt>
                <c:pt idx="741">
                  <c:v>1.5800000000000002E-2</c:v>
                </c:pt>
                <c:pt idx="742">
                  <c:v>1.5700000000000002E-2</c:v>
                </c:pt>
                <c:pt idx="743">
                  <c:v>1.5800000000000002E-2</c:v>
                </c:pt>
                <c:pt idx="744">
                  <c:v>1.6E-2</c:v>
                </c:pt>
                <c:pt idx="745">
                  <c:v>1.61E-2</c:v>
                </c:pt>
                <c:pt idx="746">
                  <c:v>1.61E-2</c:v>
                </c:pt>
                <c:pt idx="747">
                  <c:v>1.5900000000000001E-2</c:v>
                </c:pt>
                <c:pt idx="748">
                  <c:v>1.6E-2</c:v>
                </c:pt>
                <c:pt idx="749">
                  <c:v>1.6E-2</c:v>
                </c:pt>
                <c:pt idx="750">
                  <c:v>1.5700000000000002E-2</c:v>
                </c:pt>
                <c:pt idx="751">
                  <c:v>1.55E-2</c:v>
                </c:pt>
                <c:pt idx="752">
                  <c:v>1.5600000000000001E-2</c:v>
                </c:pt>
                <c:pt idx="753">
                  <c:v>1.5600000000000001E-2</c:v>
                </c:pt>
                <c:pt idx="754">
                  <c:v>1.5600000000000001E-2</c:v>
                </c:pt>
                <c:pt idx="755">
                  <c:v>1.5600000000000001E-2</c:v>
                </c:pt>
                <c:pt idx="756">
                  <c:v>1.55E-2</c:v>
                </c:pt>
                <c:pt idx="757">
                  <c:v>1.5700000000000002E-2</c:v>
                </c:pt>
                <c:pt idx="758">
                  <c:v>1.5700000000000002E-2</c:v>
                </c:pt>
                <c:pt idx="759">
                  <c:v>1.5800000000000002E-2</c:v>
                </c:pt>
                <c:pt idx="760">
                  <c:v>1.5600000000000001E-2</c:v>
                </c:pt>
                <c:pt idx="761">
                  <c:v>1.5700000000000002E-2</c:v>
                </c:pt>
                <c:pt idx="762">
                  <c:v>1.5700000000000002E-2</c:v>
                </c:pt>
                <c:pt idx="763">
                  <c:v>1.5600000000000001E-2</c:v>
                </c:pt>
                <c:pt idx="764">
                  <c:v>1.5600000000000001E-2</c:v>
                </c:pt>
                <c:pt idx="765">
                  <c:v>1.55E-2</c:v>
                </c:pt>
                <c:pt idx="766">
                  <c:v>1.5700000000000002E-2</c:v>
                </c:pt>
                <c:pt idx="767">
                  <c:v>1.5800000000000002E-2</c:v>
                </c:pt>
                <c:pt idx="768">
                  <c:v>1.5700000000000002E-2</c:v>
                </c:pt>
                <c:pt idx="769">
                  <c:v>1.5700000000000002E-2</c:v>
                </c:pt>
                <c:pt idx="770">
                  <c:v>1.54E-2</c:v>
                </c:pt>
                <c:pt idx="771">
                  <c:v>1.5600000000000001E-2</c:v>
                </c:pt>
                <c:pt idx="772">
                  <c:v>1.5700000000000002E-2</c:v>
                </c:pt>
                <c:pt idx="773">
                  <c:v>1.5700000000000002E-2</c:v>
                </c:pt>
                <c:pt idx="774">
                  <c:v>1.5800000000000002E-2</c:v>
                </c:pt>
                <c:pt idx="775">
                  <c:v>1.5700000000000002E-2</c:v>
                </c:pt>
                <c:pt idx="776">
                  <c:v>1.5800000000000002E-2</c:v>
                </c:pt>
                <c:pt idx="777">
                  <c:v>1.55E-2</c:v>
                </c:pt>
                <c:pt idx="778">
                  <c:v>1.5600000000000001E-2</c:v>
                </c:pt>
                <c:pt idx="779">
                  <c:v>1.5600000000000001E-2</c:v>
                </c:pt>
                <c:pt idx="780">
                  <c:v>1.5600000000000001E-2</c:v>
                </c:pt>
                <c:pt idx="781">
                  <c:v>1.5600000000000001E-2</c:v>
                </c:pt>
                <c:pt idx="782">
                  <c:v>1.5600000000000001E-2</c:v>
                </c:pt>
                <c:pt idx="783">
                  <c:v>1.55E-2</c:v>
                </c:pt>
                <c:pt idx="784">
                  <c:v>1.5300000000000001E-2</c:v>
                </c:pt>
                <c:pt idx="785">
                  <c:v>1.49E-2</c:v>
                </c:pt>
                <c:pt idx="786">
                  <c:v>1.47E-2</c:v>
                </c:pt>
                <c:pt idx="787">
                  <c:v>1.4199999999999999E-2</c:v>
                </c:pt>
                <c:pt idx="788">
                  <c:v>1.3300000000000001E-2</c:v>
                </c:pt>
                <c:pt idx="789">
                  <c:v>1.11E-2</c:v>
                </c:pt>
                <c:pt idx="790">
                  <c:v>9.4999999999999998E-3</c:v>
                </c:pt>
                <c:pt idx="791">
                  <c:v>8.3000000000000001E-3</c:v>
                </c:pt>
                <c:pt idx="792">
                  <c:v>6.8000000000000005E-3</c:v>
                </c:pt>
                <c:pt idx="793">
                  <c:v>5.3E-3</c:v>
                </c:pt>
                <c:pt idx="794">
                  <c:v>4.0999999999999995E-3</c:v>
                </c:pt>
                <c:pt idx="795">
                  <c:v>2.7000000000000001E-3</c:v>
                </c:pt>
                <c:pt idx="796">
                  <c:v>4.3E-3</c:v>
                </c:pt>
                <c:pt idx="797">
                  <c:v>4.0000000000000001E-3</c:v>
                </c:pt>
                <c:pt idx="798">
                  <c:v>3.7000000000000002E-3</c:v>
                </c:pt>
                <c:pt idx="799">
                  <c:v>3.8E-3</c:v>
                </c:pt>
                <c:pt idx="800">
                  <c:v>2.8999999999999998E-3</c:v>
                </c:pt>
                <c:pt idx="801">
                  <c:v>2.3999999999999998E-3</c:v>
                </c:pt>
                <c:pt idx="802">
                  <c:v>8.0000000000000004E-4</c:v>
                </c:pt>
                <c:pt idx="803">
                  <c:v>5.9999999999999995E-4</c:v>
                </c:pt>
                <c:pt idx="804">
                  <c:v>5.0000000000000001E-4</c:v>
                </c:pt>
                <c:pt idx="805">
                  <c:v>8.0000000000000004E-4</c:v>
                </c:pt>
                <c:pt idx="806">
                  <c:v>8.9999999999999998E-4</c:v>
                </c:pt>
                <c:pt idx="807">
                  <c:v>7.000000000000001E-4</c:v>
                </c:pt>
                <c:pt idx="808">
                  <c:v>4.0000000000000002E-4</c:v>
                </c:pt>
                <c:pt idx="809">
                  <c:v>2.0000000000000001E-4</c:v>
                </c:pt>
                <c:pt idx="810">
                  <c:v>1.1999999999999999E-3</c:v>
                </c:pt>
                <c:pt idx="811">
                  <c:v>1.5E-3</c:v>
                </c:pt>
                <c:pt idx="812">
                  <c:v>1.4000000000000002E-3</c:v>
                </c:pt>
                <c:pt idx="813">
                  <c:v>1.5E-3</c:v>
                </c:pt>
                <c:pt idx="814">
                  <c:v>1.5E-3</c:v>
                </c:pt>
                <c:pt idx="815">
                  <c:v>1.7000000000000001E-3</c:v>
                </c:pt>
                <c:pt idx="816">
                  <c:v>2E-3</c:v>
                </c:pt>
                <c:pt idx="817">
                  <c:v>2.3999999999999998E-3</c:v>
                </c:pt>
                <c:pt idx="818">
                  <c:v>2.3999999999999998E-3</c:v>
                </c:pt>
                <c:pt idx="819">
                  <c:v>2.7000000000000001E-3</c:v>
                </c:pt>
                <c:pt idx="820">
                  <c:v>2.3999999999999998E-3</c:v>
                </c:pt>
                <c:pt idx="821">
                  <c:v>1.9E-3</c:v>
                </c:pt>
                <c:pt idx="822">
                  <c:v>1.8E-3</c:v>
                </c:pt>
                <c:pt idx="823">
                  <c:v>1.6000000000000001E-3</c:v>
                </c:pt>
                <c:pt idx="824">
                  <c:v>1.5E-3</c:v>
                </c:pt>
                <c:pt idx="825">
                  <c:v>1.4000000000000002E-3</c:v>
                </c:pt>
                <c:pt idx="826">
                  <c:v>1.4000000000000002E-3</c:v>
                </c:pt>
                <c:pt idx="827">
                  <c:v>1.4000000000000002E-3</c:v>
                </c:pt>
                <c:pt idx="828">
                  <c:v>1.4000000000000002E-3</c:v>
                </c:pt>
                <c:pt idx="829">
                  <c:v>1.5E-3</c:v>
                </c:pt>
                <c:pt idx="830">
                  <c:v>1.2999999999999999E-3</c:v>
                </c:pt>
                <c:pt idx="831">
                  <c:v>1.1999999999999999E-3</c:v>
                </c:pt>
                <c:pt idx="832">
                  <c:v>1.1000000000000001E-3</c:v>
                </c:pt>
                <c:pt idx="833">
                  <c:v>1.1999999999999999E-3</c:v>
                </c:pt>
                <c:pt idx="834">
                  <c:v>1.4000000000000002E-3</c:v>
                </c:pt>
                <c:pt idx="835">
                  <c:v>1.5E-3</c:v>
                </c:pt>
                <c:pt idx="836">
                  <c:v>1.6000000000000001E-3</c:v>
                </c:pt>
                <c:pt idx="837">
                  <c:v>1.4000000000000002E-3</c:v>
                </c:pt>
                <c:pt idx="838">
                  <c:v>1.5E-3</c:v>
                </c:pt>
                <c:pt idx="839">
                  <c:v>1.6000000000000001E-3</c:v>
                </c:pt>
                <c:pt idx="840">
                  <c:v>1.6000000000000001E-3</c:v>
                </c:pt>
                <c:pt idx="841">
                  <c:v>1.5E-3</c:v>
                </c:pt>
                <c:pt idx="842">
                  <c:v>1.5E-3</c:v>
                </c:pt>
                <c:pt idx="843">
                  <c:v>1.5E-3</c:v>
                </c:pt>
                <c:pt idx="844">
                  <c:v>1.5E-3</c:v>
                </c:pt>
                <c:pt idx="845">
                  <c:v>1.5E-3</c:v>
                </c:pt>
                <c:pt idx="846">
                  <c:v>1.4000000000000002E-3</c:v>
                </c:pt>
                <c:pt idx="847">
                  <c:v>1.4000000000000002E-3</c:v>
                </c:pt>
                <c:pt idx="848">
                  <c:v>1.6000000000000001E-3</c:v>
                </c:pt>
                <c:pt idx="849">
                  <c:v>1.7000000000000001E-3</c:v>
                </c:pt>
                <c:pt idx="850">
                  <c:v>1.7000000000000001E-3</c:v>
                </c:pt>
                <c:pt idx="851">
                  <c:v>1.8E-3</c:v>
                </c:pt>
                <c:pt idx="852">
                  <c:v>1.8E-3</c:v>
                </c:pt>
                <c:pt idx="853">
                  <c:v>1.8E-3</c:v>
                </c:pt>
                <c:pt idx="854">
                  <c:v>1.8E-3</c:v>
                </c:pt>
                <c:pt idx="855">
                  <c:v>1.9E-3</c:v>
                </c:pt>
                <c:pt idx="856">
                  <c:v>1.8E-3</c:v>
                </c:pt>
                <c:pt idx="857">
                  <c:v>1.8E-3</c:v>
                </c:pt>
                <c:pt idx="858">
                  <c:v>1.9E-3</c:v>
                </c:pt>
                <c:pt idx="859">
                  <c:v>1.9E-3</c:v>
                </c:pt>
                <c:pt idx="860">
                  <c:v>1.9E-3</c:v>
                </c:pt>
                <c:pt idx="861">
                  <c:v>1.8E-3</c:v>
                </c:pt>
                <c:pt idx="862">
                  <c:v>1.8E-3</c:v>
                </c:pt>
                <c:pt idx="863">
                  <c:v>1.9E-3</c:v>
                </c:pt>
                <c:pt idx="864">
                  <c:v>1.9E-3</c:v>
                </c:pt>
                <c:pt idx="865">
                  <c:v>1.8E-3</c:v>
                </c:pt>
                <c:pt idx="866">
                  <c:v>1.7000000000000001E-3</c:v>
                </c:pt>
                <c:pt idx="867">
                  <c:v>1.7000000000000001E-3</c:v>
                </c:pt>
                <c:pt idx="868">
                  <c:v>1.8E-3</c:v>
                </c:pt>
                <c:pt idx="869">
                  <c:v>1.7000000000000001E-3</c:v>
                </c:pt>
                <c:pt idx="870">
                  <c:v>1.7000000000000001E-3</c:v>
                </c:pt>
                <c:pt idx="871">
                  <c:v>1.7000000000000001E-3</c:v>
                </c:pt>
                <c:pt idx="872">
                  <c:v>1.7000000000000001E-3</c:v>
                </c:pt>
                <c:pt idx="873">
                  <c:v>1.8E-3</c:v>
                </c:pt>
                <c:pt idx="874">
                  <c:v>1.8E-3</c:v>
                </c:pt>
                <c:pt idx="875">
                  <c:v>1.7000000000000001E-3</c:v>
                </c:pt>
                <c:pt idx="876">
                  <c:v>1.6000000000000001E-3</c:v>
                </c:pt>
                <c:pt idx="877">
                  <c:v>1.6000000000000001E-3</c:v>
                </c:pt>
                <c:pt idx="878">
                  <c:v>1.7000000000000001E-3</c:v>
                </c:pt>
                <c:pt idx="879">
                  <c:v>1.7000000000000001E-3</c:v>
                </c:pt>
                <c:pt idx="880">
                  <c:v>1.6000000000000001E-3</c:v>
                </c:pt>
                <c:pt idx="881">
                  <c:v>1.5E-3</c:v>
                </c:pt>
                <c:pt idx="882">
                  <c:v>1.5E-3</c:v>
                </c:pt>
                <c:pt idx="883">
                  <c:v>1.4000000000000002E-3</c:v>
                </c:pt>
                <c:pt idx="884">
                  <c:v>1.5E-3</c:v>
                </c:pt>
                <c:pt idx="885">
                  <c:v>1.2999999999999999E-3</c:v>
                </c:pt>
                <c:pt idx="886">
                  <c:v>1.2999999999999999E-3</c:v>
                </c:pt>
                <c:pt idx="887">
                  <c:v>1.4000000000000002E-3</c:v>
                </c:pt>
                <c:pt idx="888">
                  <c:v>1.2999999999999999E-3</c:v>
                </c:pt>
                <c:pt idx="889">
                  <c:v>1.4000000000000002E-3</c:v>
                </c:pt>
                <c:pt idx="890">
                  <c:v>1.2999999999999999E-3</c:v>
                </c:pt>
                <c:pt idx="891">
                  <c:v>1.4000000000000002E-3</c:v>
                </c:pt>
                <c:pt idx="892">
                  <c:v>1.4000000000000002E-3</c:v>
                </c:pt>
                <c:pt idx="893">
                  <c:v>1.1999999999999999E-3</c:v>
                </c:pt>
                <c:pt idx="894">
                  <c:v>1.1999999999999999E-3</c:v>
                </c:pt>
                <c:pt idx="895">
                  <c:v>1.1000000000000001E-3</c:v>
                </c:pt>
                <c:pt idx="896">
                  <c:v>1E-3</c:v>
                </c:pt>
                <c:pt idx="897">
                  <c:v>1.1000000000000001E-3</c:v>
                </c:pt>
                <c:pt idx="898">
                  <c:v>1.1000000000000001E-3</c:v>
                </c:pt>
                <c:pt idx="899">
                  <c:v>1.1999999999999999E-3</c:v>
                </c:pt>
                <c:pt idx="900">
                  <c:v>1.1000000000000001E-3</c:v>
                </c:pt>
                <c:pt idx="901">
                  <c:v>1.1999999999999999E-3</c:v>
                </c:pt>
                <c:pt idx="902">
                  <c:v>1.2999999999999999E-3</c:v>
                </c:pt>
                <c:pt idx="903">
                  <c:v>1.1999999999999999E-3</c:v>
                </c:pt>
                <c:pt idx="904">
                  <c:v>1.1999999999999999E-3</c:v>
                </c:pt>
                <c:pt idx="905">
                  <c:v>1.1999999999999999E-3</c:v>
                </c:pt>
                <c:pt idx="906">
                  <c:v>1.1999999999999999E-3</c:v>
                </c:pt>
                <c:pt idx="907">
                  <c:v>1.1999999999999999E-3</c:v>
                </c:pt>
                <c:pt idx="908">
                  <c:v>1.2999999999999999E-3</c:v>
                </c:pt>
                <c:pt idx="909">
                  <c:v>1.1999999999999999E-3</c:v>
                </c:pt>
                <c:pt idx="910">
                  <c:v>1.2999999999999999E-3</c:v>
                </c:pt>
                <c:pt idx="911">
                  <c:v>1.1999999999999999E-3</c:v>
                </c:pt>
                <c:pt idx="912">
                  <c:v>1.1999999999999999E-3</c:v>
                </c:pt>
                <c:pt idx="913">
                  <c:v>1.1999999999999999E-3</c:v>
                </c:pt>
                <c:pt idx="914">
                  <c:v>1.1999999999999999E-3</c:v>
                </c:pt>
                <c:pt idx="915">
                  <c:v>1.1000000000000001E-3</c:v>
                </c:pt>
                <c:pt idx="916">
                  <c:v>1.1000000000000001E-3</c:v>
                </c:pt>
                <c:pt idx="917">
                  <c:v>1.2999999999999999E-3</c:v>
                </c:pt>
                <c:pt idx="918">
                  <c:v>1.2999999999999999E-3</c:v>
                </c:pt>
                <c:pt idx="919">
                  <c:v>1.1999999999999999E-3</c:v>
                </c:pt>
                <c:pt idx="920">
                  <c:v>1.1999999999999999E-3</c:v>
                </c:pt>
                <c:pt idx="921">
                  <c:v>1.1999999999999999E-3</c:v>
                </c:pt>
                <c:pt idx="922">
                  <c:v>1.4000000000000002E-3</c:v>
                </c:pt>
                <c:pt idx="923">
                  <c:v>1.4000000000000002E-3</c:v>
                </c:pt>
                <c:pt idx="924">
                  <c:v>1.1999999999999999E-3</c:v>
                </c:pt>
                <c:pt idx="925">
                  <c:v>1.1999999999999999E-3</c:v>
                </c:pt>
                <c:pt idx="926">
                  <c:v>1.2999999999999999E-3</c:v>
                </c:pt>
                <c:pt idx="927">
                  <c:v>1.1999999999999999E-3</c:v>
                </c:pt>
                <c:pt idx="928">
                  <c:v>1.1999999999999999E-3</c:v>
                </c:pt>
                <c:pt idx="929">
                  <c:v>1.1000000000000001E-3</c:v>
                </c:pt>
                <c:pt idx="930">
                  <c:v>1.1999999999999999E-3</c:v>
                </c:pt>
                <c:pt idx="931">
                  <c:v>1.1000000000000001E-3</c:v>
                </c:pt>
                <c:pt idx="932">
                  <c:v>1.1000000000000001E-3</c:v>
                </c:pt>
                <c:pt idx="933">
                  <c:v>1.1000000000000001E-3</c:v>
                </c:pt>
                <c:pt idx="934">
                  <c:v>1.1000000000000001E-3</c:v>
                </c:pt>
                <c:pt idx="935">
                  <c:v>1.1000000000000001E-3</c:v>
                </c:pt>
                <c:pt idx="936">
                  <c:v>1.1000000000000001E-3</c:v>
                </c:pt>
                <c:pt idx="937">
                  <c:v>1.1000000000000001E-3</c:v>
                </c:pt>
                <c:pt idx="938">
                  <c:v>1.1000000000000001E-3</c:v>
                </c:pt>
                <c:pt idx="939">
                  <c:v>1E-3</c:v>
                </c:pt>
                <c:pt idx="940">
                  <c:v>1.1000000000000001E-3</c:v>
                </c:pt>
                <c:pt idx="941">
                  <c:v>1.1000000000000001E-3</c:v>
                </c:pt>
                <c:pt idx="942">
                  <c:v>1.1000000000000001E-3</c:v>
                </c:pt>
                <c:pt idx="943">
                  <c:v>1.1999999999999999E-3</c:v>
                </c:pt>
                <c:pt idx="944">
                  <c:v>1.1999999999999999E-3</c:v>
                </c:pt>
                <c:pt idx="945">
                  <c:v>1.1999999999999999E-3</c:v>
                </c:pt>
                <c:pt idx="946">
                  <c:v>1.1999999999999999E-3</c:v>
                </c:pt>
                <c:pt idx="947">
                  <c:v>1.1999999999999999E-3</c:v>
                </c:pt>
                <c:pt idx="948">
                  <c:v>1.1999999999999999E-3</c:v>
                </c:pt>
                <c:pt idx="949">
                  <c:v>1.1999999999999999E-3</c:v>
                </c:pt>
                <c:pt idx="950">
                  <c:v>1.1000000000000001E-3</c:v>
                </c:pt>
                <c:pt idx="951">
                  <c:v>1.1999999999999999E-3</c:v>
                </c:pt>
                <c:pt idx="952">
                  <c:v>1.1999999999999999E-3</c:v>
                </c:pt>
                <c:pt idx="953">
                  <c:v>1.1999999999999999E-3</c:v>
                </c:pt>
                <c:pt idx="954">
                  <c:v>1.1000000000000001E-3</c:v>
                </c:pt>
                <c:pt idx="955">
                  <c:v>1.1000000000000001E-3</c:v>
                </c:pt>
                <c:pt idx="956">
                  <c:v>1.1999999999999999E-3</c:v>
                </c:pt>
                <c:pt idx="957">
                  <c:v>1.1000000000000001E-3</c:v>
                </c:pt>
                <c:pt idx="958">
                  <c:v>1.1000000000000001E-3</c:v>
                </c:pt>
                <c:pt idx="959">
                  <c:v>1E-3</c:v>
                </c:pt>
                <c:pt idx="960">
                  <c:v>1.1000000000000001E-3</c:v>
                </c:pt>
                <c:pt idx="961">
                  <c:v>1.1000000000000001E-3</c:v>
                </c:pt>
                <c:pt idx="962">
                  <c:v>1.1999999999999999E-3</c:v>
                </c:pt>
                <c:pt idx="963">
                  <c:v>1E-3</c:v>
                </c:pt>
                <c:pt idx="964">
                  <c:v>1E-3</c:v>
                </c:pt>
                <c:pt idx="965">
                  <c:v>1.1000000000000001E-3</c:v>
                </c:pt>
                <c:pt idx="966">
                  <c:v>1.1000000000000001E-3</c:v>
                </c:pt>
                <c:pt idx="967">
                  <c:v>1.1000000000000001E-3</c:v>
                </c:pt>
                <c:pt idx="968">
                  <c:v>1E-3</c:v>
                </c:pt>
                <c:pt idx="969">
                  <c:v>1E-3</c:v>
                </c:pt>
                <c:pt idx="970">
                  <c:v>1.1999999999999999E-3</c:v>
                </c:pt>
                <c:pt idx="971">
                  <c:v>1E-3</c:v>
                </c:pt>
                <c:pt idx="972">
                  <c:v>1E-3</c:v>
                </c:pt>
                <c:pt idx="973">
                  <c:v>1E-3</c:v>
                </c:pt>
                <c:pt idx="974">
                  <c:v>1E-3</c:v>
                </c:pt>
                <c:pt idx="975">
                  <c:v>8.0000000000000004E-4</c:v>
                </c:pt>
                <c:pt idx="976">
                  <c:v>1E-3</c:v>
                </c:pt>
                <c:pt idx="977">
                  <c:v>8.9999999999999998E-4</c:v>
                </c:pt>
                <c:pt idx="978">
                  <c:v>1E-3</c:v>
                </c:pt>
                <c:pt idx="979">
                  <c:v>8.9999999999999998E-4</c:v>
                </c:pt>
                <c:pt idx="980">
                  <c:v>1E-3</c:v>
                </c:pt>
                <c:pt idx="981">
                  <c:v>1E-3</c:v>
                </c:pt>
                <c:pt idx="982">
                  <c:v>8.9999999999999998E-4</c:v>
                </c:pt>
                <c:pt idx="983">
                  <c:v>1E-3</c:v>
                </c:pt>
                <c:pt idx="984">
                  <c:v>1E-3</c:v>
                </c:pt>
                <c:pt idx="985">
                  <c:v>8.9999999999999998E-4</c:v>
                </c:pt>
                <c:pt idx="986">
                  <c:v>8.9999999999999998E-4</c:v>
                </c:pt>
                <c:pt idx="987">
                  <c:v>8.9999999999999998E-4</c:v>
                </c:pt>
                <c:pt idx="988">
                  <c:v>8.0000000000000004E-4</c:v>
                </c:pt>
                <c:pt idx="989">
                  <c:v>8.0000000000000004E-4</c:v>
                </c:pt>
                <c:pt idx="990">
                  <c:v>8.0000000000000004E-4</c:v>
                </c:pt>
                <c:pt idx="991">
                  <c:v>8.9999999999999998E-4</c:v>
                </c:pt>
                <c:pt idx="992">
                  <c:v>8.9999999999999998E-4</c:v>
                </c:pt>
                <c:pt idx="993">
                  <c:v>8.9999999999999998E-4</c:v>
                </c:pt>
                <c:pt idx="994">
                  <c:v>8.9999999999999998E-4</c:v>
                </c:pt>
                <c:pt idx="995">
                  <c:v>8.9999999999999998E-4</c:v>
                </c:pt>
                <c:pt idx="996">
                  <c:v>8.9999999999999998E-4</c:v>
                </c:pt>
                <c:pt idx="997">
                  <c:v>8.9999999999999998E-4</c:v>
                </c:pt>
                <c:pt idx="998">
                  <c:v>1.1000000000000001E-3</c:v>
                </c:pt>
                <c:pt idx="999">
                  <c:v>1.1999999999999999E-3</c:v>
                </c:pt>
                <c:pt idx="1000">
                  <c:v>8.9999999999999998E-4</c:v>
                </c:pt>
                <c:pt idx="1001">
                  <c:v>8.9999999999999998E-4</c:v>
                </c:pt>
                <c:pt idx="1002">
                  <c:v>8.9999999999999998E-4</c:v>
                </c:pt>
                <c:pt idx="1003">
                  <c:v>8.9999999999999998E-4</c:v>
                </c:pt>
                <c:pt idx="1004">
                  <c:v>8.9999999999999998E-4</c:v>
                </c:pt>
                <c:pt idx="1005">
                  <c:v>8.9999999999999998E-4</c:v>
                </c:pt>
                <c:pt idx="1006">
                  <c:v>8.9999999999999998E-4</c:v>
                </c:pt>
                <c:pt idx="1007">
                  <c:v>1E-3</c:v>
                </c:pt>
                <c:pt idx="1008">
                  <c:v>8.9999999999999998E-4</c:v>
                </c:pt>
                <c:pt idx="1009">
                  <c:v>1E-3</c:v>
                </c:pt>
                <c:pt idx="1010">
                  <c:v>8.9999999999999998E-4</c:v>
                </c:pt>
                <c:pt idx="1011">
                  <c:v>1E-3</c:v>
                </c:pt>
                <c:pt idx="1012">
                  <c:v>1.1000000000000001E-3</c:v>
                </c:pt>
                <c:pt idx="1013">
                  <c:v>1E-3</c:v>
                </c:pt>
                <c:pt idx="1014">
                  <c:v>8.9999999999999998E-4</c:v>
                </c:pt>
                <c:pt idx="1015">
                  <c:v>1E-3</c:v>
                </c:pt>
                <c:pt idx="1016">
                  <c:v>8.9999999999999998E-4</c:v>
                </c:pt>
                <c:pt idx="1017">
                  <c:v>8.9999999999999998E-4</c:v>
                </c:pt>
                <c:pt idx="1018">
                  <c:v>8.9999999999999998E-4</c:v>
                </c:pt>
                <c:pt idx="1019">
                  <c:v>8.0000000000000004E-4</c:v>
                </c:pt>
                <c:pt idx="1020">
                  <c:v>7.000000000000001E-4</c:v>
                </c:pt>
                <c:pt idx="1021">
                  <c:v>8.0000000000000004E-4</c:v>
                </c:pt>
                <c:pt idx="1022">
                  <c:v>8.0000000000000004E-4</c:v>
                </c:pt>
                <c:pt idx="1023">
                  <c:v>5.9999999999999995E-4</c:v>
                </c:pt>
                <c:pt idx="1024">
                  <c:v>5.9999999999999995E-4</c:v>
                </c:pt>
                <c:pt idx="1025">
                  <c:v>5.0000000000000001E-4</c:v>
                </c:pt>
                <c:pt idx="1026">
                  <c:v>5.0000000000000001E-4</c:v>
                </c:pt>
                <c:pt idx="1027">
                  <c:v>5.9999999999999995E-4</c:v>
                </c:pt>
                <c:pt idx="1028">
                  <c:v>5.9999999999999995E-4</c:v>
                </c:pt>
                <c:pt idx="1029">
                  <c:v>5.9999999999999995E-4</c:v>
                </c:pt>
                <c:pt idx="1030">
                  <c:v>5.0000000000000001E-4</c:v>
                </c:pt>
                <c:pt idx="1031">
                  <c:v>5.9999999999999995E-4</c:v>
                </c:pt>
                <c:pt idx="1032">
                  <c:v>5.9999999999999995E-4</c:v>
                </c:pt>
                <c:pt idx="1033">
                  <c:v>4.0000000000000002E-4</c:v>
                </c:pt>
                <c:pt idx="1034">
                  <c:v>5.9999999999999995E-4</c:v>
                </c:pt>
                <c:pt idx="1035">
                  <c:v>4.0000000000000002E-4</c:v>
                </c:pt>
                <c:pt idx="1036">
                  <c:v>5.0000000000000001E-4</c:v>
                </c:pt>
                <c:pt idx="1037">
                  <c:v>5.0000000000000001E-4</c:v>
                </c:pt>
                <c:pt idx="1038">
                  <c:v>5.9999999999999995E-4</c:v>
                </c:pt>
                <c:pt idx="1039">
                  <c:v>5.0000000000000001E-4</c:v>
                </c:pt>
                <c:pt idx="1040">
                  <c:v>7.000000000000001E-4</c:v>
                </c:pt>
                <c:pt idx="1041">
                  <c:v>5.9999999999999995E-4</c:v>
                </c:pt>
                <c:pt idx="1042">
                  <c:v>7.000000000000001E-4</c:v>
                </c:pt>
                <c:pt idx="1043">
                  <c:v>7.000000000000001E-4</c:v>
                </c:pt>
                <c:pt idx="1044">
                  <c:v>7.000000000000001E-4</c:v>
                </c:pt>
                <c:pt idx="1045">
                  <c:v>5.9999999999999995E-4</c:v>
                </c:pt>
                <c:pt idx="1046">
                  <c:v>7.000000000000001E-4</c:v>
                </c:pt>
                <c:pt idx="1047">
                  <c:v>5.9999999999999995E-4</c:v>
                </c:pt>
                <c:pt idx="1048">
                  <c:v>5.0000000000000001E-4</c:v>
                </c:pt>
                <c:pt idx="1049">
                  <c:v>5.9999999999999995E-4</c:v>
                </c:pt>
                <c:pt idx="1050">
                  <c:v>5.9999999999999995E-4</c:v>
                </c:pt>
                <c:pt idx="1051">
                  <c:v>5.9999999999999995E-4</c:v>
                </c:pt>
                <c:pt idx="1052">
                  <c:v>5.0000000000000001E-4</c:v>
                </c:pt>
                <c:pt idx="1053">
                  <c:v>2.9999999999999997E-4</c:v>
                </c:pt>
                <c:pt idx="1054">
                  <c:v>2.9999999999999997E-4</c:v>
                </c:pt>
                <c:pt idx="1055">
                  <c:v>5.0000000000000001E-4</c:v>
                </c:pt>
                <c:pt idx="1056">
                  <c:v>4.0000000000000002E-4</c:v>
                </c:pt>
                <c:pt idx="1057">
                  <c:v>4.0000000000000002E-4</c:v>
                </c:pt>
                <c:pt idx="1058">
                  <c:v>4.0000000000000002E-4</c:v>
                </c:pt>
                <c:pt idx="1059">
                  <c:v>4.0000000000000002E-4</c:v>
                </c:pt>
                <c:pt idx="1060">
                  <c:v>4.0000000000000002E-4</c:v>
                </c:pt>
                <c:pt idx="1061">
                  <c:v>4.0000000000000002E-4</c:v>
                </c:pt>
                <c:pt idx="1062">
                  <c:v>5.0000000000000001E-4</c:v>
                </c:pt>
                <c:pt idx="1063">
                  <c:v>4.0000000000000002E-4</c:v>
                </c:pt>
                <c:pt idx="1064">
                  <c:v>4.0000000000000002E-4</c:v>
                </c:pt>
                <c:pt idx="1065">
                  <c:v>4.0000000000000002E-4</c:v>
                </c:pt>
                <c:pt idx="1066">
                  <c:v>4.0000000000000002E-4</c:v>
                </c:pt>
                <c:pt idx="1067">
                  <c:v>4.0000000000000002E-4</c:v>
                </c:pt>
                <c:pt idx="1068">
                  <c:v>4.0000000000000002E-4</c:v>
                </c:pt>
                <c:pt idx="1069">
                  <c:v>2.9999999999999997E-4</c:v>
                </c:pt>
                <c:pt idx="1070">
                  <c:v>4.0000000000000002E-4</c:v>
                </c:pt>
                <c:pt idx="1071">
                  <c:v>5.0000000000000001E-4</c:v>
                </c:pt>
                <c:pt idx="1072">
                  <c:v>4.0000000000000002E-4</c:v>
                </c:pt>
                <c:pt idx="1073">
                  <c:v>4.0000000000000002E-4</c:v>
                </c:pt>
                <c:pt idx="1074">
                  <c:v>4.0000000000000002E-4</c:v>
                </c:pt>
                <c:pt idx="1075">
                  <c:v>4.0000000000000002E-4</c:v>
                </c:pt>
                <c:pt idx="1076">
                  <c:v>4.0000000000000002E-4</c:v>
                </c:pt>
                <c:pt idx="1077">
                  <c:v>4.0000000000000002E-4</c:v>
                </c:pt>
                <c:pt idx="1078">
                  <c:v>4.0000000000000002E-4</c:v>
                </c:pt>
                <c:pt idx="1079">
                  <c:v>2.9999999999999997E-4</c:v>
                </c:pt>
                <c:pt idx="1080">
                  <c:v>4.0000000000000002E-4</c:v>
                </c:pt>
                <c:pt idx="1081">
                  <c:v>4.0000000000000002E-4</c:v>
                </c:pt>
                <c:pt idx="1082">
                  <c:v>4.0000000000000002E-4</c:v>
                </c:pt>
                <c:pt idx="1083">
                  <c:v>2.9999999999999997E-4</c:v>
                </c:pt>
                <c:pt idx="1084">
                  <c:v>4.0000000000000002E-4</c:v>
                </c:pt>
                <c:pt idx="1085">
                  <c:v>4.0000000000000002E-4</c:v>
                </c:pt>
                <c:pt idx="1086">
                  <c:v>4.0000000000000002E-4</c:v>
                </c:pt>
                <c:pt idx="1087">
                  <c:v>4.0000000000000002E-4</c:v>
                </c:pt>
                <c:pt idx="1088">
                  <c:v>4.0000000000000002E-4</c:v>
                </c:pt>
                <c:pt idx="1089">
                  <c:v>4.0000000000000002E-4</c:v>
                </c:pt>
                <c:pt idx="1090">
                  <c:v>4.0000000000000002E-4</c:v>
                </c:pt>
                <c:pt idx="1091">
                  <c:v>4.0000000000000002E-4</c:v>
                </c:pt>
                <c:pt idx="1092">
                  <c:v>2.9999999999999997E-4</c:v>
                </c:pt>
                <c:pt idx="1093">
                  <c:v>2.9999999999999997E-4</c:v>
                </c:pt>
                <c:pt idx="1094">
                  <c:v>4.0000000000000002E-4</c:v>
                </c:pt>
                <c:pt idx="1095">
                  <c:v>2.9999999999999997E-4</c:v>
                </c:pt>
                <c:pt idx="1096">
                  <c:v>2.9999999999999997E-4</c:v>
                </c:pt>
                <c:pt idx="1097">
                  <c:v>2.9999999999999997E-4</c:v>
                </c:pt>
                <c:pt idx="1098">
                  <c:v>2.0000000000000001E-4</c:v>
                </c:pt>
                <c:pt idx="1099">
                  <c:v>2.9999999999999997E-4</c:v>
                </c:pt>
                <c:pt idx="1100">
                  <c:v>4.0000000000000002E-4</c:v>
                </c:pt>
                <c:pt idx="1101">
                  <c:v>4.0000000000000002E-4</c:v>
                </c:pt>
                <c:pt idx="1102">
                  <c:v>4.0000000000000002E-4</c:v>
                </c:pt>
                <c:pt idx="1103">
                  <c:v>2.9999999999999997E-4</c:v>
                </c:pt>
                <c:pt idx="1104">
                  <c:v>4.0000000000000002E-4</c:v>
                </c:pt>
                <c:pt idx="1105">
                  <c:v>4.0000000000000002E-4</c:v>
                </c:pt>
                <c:pt idx="1106">
                  <c:v>4.0000000000000002E-4</c:v>
                </c:pt>
                <c:pt idx="1107">
                  <c:v>4.0000000000000002E-4</c:v>
                </c:pt>
                <c:pt idx="1108">
                  <c:v>4.0000000000000002E-4</c:v>
                </c:pt>
                <c:pt idx="1109">
                  <c:v>4.0000000000000002E-4</c:v>
                </c:pt>
                <c:pt idx="1110">
                  <c:v>4.0000000000000002E-4</c:v>
                </c:pt>
                <c:pt idx="1111">
                  <c:v>4.0000000000000002E-4</c:v>
                </c:pt>
                <c:pt idx="1112">
                  <c:v>4.0000000000000002E-4</c:v>
                </c:pt>
                <c:pt idx="1113">
                  <c:v>5.0000000000000001E-4</c:v>
                </c:pt>
                <c:pt idx="1114">
                  <c:v>5.0000000000000001E-4</c:v>
                </c:pt>
                <c:pt idx="1115">
                  <c:v>5.9999999999999995E-4</c:v>
                </c:pt>
                <c:pt idx="1116">
                  <c:v>5.9999999999999995E-4</c:v>
                </c:pt>
                <c:pt idx="1117">
                  <c:v>5.9999999999999995E-4</c:v>
                </c:pt>
                <c:pt idx="1118">
                  <c:v>5.9999999999999995E-4</c:v>
                </c:pt>
                <c:pt idx="1119">
                  <c:v>5.9999999999999995E-4</c:v>
                </c:pt>
                <c:pt idx="1120">
                  <c:v>5.0000000000000001E-4</c:v>
                </c:pt>
                <c:pt idx="1121">
                  <c:v>5.0000000000000001E-4</c:v>
                </c:pt>
                <c:pt idx="1122">
                  <c:v>5.9999999999999995E-4</c:v>
                </c:pt>
                <c:pt idx="1123">
                  <c:v>5.9999999999999995E-4</c:v>
                </c:pt>
                <c:pt idx="1124">
                  <c:v>5.9999999999999995E-4</c:v>
                </c:pt>
                <c:pt idx="1125">
                  <c:v>5.9999999999999995E-4</c:v>
                </c:pt>
                <c:pt idx="1126">
                  <c:v>5.0000000000000001E-4</c:v>
                </c:pt>
                <c:pt idx="1127">
                  <c:v>5.0000000000000001E-4</c:v>
                </c:pt>
                <c:pt idx="1128">
                  <c:v>5.9999999999999995E-4</c:v>
                </c:pt>
                <c:pt idx="1129">
                  <c:v>5.0000000000000001E-4</c:v>
                </c:pt>
                <c:pt idx="1130">
                  <c:v>5.9999999999999995E-4</c:v>
                </c:pt>
                <c:pt idx="1131">
                  <c:v>5.0000000000000001E-4</c:v>
                </c:pt>
                <c:pt idx="1132">
                  <c:v>5.9999999999999995E-4</c:v>
                </c:pt>
                <c:pt idx="1133">
                  <c:v>5.9999999999999995E-4</c:v>
                </c:pt>
                <c:pt idx="1134">
                  <c:v>5.0000000000000001E-4</c:v>
                </c:pt>
                <c:pt idx="1135">
                  <c:v>5.0000000000000001E-4</c:v>
                </c:pt>
                <c:pt idx="1136">
                  <c:v>5.0000000000000001E-4</c:v>
                </c:pt>
                <c:pt idx="1137">
                  <c:v>5.9999999999999995E-4</c:v>
                </c:pt>
                <c:pt idx="1138">
                  <c:v>5.9999999999999995E-4</c:v>
                </c:pt>
                <c:pt idx="1139">
                  <c:v>5.0000000000000001E-4</c:v>
                </c:pt>
                <c:pt idx="1140">
                  <c:v>5.0000000000000001E-4</c:v>
                </c:pt>
                <c:pt idx="1141">
                  <c:v>5.0000000000000001E-4</c:v>
                </c:pt>
                <c:pt idx="1142">
                  <c:v>5.9999999999999995E-4</c:v>
                </c:pt>
                <c:pt idx="1143">
                  <c:v>5.0000000000000001E-4</c:v>
                </c:pt>
                <c:pt idx="1144">
                  <c:v>5.0000000000000001E-4</c:v>
                </c:pt>
                <c:pt idx="1145">
                  <c:v>5.0000000000000001E-4</c:v>
                </c:pt>
                <c:pt idx="1146">
                  <c:v>5.0000000000000001E-4</c:v>
                </c:pt>
                <c:pt idx="1147">
                  <c:v>5.9999999999999995E-4</c:v>
                </c:pt>
                <c:pt idx="1148">
                  <c:v>5.9999999999999995E-4</c:v>
                </c:pt>
                <c:pt idx="1149">
                  <c:v>5.0000000000000001E-4</c:v>
                </c:pt>
                <c:pt idx="1150">
                  <c:v>5.9999999999999995E-4</c:v>
                </c:pt>
                <c:pt idx="1151">
                  <c:v>5.9999999999999995E-4</c:v>
                </c:pt>
                <c:pt idx="1152">
                  <c:v>5.9999999999999995E-4</c:v>
                </c:pt>
                <c:pt idx="1153">
                  <c:v>5.0000000000000001E-4</c:v>
                </c:pt>
                <c:pt idx="1154">
                  <c:v>5.9999999999999995E-4</c:v>
                </c:pt>
                <c:pt idx="1155">
                  <c:v>5.9999999999999995E-4</c:v>
                </c:pt>
                <c:pt idx="1156">
                  <c:v>5.0000000000000001E-4</c:v>
                </c:pt>
                <c:pt idx="1157">
                  <c:v>5.0000000000000001E-4</c:v>
                </c:pt>
                <c:pt idx="1158">
                  <c:v>5.9999999999999995E-4</c:v>
                </c:pt>
                <c:pt idx="1159">
                  <c:v>5.0000000000000001E-4</c:v>
                </c:pt>
                <c:pt idx="1160">
                  <c:v>5.0000000000000001E-4</c:v>
                </c:pt>
                <c:pt idx="1161">
                  <c:v>5.0000000000000001E-4</c:v>
                </c:pt>
                <c:pt idx="1162">
                  <c:v>5.9999999999999995E-4</c:v>
                </c:pt>
                <c:pt idx="1163">
                  <c:v>5.0000000000000001E-4</c:v>
                </c:pt>
                <c:pt idx="1164">
                  <c:v>5.9999999999999995E-4</c:v>
                </c:pt>
                <c:pt idx="1165">
                  <c:v>5.9999999999999995E-4</c:v>
                </c:pt>
                <c:pt idx="1166">
                  <c:v>5.0000000000000001E-4</c:v>
                </c:pt>
                <c:pt idx="1167">
                  <c:v>5.0000000000000001E-4</c:v>
                </c:pt>
                <c:pt idx="1168">
                  <c:v>5.9999999999999995E-4</c:v>
                </c:pt>
                <c:pt idx="1169">
                  <c:v>5.9999999999999995E-4</c:v>
                </c:pt>
                <c:pt idx="1170">
                  <c:v>5.9999999999999995E-4</c:v>
                </c:pt>
                <c:pt idx="1171">
                  <c:v>5.0000000000000001E-4</c:v>
                </c:pt>
                <c:pt idx="1172">
                  <c:v>5.9999999999999995E-4</c:v>
                </c:pt>
                <c:pt idx="1173">
                  <c:v>5.9999999999999995E-4</c:v>
                </c:pt>
                <c:pt idx="1174">
                  <c:v>5.0000000000000001E-4</c:v>
                </c:pt>
                <c:pt idx="1175">
                  <c:v>5.9999999999999995E-4</c:v>
                </c:pt>
                <c:pt idx="1176">
                  <c:v>5.9999999999999995E-4</c:v>
                </c:pt>
                <c:pt idx="1177">
                  <c:v>5.0000000000000001E-4</c:v>
                </c:pt>
                <c:pt idx="1178">
                  <c:v>5.0000000000000001E-4</c:v>
                </c:pt>
                <c:pt idx="1179">
                  <c:v>5.0000000000000001E-4</c:v>
                </c:pt>
                <c:pt idx="1180">
                  <c:v>5.0000000000000001E-4</c:v>
                </c:pt>
                <c:pt idx="1181">
                  <c:v>5.0000000000000001E-4</c:v>
                </c:pt>
                <c:pt idx="1182">
                  <c:v>4.0000000000000002E-4</c:v>
                </c:pt>
                <c:pt idx="1183">
                  <c:v>5.0000000000000001E-4</c:v>
                </c:pt>
                <c:pt idx="1184">
                  <c:v>4.0000000000000002E-4</c:v>
                </c:pt>
                <c:pt idx="1185">
                  <c:v>5.0000000000000001E-4</c:v>
                </c:pt>
                <c:pt idx="1186">
                  <c:v>5.0000000000000001E-4</c:v>
                </c:pt>
                <c:pt idx="1187">
                  <c:v>5.9999999999999995E-4</c:v>
                </c:pt>
                <c:pt idx="1188">
                  <c:v>5.0000000000000001E-4</c:v>
                </c:pt>
                <c:pt idx="1189">
                  <c:v>5.0000000000000001E-4</c:v>
                </c:pt>
                <c:pt idx="1190">
                  <c:v>5.0000000000000001E-4</c:v>
                </c:pt>
                <c:pt idx="1191">
                  <c:v>5.9999999999999995E-4</c:v>
                </c:pt>
                <c:pt idx="1192">
                  <c:v>5.9999999999999995E-4</c:v>
                </c:pt>
                <c:pt idx="1193">
                  <c:v>5.9999999999999995E-4</c:v>
                </c:pt>
                <c:pt idx="1194">
                  <c:v>5.9999999999999995E-4</c:v>
                </c:pt>
                <c:pt idx="1195">
                  <c:v>5.9999999999999995E-4</c:v>
                </c:pt>
                <c:pt idx="1196">
                  <c:v>7.000000000000001E-4</c:v>
                </c:pt>
                <c:pt idx="1197">
                  <c:v>5.9999999999999995E-4</c:v>
                </c:pt>
                <c:pt idx="1198">
                  <c:v>5.9999999999999995E-4</c:v>
                </c:pt>
                <c:pt idx="1199">
                  <c:v>5.9999999999999995E-4</c:v>
                </c:pt>
                <c:pt idx="1200">
                  <c:v>5.9999999999999995E-4</c:v>
                </c:pt>
                <c:pt idx="1201">
                  <c:v>5.9999999999999995E-4</c:v>
                </c:pt>
                <c:pt idx="1202">
                  <c:v>5.9999999999999995E-4</c:v>
                </c:pt>
                <c:pt idx="1203">
                  <c:v>5.9999999999999995E-4</c:v>
                </c:pt>
                <c:pt idx="1204">
                  <c:v>5.9999999999999995E-4</c:v>
                </c:pt>
                <c:pt idx="1205">
                  <c:v>7.000000000000001E-4</c:v>
                </c:pt>
                <c:pt idx="1206">
                  <c:v>5.9999999999999995E-4</c:v>
                </c:pt>
                <c:pt idx="1207">
                  <c:v>5.9999999999999995E-4</c:v>
                </c:pt>
                <c:pt idx="1208">
                  <c:v>7.000000000000001E-4</c:v>
                </c:pt>
                <c:pt idx="1209">
                  <c:v>5.9999999999999995E-4</c:v>
                </c:pt>
                <c:pt idx="1210">
                  <c:v>7.000000000000001E-4</c:v>
                </c:pt>
                <c:pt idx="1211">
                  <c:v>5.9999999999999995E-4</c:v>
                </c:pt>
                <c:pt idx="1212">
                  <c:v>7.000000000000001E-4</c:v>
                </c:pt>
                <c:pt idx="1213">
                  <c:v>7.000000000000001E-4</c:v>
                </c:pt>
                <c:pt idx="1214">
                  <c:v>7.000000000000001E-4</c:v>
                </c:pt>
                <c:pt idx="1215">
                  <c:v>7.000000000000001E-4</c:v>
                </c:pt>
                <c:pt idx="1216">
                  <c:v>7.000000000000001E-4</c:v>
                </c:pt>
                <c:pt idx="1217">
                  <c:v>5.9999999999999995E-4</c:v>
                </c:pt>
                <c:pt idx="1218">
                  <c:v>7.000000000000001E-4</c:v>
                </c:pt>
                <c:pt idx="1219">
                  <c:v>7.000000000000001E-4</c:v>
                </c:pt>
                <c:pt idx="1220">
                  <c:v>5.9999999999999995E-4</c:v>
                </c:pt>
                <c:pt idx="1221">
                  <c:v>7.000000000000001E-4</c:v>
                </c:pt>
                <c:pt idx="1222">
                  <c:v>5.9999999999999995E-4</c:v>
                </c:pt>
                <c:pt idx="1223">
                  <c:v>5.9999999999999995E-4</c:v>
                </c:pt>
                <c:pt idx="1224">
                  <c:v>5.9999999999999995E-4</c:v>
                </c:pt>
                <c:pt idx="1225">
                  <c:v>7.000000000000001E-4</c:v>
                </c:pt>
                <c:pt idx="1226">
                  <c:v>7.000000000000001E-4</c:v>
                </c:pt>
                <c:pt idx="1227">
                  <c:v>1E-3</c:v>
                </c:pt>
                <c:pt idx="1228">
                  <c:v>1E-3</c:v>
                </c:pt>
                <c:pt idx="1229">
                  <c:v>1E-3</c:v>
                </c:pt>
                <c:pt idx="1230">
                  <c:v>1E-3</c:v>
                </c:pt>
                <c:pt idx="1231">
                  <c:v>1E-3</c:v>
                </c:pt>
                <c:pt idx="1232">
                  <c:v>8.9999999999999998E-4</c:v>
                </c:pt>
                <c:pt idx="1233">
                  <c:v>8.9999999999999998E-4</c:v>
                </c:pt>
                <c:pt idx="1234">
                  <c:v>1.1999999999999999E-3</c:v>
                </c:pt>
                <c:pt idx="1235">
                  <c:v>1.5E-3</c:v>
                </c:pt>
                <c:pt idx="1236">
                  <c:v>1.2999999999999999E-3</c:v>
                </c:pt>
                <c:pt idx="1237">
                  <c:v>1.1999999999999999E-3</c:v>
                </c:pt>
                <c:pt idx="1238">
                  <c:v>1.2999999999999999E-3</c:v>
                </c:pt>
                <c:pt idx="1239">
                  <c:v>1.1000000000000001E-3</c:v>
                </c:pt>
                <c:pt idx="1240">
                  <c:v>1.2999999999999999E-3</c:v>
                </c:pt>
                <c:pt idx="1241">
                  <c:v>1.2999999999999999E-3</c:v>
                </c:pt>
                <c:pt idx="1242">
                  <c:v>1.2999999999999999E-3</c:v>
                </c:pt>
                <c:pt idx="1243">
                  <c:v>1.2999999999999999E-3</c:v>
                </c:pt>
                <c:pt idx="1244">
                  <c:v>1.6000000000000001E-3</c:v>
                </c:pt>
                <c:pt idx="1245">
                  <c:v>1.6000000000000001E-3</c:v>
                </c:pt>
                <c:pt idx="1246">
                  <c:v>1.6000000000000001E-3</c:v>
                </c:pt>
                <c:pt idx="1247">
                  <c:v>1.8E-3</c:v>
                </c:pt>
                <c:pt idx="1248">
                  <c:v>2.0999999999999999E-3</c:v>
                </c:pt>
                <c:pt idx="1249">
                  <c:v>2E-3</c:v>
                </c:pt>
                <c:pt idx="1250">
                  <c:v>1.9E-3</c:v>
                </c:pt>
                <c:pt idx="1251">
                  <c:v>1.9E-3</c:v>
                </c:pt>
                <c:pt idx="1252">
                  <c:v>1.9E-3</c:v>
                </c:pt>
                <c:pt idx="1253">
                  <c:v>2.2000000000000001E-3</c:v>
                </c:pt>
                <c:pt idx="1254">
                  <c:v>2.2000000000000001E-3</c:v>
                </c:pt>
                <c:pt idx="1255">
                  <c:v>2.2000000000000001E-3</c:v>
                </c:pt>
                <c:pt idx="1256">
                  <c:v>2.3E-3</c:v>
                </c:pt>
                <c:pt idx="1257">
                  <c:v>2.3999999999999998E-3</c:v>
                </c:pt>
                <c:pt idx="1258">
                  <c:v>2.8000000000000004E-3</c:v>
                </c:pt>
                <c:pt idx="1259">
                  <c:v>2.8000000000000004E-3</c:v>
                </c:pt>
                <c:pt idx="1260">
                  <c:v>2.7000000000000001E-3</c:v>
                </c:pt>
                <c:pt idx="1261">
                  <c:v>2.8000000000000004E-3</c:v>
                </c:pt>
                <c:pt idx="1262">
                  <c:v>3.0000000000000001E-3</c:v>
                </c:pt>
                <c:pt idx="1263">
                  <c:v>3.7000000000000002E-3</c:v>
                </c:pt>
                <c:pt idx="1264">
                  <c:v>3.5999999999999999E-3</c:v>
                </c:pt>
                <c:pt idx="1265">
                  <c:v>3.5999999999999999E-3</c:v>
                </c:pt>
                <c:pt idx="1266">
                  <c:v>3.4999999999999996E-3</c:v>
                </c:pt>
                <c:pt idx="1267">
                  <c:v>3.9000000000000003E-3</c:v>
                </c:pt>
                <c:pt idx="1268">
                  <c:v>3.9000000000000003E-3</c:v>
                </c:pt>
                <c:pt idx="1269">
                  <c:v>4.0000000000000001E-3</c:v>
                </c:pt>
                <c:pt idx="1270">
                  <c:v>4.3E-3</c:v>
                </c:pt>
                <c:pt idx="1271">
                  <c:v>4.3E-3</c:v>
                </c:pt>
                <c:pt idx="1272">
                  <c:v>4.8999999999999998E-3</c:v>
                </c:pt>
                <c:pt idx="1273">
                  <c:v>4.7999999999999996E-3</c:v>
                </c:pt>
                <c:pt idx="1274">
                  <c:v>4.5000000000000005E-3</c:v>
                </c:pt>
                <c:pt idx="1275">
                  <c:v>4.7999999999999996E-3</c:v>
                </c:pt>
                <c:pt idx="1276">
                  <c:v>5.6000000000000008E-3</c:v>
                </c:pt>
                <c:pt idx="1277">
                  <c:v>5.7999999999999996E-3</c:v>
                </c:pt>
                <c:pt idx="1278">
                  <c:v>5.8999999999999999E-3</c:v>
                </c:pt>
                <c:pt idx="1279">
                  <c:v>5.6999999999999993E-3</c:v>
                </c:pt>
                <c:pt idx="1280">
                  <c:v>7.4000000000000003E-3</c:v>
                </c:pt>
                <c:pt idx="1281">
                  <c:v>7.0999999999999995E-3</c:v>
                </c:pt>
                <c:pt idx="1282">
                  <c:v>7.6E-3</c:v>
                </c:pt>
                <c:pt idx="1283">
                  <c:v>7.1999999999999998E-3</c:v>
                </c:pt>
                <c:pt idx="1284">
                  <c:v>6.7000000000000002E-3</c:v>
                </c:pt>
                <c:pt idx="1285">
                  <c:v>6.5000000000000006E-3</c:v>
                </c:pt>
                <c:pt idx="1286">
                  <c:v>6.5000000000000006E-3</c:v>
                </c:pt>
                <c:pt idx="1287">
                  <c:v>7.3000000000000001E-3</c:v>
                </c:pt>
                <c:pt idx="1288">
                  <c:v>7.4000000000000003E-3</c:v>
                </c:pt>
                <c:pt idx="1289">
                  <c:v>6.5000000000000006E-3</c:v>
                </c:pt>
                <c:pt idx="1290">
                  <c:v>7.0999999999999995E-3</c:v>
                </c:pt>
                <c:pt idx="1291">
                  <c:v>6.8999999999999999E-3</c:v>
                </c:pt>
                <c:pt idx="1292">
                  <c:v>6.0000000000000001E-3</c:v>
                </c:pt>
                <c:pt idx="1293">
                  <c:v>6.8000000000000005E-3</c:v>
                </c:pt>
                <c:pt idx="1294">
                  <c:v>6.8999999999999999E-3</c:v>
                </c:pt>
                <c:pt idx="1295">
                  <c:v>6.8999999999999999E-3</c:v>
                </c:pt>
                <c:pt idx="1296">
                  <c:v>7.4999999999999997E-3</c:v>
                </c:pt>
                <c:pt idx="1297">
                  <c:v>7.1999999999999998E-3</c:v>
                </c:pt>
                <c:pt idx="1298">
                  <c:v>7.4999999999999997E-3</c:v>
                </c:pt>
                <c:pt idx="1299">
                  <c:v>7.4999999999999997E-3</c:v>
                </c:pt>
                <c:pt idx="1300">
                  <c:v>7.8000000000000005E-3</c:v>
                </c:pt>
                <c:pt idx="1301">
                  <c:v>8.6E-3</c:v>
                </c:pt>
                <c:pt idx="1302">
                  <c:v>8.6E-3</c:v>
                </c:pt>
                <c:pt idx="1303">
                  <c:v>8.6E-3</c:v>
                </c:pt>
                <c:pt idx="1304">
                  <c:v>8.1000000000000013E-3</c:v>
                </c:pt>
                <c:pt idx="1305">
                  <c:v>8.3000000000000001E-3</c:v>
                </c:pt>
                <c:pt idx="1306">
                  <c:v>9.4999999999999998E-3</c:v>
                </c:pt>
                <c:pt idx="1307">
                  <c:v>9.5999999999999992E-3</c:v>
                </c:pt>
                <c:pt idx="1308">
                  <c:v>9.300000000000001E-3</c:v>
                </c:pt>
                <c:pt idx="1309">
                  <c:v>9.5999999999999992E-3</c:v>
                </c:pt>
                <c:pt idx="1310">
                  <c:v>1.01E-2</c:v>
                </c:pt>
                <c:pt idx="1311">
                  <c:v>1.0800000000000001E-2</c:v>
                </c:pt>
                <c:pt idx="1312">
                  <c:v>1.06E-2</c:v>
                </c:pt>
                <c:pt idx="1313">
                  <c:v>1.04E-2</c:v>
                </c:pt>
                <c:pt idx="1314">
                  <c:v>1.06E-2</c:v>
                </c:pt>
                <c:pt idx="1315">
                  <c:v>1.09E-2</c:v>
                </c:pt>
                <c:pt idx="1316">
                  <c:v>1.1399999999999999E-2</c:v>
                </c:pt>
                <c:pt idx="1317">
                  <c:v>1.1299999999999999E-2</c:v>
                </c:pt>
                <c:pt idx="1318">
                  <c:v>1.15E-2</c:v>
                </c:pt>
                <c:pt idx="1319">
                  <c:v>1.15E-2</c:v>
                </c:pt>
                <c:pt idx="1320">
                  <c:v>1.1899999999999999E-2</c:v>
                </c:pt>
                <c:pt idx="1321">
                  <c:v>1.23E-2</c:v>
                </c:pt>
                <c:pt idx="1322">
                  <c:v>1.2E-2</c:v>
                </c:pt>
                <c:pt idx="1323">
                  <c:v>1.2E-2</c:v>
                </c:pt>
                <c:pt idx="1324">
                  <c:v>1.2500000000000001E-2</c:v>
                </c:pt>
                <c:pt idx="1325">
                  <c:v>1.2699999999999999E-2</c:v>
                </c:pt>
                <c:pt idx="1326">
                  <c:v>1.2800000000000001E-2</c:v>
                </c:pt>
                <c:pt idx="1327">
                  <c:v>1.29E-2</c:v>
                </c:pt>
                <c:pt idx="1328">
                  <c:v>1.32E-2</c:v>
                </c:pt>
                <c:pt idx="1329">
                  <c:v>1.34E-2</c:v>
                </c:pt>
                <c:pt idx="1330">
                  <c:v>1.4199999999999999E-2</c:v>
                </c:pt>
                <c:pt idx="1331">
                  <c:v>1.3999999999999999E-2</c:v>
                </c:pt>
                <c:pt idx="1332">
                  <c:v>1.3899999999999999E-2</c:v>
                </c:pt>
                <c:pt idx="1333">
                  <c:v>1.38E-2</c:v>
                </c:pt>
                <c:pt idx="1334">
                  <c:v>1.41E-2</c:v>
                </c:pt>
                <c:pt idx="1335">
                  <c:v>1.49E-2</c:v>
                </c:pt>
                <c:pt idx="1336">
                  <c:v>1.4499999999999999E-2</c:v>
                </c:pt>
                <c:pt idx="1337">
                  <c:v>1.44E-2</c:v>
                </c:pt>
                <c:pt idx="1338">
                  <c:v>1.37E-2</c:v>
                </c:pt>
                <c:pt idx="1339">
                  <c:v>1.41E-2</c:v>
                </c:pt>
                <c:pt idx="1340">
                  <c:v>1.43E-2</c:v>
                </c:pt>
                <c:pt idx="1341">
                  <c:v>1.44E-2</c:v>
                </c:pt>
                <c:pt idx="1342">
                  <c:v>1.43E-2</c:v>
                </c:pt>
                <c:pt idx="1343">
                  <c:v>1.44E-2</c:v>
                </c:pt>
                <c:pt idx="1344">
                  <c:v>1.47E-2</c:v>
                </c:pt>
                <c:pt idx="1345">
                  <c:v>1.54E-2</c:v>
                </c:pt>
                <c:pt idx="1346">
                  <c:v>1.5700000000000002E-2</c:v>
                </c:pt>
                <c:pt idx="1347">
                  <c:v>1.5600000000000001E-2</c:v>
                </c:pt>
                <c:pt idx="1348">
                  <c:v>1.52E-2</c:v>
                </c:pt>
                <c:pt idx="1349">
                  <c:v>1.5100000000000001E-2</c:v>
                </c:pt>
                <c:pt idx="1350">
                  <c:v>1.5700000000000002E-2</c:v>
                </c:pt>
                <c:pt idx="1351">
                  <c:v>1.5300000000000001E-2</c:v>
                </c:pt>
                <c:pt idx="1352">
                  <c:v>1.52E-2</c:v>
                </c:pt>
                <c:pt idx="1353">
                  <c:v>1.52E-2</c:v>
                </c:pt>
                <c:pt idx="1354">
                  <c:v>1.54E-2</c:v>
                </c:pt>
                <c:pt idx="1355">
                  <c:v>1.6399999999999998E-2</c:v>
                </c:pt>
                <c:pt idx="1356">
                  <c:v>1.6299999999999999E-2</c:v>
                </c:pt>
                <c:pt idx="1357">
                  <c:v>1.6399999999999998E-2</c:v>
                </c:pt>
                <c:pt idx="1358">
                  <c:v>1.6799999999999999E-2</c:v>
                </c:pt>
                <c:pt idx="1359">
                  <c:v>1.7399999999999999E-2</c:v>
                </c:pt>
                <c:pt idx="1360">
                  <c:v>1.7500000000000002E-2</c:v>
                </c:pt>
                <c:pt idx="1361">
                  <c:v>1.77E-2</c:v>
                </c:pt>
                <c:pt idx="1362">
                  <c:v>1.8100000000000002E-2</c:v>
                </c:pt>
                <c:pt idx="1363">
                  <c:v>1.9799999999999998E-2</c:v>
                </c:pt>
                <c:pt idx="1364">
                  <c:v>2.2499999999999999E-2</c:v>
                </c:pt>
                <c:pt idx="1365">
                  <c:v>2.4300000000000002E-2</c:v>
                </c:pt>
                <c:pt idx="1366">
                  <c:v>2.3199999999999998E-2</c:v>
                </c:pt>
                <c:pt idx="1367">
                  <c:v>2.2400000000000003E-2</c:v>
                </c:pt>
                <c:pt idx="1368">
                  <c:v>2.2499999999999999E-2</c:v>
                </c:pt>
                <c:pt idx="1369">
                  <c:v>2.46E-2</c:v>
                </c:pt>
                <c:pt idx="1370">
                  <c:v>2.4E-2</c:v>
                </c:pt>
                <c:pt idx="1371">
                  <c:v>2.4399999999999998E-2</c:v>
                </c:pt>
                <c:pt idx="1372">
                  <c:v>2.5099999999999997E-2</c:v>
                </c:pt>
                <c:pt idx="1373">
                  <c:v>2.5600000000000001E-2</c:v>
                </c:pt>
                <c:pt idx="1374">
                  <c:v>2.5499999999999998E-2</c:v>
                </c:pt>
                <c:pt idx="1375">
                  <c:v>2.5499999999999998E-2</c:v>
                </c:pt>
                <c:pt idx="1376">
                  <c:v>2.5099999999999997E-2</c:v>
                </c:pt>
                <c:pt idx="1377">
                  <c:v>2.52E-2</c:v>
                </c:pt>
                <c:pt idx="1378">
                  <c:v>2.5899999999999999E-2</c:v>
                </c:pt>
                <c:pt idx="1379">
                  <c:v>2.6200000000000001E-2</c:v>
                </c:pt>
                <c:pt idx="1380">
                  <c:v>2.64E-2</c:v>
                </c:pt>
                <c:pt idx="1381">
                  <c:v>2.6800000000000001E-2</c:v>
                </c:pt>
                <c:pt idx="1382">
                  <c:v>2.7900000000000001E-2</c:v>
                </c:pt>
                <c:pt idx="1383">
                  <c:v>2.7799999999999998E-2</c:v>
                </c:pt>
                <c:pt idx="1384">
                  <c:v>2.9600000000000001E-2</c:v>
                </c:pt>
                <c:pt idx="1385">
                  <c:v>2.9300000000000003E-2</c:v>
                </c:pt>
                <c:pt idx="1386">
                  <c:v>2.9399999999999999E-2</c:v>
                </c:pt>
                <c:pt idx="1387">
                  <c:v>3.0200000000000001E-2</c:v>
                </c:pt>
                <c:pt idx="1388">
                  <c:v>3.0600000000000002E-2</c:v>
                </c:pt>
                <c:pt idx="1389">
                  <c:v>3.04E-2</c:v>
                </c:pt>
                <c:pt idx="1390">
                  <c:v>0.03</c:v>
                </c:pt>
                <c:pt idx="1391">
                  <c:v>2.9700000000000001E-2</c:v>
                </c:pt>
                <c:pt idx="1392">
                  <c:v>3.0600000000000002E-2</c:v>
                </c:pt>
                <c:pt idx="1393">
                  <c:v>3.0099999999999998E-2</c:v>
                </c:pt>
                <c:pt idx="1394">
                  <c:v>2.9300000000000003E-2</c:v>
                </c:pt>
                <c:pt idx="1395">
                  <c:v>2.8999999999999998E-2</c:v>
                </c:pt>
                <c:pt idx="1396">
                  <c:v>2.9100000000000001E-2</c:v>
                </c:pt>
                <c:pt idx="1397">
                  <c:v>2.9600000000000001E-2</c:v>
                </c:pt>
                <c:pt idx="1398">
                  <c:v>0.03</c:v>
                </c:pt>
                <c:pt idx="1399">
                  <c:v>0.03</c:v>
                </c:pt>
                <c:pt idx="1400">
                  <c:v>2.98E-2</c:v>
                </c:pt>
                <c:pt idx="1401">
                  <c:v>3.1E-2</c:v>
                </c:pt>
                <c:pt idx="1402">
                  <c:v>3.15E-2</c:v>
                </c:pt>
                <c:pt idx="1403">
                  <c:v>3.1600000000000003E-2</c:v>
                </c:pt>
                <c:pt idx="1404">
                  <c:v>3.1300000000000001E-2</c:v>
                </c:pt>
                <c:pt idx="1405">
                  <c:v>3.0800000000000001E-2</c:v>
                </c:pt>
                <c:pt idx="1406">
                  <c:v>3.1300000000000001E-2</c:v>
                </c:pt>
                <c:pt idx="1407">
                  <c:v>3.1300000000000001E-2</c:v>
                </c:pt>
                <c:pt idx="1408">
                  <c:v>3.1200000000000002E-2</c:v>
                </c:pt>
                <c:pt idx="1409">
                  <c:v>3.15E-2</c:v>
                </c:pt>
                <c:pt idx="1410">
                  <c:v>3.1200000000000002E-2</c:v>
                </c:pt>
                <c:pt idx="1411">
                  <c:v>3.1600000000000003E-2</c:v>
                </c:pt>
                <c:pt idx="1412">
                  <c:v>3.2300000000000002E-2</c:v>
                </c:pt>
                <c:pt idx="1413">
                  <c:v>3.2099999999999997E-2</c:v>
                </c:pt>
                <c:pt idx="1414">
                  <c:v>3.2799999999999996E-2</c:v>
                </c:pt>
                <c:pt idx="1415">
                  <c:v>3.2799999999999996E-2</c:v>
                </c:pt>
                <c:pt idx="1416">
                  <c:v>3.2500000000000001E-2</c:v>
                </c:pt>
                <c:pt idx="1417">
                  <c:v>3.2599999999999997E-2</c:v>
                </c:pt>
                <c:pt idx="1418">
                  <c:v>3.32E-2</c:v>
                </c:pt>
                <c:pt idx="1419">
                  <c:v>3.3099999999999997E-2</c:v>
                </c:pt>
                <c:pt idx="1420">
                  <c:v>3.32E-2</c:v>
                </c:pt>
                <c:pt idx="1421">
                  <c:v>3.3399999999999999E-2</c:v>
                </c:pt>
                <c:pt idx="1422">
                  <c:v>3.3300000000000003E-2</c:v>
                </c:pt>
                <c:pt idx="1423">
                  <c:v>3.4000000000000002E-2</c:v>
                </c:pt>
                <c:pt idx="1424">
                  <c:v>3.4200000000000001E-2</c:v>
                </c:pt>
                <c:pt idx="1425">
                  <c:v>3.44E-2</c:v>
                </c:pt>
                <c:pt idx="1426">
                  <c:v>3.5200000000000002E-2</c:v>
                </c:pt>
                <c:pt idx="1427">
                  <c:v>3.56E-2</c:v>
                </c:pt>
                <c:pt idx="1428">
                  <c:v>3.7499999999999999E-2</c:v>
                </c:pt>
                <c:pt idx="1429">
                  <c:v>3.7599999999999995E-2</c:v>
                </c:pt>
                <c:pt idx="1430">
                  <c:v>3.78E-2</c:v>
                </c:pt>
                <c:pt idx="1431">
                  <c:v>3.7699999999999997E-2</c:v>
                </c:pt>
                <c:pt idx="1432">
                  <c:v>3.8699999999999998E-2</c:v>
                </c:pt>
                <c:pt idx="1433">
                  <c:v>3.8599999999999995E-2</c:v>
                </c:pt>
                <c:pt idx="1434">
                  <c:v>3.8599999999999995E-2</c:v>
                </c:pt>
                <c:pt idx="1435">
                  <c:v>3.8699999999999998E-2</c:v>
                </c:pt>
                <c:pt idx="1436">
                  <c:v>3.85E-2</c:v>
                </c:pt>
                <c:pt idx="1437">
                  <c:v>3.95E-2</c:v>
                </c:pt>
                <c:pt idx="1438">
                  <c:v>3.9100000000000003E-2</c:v>
                </c:pt>
                <c:pt idx="1439">
                  <c:v>3.8699999999999998E-2</c:v>
                </c:pt>
                <c:pt idx="1440">
                  <c:v>3.8699999999999998E-2</c:v>
                </c:pt>
                <c:pt idx="1441">
                  <c:v>3.9199999999999999E-2</c:v>
                </c:pt>
              </c:numCache>
            </c:numRef>
          </c:val>
          <c:smooth val="0"/>
          <c:extLst>
            <c:ext xmlns:c16="http://schemas.microsoft.com/office/drawing/2014/chart" uri="{C3380CC4-5D6E-409C-BE32-E72D297353CC}">
              <c16:uniqueId val="{00000000-3514-4EFF-8F32-A3A9F03689F3}"/>
            </c:ext>
          </c:extLst>
        </c:ser>
        <c:dLbls>
          <c:showLegendKey val="0"/>
          <c:showVal val="0"/>
          <c:showCatName val="0"/>
          <c:showSerName val="0"/>
          <c:showPercent val="0"/>
          <c:showBubbleSize val="0"/>
        </c:dLbls>
        <c:smooth val="0"/>
        <c:axId val="444190504"/>
        <c:axId val="444193784"/>
      </c:lineChart>
      <c:dateAx>
        <c:axId val="44419050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2220000" spcFirstLastPara="1" vertOverflow="ellipsis" wrap="square" anchor="ctr" anchorCtr="1"/>
          <a:lstStyle/>
          <a:p>
            <a:pPr>
              <a:defRPr sz="900" b="0" i="0" u="none" strike="noStrike" kern="1200" baseline="0">
                <a:solidFill>
                  <a:schemeClr val="tx1">
                    <a:lumMod val="65000"/>
                    <a:lumOff val="35000"/>
                  </a:schemeClr>
                </a:solidFill>
                <a:latin typeface="Helvetica LT Pro" panose="020B0504020202020204" pitchFamily="34" charset="0"/>
                <a:ea typeface="+mn-ea"/>
                <a:cs typeface="+mn-cs"/>
              </a:defRPr>
            </a:pPr>
            <a:endParaRPr lang="en-US"/>
          </a:p>
        </c:txPr>
        <c:crossAx val="444193784"/>
        <c:crosses val="autoZero"/>
        <c:auto val="1"/>
        <c:lblOffset val="100"/>
        <c:baseTimeUnit val="days"/>
        <c:majorUnit val="3"/>
        <c:majorTimeUnit val="months"/>
      </c:dateAx>
      <c:valAx>
        <c:axId val="44419378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LT Pro" panose="020B0504020202020204" pitchFamily="34" charset="0"/>
                <a:ea typeface="+mn-ea"/>
                <a:cs typeface="+mn-cs"/>
              </a:defRPr>
            </a:pPr>
            <a:endParaRPr lang="en-US"/>
          </a:p>
        </c:txPr>
        <c:crossAx val="44419050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Helvetica LT Pro" panose="020B050402020202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9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980" b="0">
                <a:solidFill>
                  <a:sysClr val="windowText" lastClr="000000"/>
                </a:solidFill>
              </a:rPr>
              <a:t>Holdings by Maturity Date</a:t>
            </a:r>
          </a:p>
          <a:p>
            <a:pPr>
              <a:defRPr sz="9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980" b="0">
                <a:solidFill>
                  <a:sysClr val="windowText" lastClr="000000"/>
                </a:solidFill>
              </a:rPr>
              <a:t>in Thousands</a:t>
            </a:r>
          </a:p>
        </c:rich>
      </c:tx>
      <c:layout>
        <c:manualLayout>
          <c:xMode val="edge"/>
          <c:yMode val="edge"/>
          <c:x val="0.35846255645602149"/>
          <c:y val="0"/>
        </c:manualLayout>
      </c:layout>
      <c:overlay val="0"/>
      <c:spPr>
        <a:noFill/>
        <a:ln>
          <a:noFill/>
        </a:ln>
        <a:effectLst/>
      </c:spPr>
    </c:title>
    <c:autoTitleDeleted val="0"/>
    <c:plotArea>
      <c:layout>
        <c:manualLayout>
          <c:layoutTarget val="inner"/>
          <c:xMode val="edge"/>
          <c:yMode val="edge"/>
          <c:x val="0"/>
          <c:y val="0.13964538836315185"/>
          <c:w val="1"/>
          <c:h val="0.8182468475844189"/>
        </c:manualLayout>
      </c:layout>
      <c:barChart>
        <c:barDir val="col"/>
        <c:grouping val="clustered"/>
        <c:varyColors val="0"/>
        <c:ser>
          <c:idx val="0"/>
          <c:order val="0"/>
          <c:tx>
            <c:strRef>
              <c:f>' Summary'!$H$18</c:f>
              <c:strCache>
                <c:ptCount val="1"/>
                <c:pt idx="0">
                  <c:v>Market Value</c:v>
                </c:pt>
              </c:strCache>
            </c:strRef>
          </c:tx>
          <c:spPr>
            <a:solidFill>
              <a:schemeClr val="accent1"/>
            </a:solidFill>
            <a:ln>
              <a:noFill/>
            </a:ln>
          </c:spPr>
          <c:invertIfNegative val="0"/>
          <c:dPt>
            <c:idx val="0"/>
            <c:invertIfNegative val="0"/>
            <c:bubble3D val="0"/>
            <c:spPr>
              <a:solidFill>
                <a:srgbClr val="00B0F0"/>
              </a:solidFill>
              <a:ln>
                <a:noFill/>
              </a:ln>
            </c:spPr>
            <c:extLst>
              <c:ext xmlns:c16="http://schemas.microsoft.com/office/drawing/2014/chart" uri="{C3380CC4-5D6E-409C-BE32-E72D297353CC}">
                <c16:uniqueId val="{00000001-95F1-48A4-BDE2-61EB0CAB49F8}"/>
              </c:ext>
            </c:extLst>
          </c:dPt>
          <c:dPt>
            <c:idx val="1"/>
            <c:invertIfNegative val="0"/>
            <c:bubble3D val="0"/>
            <c:spPr>
              <a:solidFill>
                <a:srgbClr val="01009A"/>
              </a:solidFill>
              <a:ln>
                <a:noFill/>
              </a:ln>
            </c:spPr>
            <c:extLst>
              <c:ext xmlns:c16="http://schemas.microsoft.com/office/drawing/2014/chart" uri="{C3380CC4-5D6E-409C-BE32-E72D297353CC}">
                <c16:uniqueId val="{00000003-95F1-48A4-BDE2-61EB0CAB49F8}"/>
              </c:ext>
            </c:extLst>
          </c:dPt>
          <c:dPt>
            <c:idx val="2"/>
            <c:invertIfNegative val="0"/>
            <c:bubble3D val="0"/>
            <c:spPr>
              <a:solidFill>
                <a:srgbClr val="006838"/>
              </a:solidFill>
              <a:ln>
                <a:noFill/>
              </a:ln>
            </c:spPr>
            <c:extLst>
              <c:ext xmlns:c16="http://schemas.microsoft.com/office/drawing/2014/chart" uri="{C3380CC4-5D6E-409C-BE32-E72D297353CC}">
                <c16:uniqueId val="{00000005-95F1-48A4-BDE2-61EB0CAB49F8}"/>
              </c:ext>
            </c:extLst>
          </c:dPt>
          <c:dPt>
            <c:idx val="3"/>
            <c:invertIfNegative val="0"/>
            <c:bubble3D val="0"/>
            <c:spPr>
              <a:solidFill>
                <a:srgbClr val="9B8579"/>
              </a:solidFill>
              <a:ln>
                <a:noFill/>
              </a:ln>
            </c:spPr>
            <c:extLst>
              <c:ext xmlns:c16="http://schemas.microsoft.com/office/drawing/2014/chart" uri="{C3380CC4-5D6E-409C-BE32-E72D297353CC}">
                <c16:uniqueId val="{00000007-95F1-48A4-BDE2-61EB0CAB49F8}"/>
              </c:ext>
            </c:extLst>
          </c:dPt>
          <c:dPt>
            <c:idx val="4"/>
            <c:invertIfNegative val="0"/>
            <c:bubble3D val="0"/>
            <c:spPr>
              <a:solidFill>
                <a:srgbClr val="662D91"/>
              </a:solidFill>
              <a:ln>
                <a:noFill/>
              </a:ln>
            </c:spPr>
            <c:extLst>
              <c:ext xmlns:c16="http://schemas.microsoft.com/office/drawing/2014/chart" uri="{C3380CC4-5D6E-409C-BE32-E72D297353CC}">
                <c16:uniqueId val="{00000009-95F1-48A4-BDE2-61EB0CAB49F8}"/>
              </c:ext>
            </c:extLst>
          </c:dPt>
          <c:dLbls>
            <c:dLbl>
              <c:idx val="2"/>
              <c:layout>
                <c:manualLayout>
                  <c:x val="2.242152466367631E-3"/>
                  <c:y val="8.797653958944282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5F1-48A4-BDE2-61EB0CAB49F8}"/>
                </c:ext>
              </c:extLst>
            </c:dLbl>
            <c:numFmt formatCode="&quot;$&quot;#,##0" sourceLinked="0"/>
            <c:spPr>
              <a:noFill/>
              <a:ln>
                <a:noFill/>
              </a:ln>
              <a:effectLst/>
            </c:spPr>
            <c:txPr>
              <a:bodyPr wrap="square" lIns="38100" tIns="19050" rIns="38100" bIns="19050" anchor="ctr">
                <a:spAutoFit/>
              </a:bodyPr>
              <a:lstStyle/>
              <a:p>
                <a:pPr>
                  <a:defRPr sz="9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 Summary'!$G$19:$G$21</c:f>
              <c:strCache>
                <c:ptCount val="3"/>
                <c:pt idx="0">
                  <c:v>2023</c:v>
                </c:pt>
                <c:pt idx="1">
                  <c:v>2024</c:v>
                </c:pt>
                <c:pt idx="2">
                  <c:v>N/A</c:v>
                </c:pt>
              </c:strCache>
            </c:strRef>
          </c:cat>
          <c:val>
            <c:numRef>
              <c:f>' Summary'!$H$19:$H$21</c:f>
              <c:numCache>
                <c:formatCode>"$"#,##0_);[Red]\("$"#,##0\)</c:formatCode>
                <c:ptCount val="3"/>
                <c:pt idx="0">
                  <c:v>5356716.3599999994</c:v>
                </c:pt>
                <c:pt idx="1">
                  <c:v>5422293.2400000002</c:v>
                </c:pt>
                <c:pt idx="2">
                  <c:v>43032.79</c:v>
                </c:pt>
              </c:numCache>
            </c:numRef>
          </c:val>
          <c:extLst>
            <c:ext xmlns:c16="http://schemas.microsoft.com/office/drawing/2014/chart" uri="{C3380CC4-5D6E-409C-BE32-E72D297353CC}">
              <c16:uniqueId val="{0000000A-95F1-48A4-BDE2-61EB0CAB49F8}"/>
            </c:ext>
          </c:extLst>
        </c:ser>
        <c:dLbls>
          <c:showLegendKey val="0"/>
          <c:showVal val="0"/>
          <c:showCatName val="0"/>
          <c:showSerName val="0"/>
          <c:showPercent val="0"/>
          <c:showBubbleSize val="0"/>
        </c:dLbls>
        <c:gapWidth val="100"/>
        <c:axId val="603357544"/>
        <c:axId val="603357872"/>
      </c:barChart>
      <c:catAx>
        <c:axId val="603357544"/>
        <c:scaling>
          <c:orientation val="minMax"/>
        </c:scaling>
        <c:delete val="0"/>
        <c:axPos val="b"/>
        <c:numFmt formatCode="General" sourceLinked="1"/>
        <c:majorTickMark val="out"/>
        <c:minorTickMark val="none"/>
        <c:tickLblPos val="nextTo"/>
        <c:txPr>
          <a:bodyPr/>
          <a:lstStyle/>
          <a:p>
            <a:pPr>
              <a:defRPr sz="900"/>
            </a:pPr>
            <a:endParaRPr lang="en-US"/>
          </a:p>
        </c:txPr>
        <c:crossAx val="603357872"/>
        <c:crosses val="autoZero"/>
        <c:auto val="1"/>
        <c:lblAlgn val="ctr"/>
        <c:lblOffset val="100"/>
        <c:noMultiLvlLbl val="0"/>
      </c:catAx>
      <c:valAx>
        <c:axId val="603357872"/>
        <c:scaling>
          <c:orientation val="minMax"/>
        </c:scaling>
        <c:delete val="0"/>
        <c:axPos val="l"/>
        <c:majorGridlines>
          <c:spPr>
            <a:ln>
              <a:solidFill>
                <a:schemeClr val="bg1">
                  <a:lumMod val="65000"/>
                </a:schemeClr>
              </a:solidFill>
            </a:ln>
          </c:spPr>
        </c:majorGridlines>
        <c:numFmt formatCode="&quot;$&quot;#,##0" sourceLinked="0"/>
        <c:majorTickMark val="out"/>
        <c:minorTickMark val="none"/>
        <c:tickLblPos val="nextTo"/>
        <c:txPr>
          <a:bodyPr/>
          <a:lstStyle/>
          <a:p>
            <a:pPr>
              <a:defRPr sz="900"/>
            </a:pPr>
            <a:endParaRPr lang="en-US"/>
          </a:p>
        </c:txPr>
        <c:crossAx val="603357544"/>
        <c:crosses val="autoZero"/>
        <c:crossBetween val="between"/>
        <c:dispUnits>
          <c:builtInUnit val="thousands"/>
          <c:dispUnitsLbl/>
        </c:dispUnits>
      </c:valAx>
      <c:spPr>
        <a:noFill/>
        <a:ln>
          <a:noFill/>
        </a:ln>
        <a:effectLst/>
        <a:sp3d/>
      </c:spPr>
    </c:plotArea>
    <c:plotVisOnly val="1"/>
    <c:dispBlanksAs val="gap"/>
    <c:showDLblsOverMax val="0"/>
  </c:chart>
  <c:spPr>
    <a:solidFill>
      <a:schemeClr val="bg1"/>
    </a:solidFill>
    <a:ln w="9525" cap="flat" cmpd="sng" algn="ctr">
      <a:noFill/>
      <a:round/>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75" b="0" i="0" u="none" strike="noStrike" baseline="0">
                <a:solidFill>
                  <a:srgbClr val="000000"/>
                </a:solidFill>
                <a:latin typeface="Times New Roman"/>
                <a:ea typeface="Times New Roman"/>
                <a:cs typeface="Times New Roman"/>
              </a:defRPr>
            </a:pPr>
            <a:r>
              <a:rPr lang="en-US" b="0"/>
              <a:t>Holdings by Coupon</a:t>
            </a:r>
          </a:p>
        </c:rich>
      </c:tx>
      <c:layout>
        <c:manualLayout>
          <c:xMode val="edge"/>
          <c:yMode val="edge"/>
          <c:x val="0.34123793126315555"/>
          <c:y val="5.208333333333333E-3"/>
        </c:manualLayout>
      </c:layout>
      <c:overlay val="0"/>
      <c:spPr>
        <a:noFill/>
        <a:ln w="25400">
          <a:noFill/>
        </a:ln>
      </c:spPr>
    </c:title>
    <c:autoTitleDeleted val="0"/>
    <c:view3D>
      <c:rotX val="15"/>
      <c:rotY val="0"/>
      <c:rAngAx val="0"/>
      <c:perspective val="0"/>
    </c:view3D>
    <c:floor>
      <c:thickness val="0"/>
    </c:floor>
    <c:sideWall>
      <c:thickness val="0"/>
    </c:sideWall>
    <c:backWall>
      <c:thickness val="0"/>
    </c:backWall>
    <c:plotArea>
      <c:layout>
        <c:manualLayout>
          <c:layoutTarget val="inner"/>
          <c:xMode val="edge"/>
          <c:yMode val="edge"/>
          <c:x val="0.13225335107314834"/>
          <c:y val="0.26427543148015586"/>
          <c:w val="0.74270917277853798"/>
          <c:h val="0.6088988308279647"/>
        </c:manualLayout>
      </c:layout>
      <c:pie3DChart>
        <c:varyColors val="1"/>
        <c:ser>
          <c:idx val="0"/>
          <c:order val="0"/>
          <c:tx>
            <c:strRef>
              <c:f>' Summary'!$D$18</c:f>
              <c:strCache>
                <c:ptCount val="1"/>
                <c:pt idx="0">
                  <c:v>Market Value</c:v>
                </c:pt>
              </c:strCache>
            </c:strRef>
          </c:tx>
          <c:dPt>
            <c:idx val="0"/>
            <c:bubble3D val="0"/>
            <c:spPr>
              <a:solidFill>
                <a:schemeClr val="accent5"/>
              </a:solidFill>
            </c:spPr>
            <c:extLst>
              <c:ext xmlns:c16="http://schemas.microsoft.com/office/drawing/2014/chart" uri="{C3380CC4-5D6E-409C-BE32-E72D297353CC}">
                <c16:uniqueId val="{00000001-7F77-4C06-BF9F-0E7F6A46D4B4}"/>
              </c:ext>
            </c:extLst>
          </c:dPt>
          <c:dPt>
            <c:idx val="1"/>
            <c:bubble3D val="0"/>
            <c:spPr>
              <a:solidFill>
                <a:srgbClr val="01009A"/>
              </a:solidFill>
            </c:spPr>
            <c:extLst>
              <c:ext xmlns:c16="http://schemas.microsoft.com/office/drawing/2014/chart" uri="{C3380CC4-5D6E-409C-BE32-E72D297353CC}">
                <c16:uniqueId val="{00000003-7F77-4C06-BF9F-0E7F6A46D4B4}"/>
              </c:ext>
            </c:extLst>
          </c:dPt>
          <c:dPt>
            <c:idx val="2"/>
            <c:bubble3D val="0"/>
            <c:spPr>
              <a:solidFill>
                <a:srgbClr val="E9712C"/>
              </a:solidFill>
            </c:spPr>
            <c:extLst>
              <c:ext xmlns:c16="http://schemas.microsoft.com/office/drawing/2014/chart" uri="{C3380CC4-5D6E-409C-BE32-E72D297353CC}">
                <c16:uniqueId val="{00000005-7F77-4C06-BF9F-0E7F6A46D4B4}"/>
              </c:ext>
            </c:extLst>
          </c:dPt>
          <c:dPt>
            <c:idx val="3"/>
            <c:bubble3D val="0"/>
            <c:spPr>
              <a:solidFill>
                <a:schemeClr val="accent1"/>
              </a:solidFill>
            </c:spPr>
            <c:extLst>
              <c:ext xmlns:c16="http://schemas.microsoft.com/office/drawing/2014/chart" uri="{C3380CC4-5D6E-409C-BE32-E72D297353CC}">
                <c16:uniqueId val="{00000007-7F77-4C06-BF9F-0E7F6A46D4B4}"/>
              </c:ext>
            </c:extLst>
          </c:dPt>
          <c:dPt>
            <c:idx val="4"/>
            <c:bubble3D val="0"/>
            <c:spPr>
              <a:solidFill>
                <a:srgbClr val="A2563B"/>
              </a:solidFill>
            </c:spPr>
            <c:extLst>
              <c:ext xmlns:c16="http://schemas.microsoft.com/office/drawing/2014/chart" uri="{C3380CC4-5D6E-409C-BE32-E72D297353CC}">
                <c16:uniqueId val="{00000009-7F77-4C06-BF9F-0E7F6A46D4B4}"/>
              </c:ext>
            </c:extLst>
          </c:dPt>
          <c:dPt>
            <c:idx val="5"/>
            <c:bubble3D val="0"/>
            <c:spPr>
              <a:solidFill>
                <a:srgbClr val="C4AC78"/>
              </a:solidFill>
            </c:spPr>
            <c:extLst>
              <c:ext xmlns:c16="http://schemas.microsoft.com/office/drawing/2014/chart" uri="{C3380CC4-5D6E-409C-BE32-E72D297353CC}">
                <c16:uniqueId val="{0000000B-7F77-4C06-BF9F-0E7F6A46D4B4}"/>
              </c:ext>
            </c:extLst>
          </c:dPt>
          <c:dPt>
            <c:idx val="6"/>
            <c:bubble3D val="0"/>
            <c:spPr>
              <a:solidFill>
                <a:srgbClr val="36A339"/>
              </a:solidFill>
            </c:spPr>
            <c:extLst>
              <c:ext xmlns:c16="http://schemas.microsoft.com/office/drawing/2014/chart" uri="{C3380CC4-5D6E-409C-BE32-E72D297353CC}">
                <c16:uniqueId val="{0000000D-7F77-4C06-BF9F-0E7F6A46D4B4}"/>
              </c:ext>
            </c:extLst>
          </c:dPt>
          <c:dPt>
            <c:idx val="7"/>
            <c:bubble3D val="0"/>
            <c:spPr>
              <a:solidFill>
                <a:srgbClr val="8B7064"/>
              </a:solidFill>
            </c:spPr>
            <c:extLst>
              <c:ext xmlns:c16="http://schemas.microsoft.com/office/drawing/2014/chart" uri="{C3380CC4-5D6E-409C-BE32-E72D297353CC}">
                <c16:uniqueId val="{0000000F-7F77-4C06-BF9F-0E7F6A46D4B4}"/>
              </c:ext>
            </c:extLst>
          </c:dPt>
          <c:dPt>
            <c:idx val="8"/>
            <c:bubble3D val="0"/>
            <c:spPr>
              <a:solidFill>
                <a:schemeClr val="accent2"/>
              </a:solidFill>
            </c:spPr>
            <c:extLst>
              <c:ext xmlns:c16="http://schemas.microsoft.com/office/drawing/2014/chart" uri="{C3380CC4-5D6E-409C-BE32-E72D297353CC}">
                <c16:uniqueId val="{00000011-7F77-4C06-BF9F-0E7F6A46D4B4}"/>
              </c:ext>
            </c:extLst>
          </c:dPt>
          <c:dPt>
            <c:idx val="9"/>
            <c:bubble3D val="0"/>
            <c:spPr>
              <a:solidFill>
                <a:srgbClr val="DEB678"/>
              </a:solidFill>
            </c:spPr>
            <c:extLst>
              <c:ext xmlns:c16="http://schemas.microsoft.com/office/drawing/2014/chart" uri="{C3380CC4-5D6E-409C-BE32-E72D297353CC}">
                <c16:uniqueId val="{00000013-7F77-4C06-BF9F-0E7F6A46D4B4}"/>
              </c:ext>
            </c:extLst>
          </c:dPt>
          <c:dPt>
            <c:idx val="10"/>
            <c:bubble3D val="0"/>
            <c:spPr>
              <a:solidFill>
                <a:schemeClr val="accent3"/>
              </a:solidFill>
            </c:spPr>
            <c:extLst>
              <c:ext xmlns:c16="http://schemas.microsoft.com/office/drawing/2014/chart" uri="{C3380CC4-5D6E-409C-BE32-E72D297353CC}">
                <c16:uniqueId val="{00000015-7F77-4C06-BF9F-0E7F6A46D4B4}"/>
              </c:ext>
            </c:extLst>
          </c:dPt>
          <c:dLbls>
            <c:dLbl>
              <c:idx val="0"/>
              <c:layout>
                <c:manualLayout>
                  <c:x val="9.2337636077162062E-3"/>
                  <c:y val="-1.72048513145285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F77-4C06-BF9F-0E7F6A46D4B4}"/>
                </c:ext>
              </c:extLst>
            </c:dLbl>
            <c:dLbl>
              <c:idx val="1"/>
              <c:layout>
                <c:manualLayout>
                  <c:x val="-4.6228879180825952E-3"/>
                  <c:y val="-2.93876817019864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F77-4C06-BF9F-0E7F6A46D4B4}"/>
                </c:ext>
              </c:extLst>
            </c:dLbl>
            <c:dLbl>
              <c:idx val="2"/>
              <c:layout>
                <c:manualLayout>
                  <c:x val="0"/>
                  <c:y val="5.813470641973258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F77-4C06-BF9F-0E7F6A46D4B4}"/>
                </c:ext>
              </c:extLst>
            </c:dLbl>
            <c:dLbl>
              <c:idx val="3"/>
              <c:layout>
                <c:manualLayout>
                  <c:x val="-1.3826620954677401E-2"/>
                  <c:y val="6.712622521674654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F77-4C06-BF9F-0E7F6A46D4B4}"/>
                </c:ext>
              </c:extLst>
            </c:dLbl>
            <c:dLbl>
              <c:idx val="4"/>
              <c:layout>
                <c:manualLayout>
                  <c:x val="2.368411042441205E-3"/>
                  <c:y val="1.314379766200992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F77-4C06-BF9F-0E7F6A46D4B4}"/>
                </c:ext>
              </c:extLst>
            </c:dLbl>
            <c:dLbl>
              <c:idx val="5"/>
              <c:layout>
                <c:manualLayout>
                  <c:x val="1.1587250366327467E-2"/>
                  <c:y val="2.176903265602810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7F77-4C06-BF9F-0E7F6A46D4B4}"/>
                </c:ext>
              </c:extLst>
            </c:dLbl>
            <c:dLbl>
              <c:idx val="6"/>
              <c:layout>
                <c:manualLayout>
                  <c:x val="-9.2546940057706226E-3"/>
                  <c:y val="-1.218283038745798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7F77-4C06-BF9F-0E7F6A46D4B4}"/>
                </c:ext>
              </c:extLst>
            </c:dLbl>
            <c:dLbl>
              <c:idx val="7"/>
              <c:layout>
                <c:manualLayout>
                  <c:x val="1.1524277168703195E-2"/>
                  <c:y val="-3.786349901176069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7F77-4C06-BF9F-0E7F6A46D4B4}"/>
                </c:ext>
              </c:extLst>
            </c:dLbl>
            <c:dLbl>
              <c:idx val="8"/>
              <c:layout>
                <c:manualLayout>
                  <c:x val="2.0772965060249515E-2"/>
                  <c:y val="-3.764697559764598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7F77-4C06-BF9F-0E7F6A46D4B4}"/>
                </c:ext>
              </c:extLst>
            </c:dLbl>
            <c:dLbl>
              <c:idx val="9"/>
              <c:layout>
                <c:manualLayout>
                  <c:x val="1.8467539572974499E-2"/>
                  <c:y val="-3.32198322398472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7F77-4C06-BF9F-0E7F6A46D4B4}"/>
                </c:ext>
              </c:extLst>
            </c:dLbl>
            <c:numFmt formatCode="0.0%" sourceLinked="0"/>
            <c:spPr>
              <a:noFill/>
              <a:ln>
                <a:noFill/>
              </a:ln>
              <a:effectLst/>
            </c:spPr>
            <c:dLblPos val="outEnd"/>
            <c:showLegendKey val="0"/>
            <c:showVal val="0"/>
            <c:showCatName val="1"/>
            <c:showSerName val="0"/>
            <c:showPercent val="1"/>
            <c:showBubbleSize val="0"/>
            <c:showLeaderLines val="1"/>
            <c:extLst>
              <c:ext xmlns:c15="http://schemas.microsoft.com/office/drawing/2012/chart" uri="{CE6537A1-D6FC-4f65-9D91-7224C49458BB}"/>
            </c:extLst>
          </c:dLbls>
          <c:cat>
            <c:strRef>
              <c:f>' Summary'!$C$19:$C$30</c:f>
              <c:strCache>
                <c:ptCount val="8"/>
                <c:pt idx="0">
                  <c:v>0.13%</c:v>
                </c:pt>
                <c:pt idx="1">
                  <c:v>0.17%</c:v>
                </c:pt>
                <c:pt idx="2">
                  <c:v>0.23%</c:v>
                </c:pt>
                <c:pt idx="3">
                  <c:v>0.27%</c:v>
                </c:pt>
                <c:pt idx="4">
                  <c:v>0.33%</c:v>
                </c:pt>
                <c:pt idx="5">
                  <c:v>0.40%</c:v>
                </c:pt>
                <c:pt idx="6">
                  <c:v>0.50%</c:v>
                </c:pt>
                <c:pt idx="7">
                  <c:v>N/A</c:v>
                </c:pt>
              </c:strCache>
            </c:strRef>
          </c:cat>
          <c:val>
            <c:numRef>
              <c:f>' Summary'!$D$19:$D$30</c:f>
              <c:numCache>
                <c:formatCode>"$"#,##0_);\("$"#,##0\)</c:formatCode>
                <c:ptCount val="8"/>
                <c:pt idx="0">
                  <c:v>1989913.6800000002</c:v>
                </c:pt>
                <c:pt idx="1">
                  <c:v>959027.22</c:v>
                </c:pt>
                <c:pt idx="2">
                  <c:v>1150716</c:v>
                </c:pt>
                <c:pt idx="3">
                  <c:v>987315.88</c:v>
                </c:pt>
                <c:pt idx="4">
                  <c:v>1138258</c:v>
                </c:pt>
                <c:pt idx="5">
                  <c:v>3684401.9800000004</c:v>
                </c:pt>
                <c:pt idx="6">
                  <c:v>942100.56</c:v>
                </c:pt>
                <c:pt idx="7">
                  <c:v>42954.44</c:v>
                </c:pt>
              </c:numCache>
            </c:numRef>
          </c:val>
          <c:extLst>
            <c:ext xmlns:c16="http://schemas.microsoft.com/office/drawing/2014/chart" uri="{C3380CC4-5D6E-409C-BE32-E72D297353CC}">
              <c16:uniqueId val="{00000016-7F77-4C06-BF9F-0E7F6A46D4B4}"/>
            </c:ext>
          </c:extLst>
        </c:ser>
        <c:dLbls>
          <c:showLegendKey val="0"/>
          <c:showVal val="0"/>
          <c:showCatName val="1"/>
          <c:showSerName val="0"/>
          <c:showPercent val="1"/>
          <c:showBubbleSize val="0"/>
          <c:showLeaderLines val="1"/>
        </c:dLbls>
      </c:pie3DChart>
      <c:spPr>
        <a:noFill/>
        <a:ln w="25400">
          <a:noFill/>
        </a:ln>
      </c:spPr>
    </c:plotArea>
    <c:plotVisOnly val="1"/>
    <c:dispBlanksAs val="zero"/>
    <c:showDLblsOverMax val="0"/>
  </c:chart>
  <c:spPr>
    <a:solidFill>
      <a:schemeClr val="bg1"/>
    </a:solidFill>
    <a:ln w="9525">
      <a:noFill/>
    </a:ln>
  </c:spPr>
  <c:txPr>
    <a:bodyPr/>
    <a:lstStyle/>
    <a:p>
      <a:pPr>
        <a:defRPr sz="800" b="0" i="0" u="none" strike="noStrike" baseline="0">
          <a:solidFill>
            <a:srgbClr val="000000"/>
          </a:solidFill>
          <a:latin typeface="Times New Roman"/>
          <a:ea typeface="Times New Roman"/>
          <a:cs typeface="Times New Roman"/>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975" b="0" i="0" u="none" strike="noStrike" baseline="0">
                <a:solidFill>
                  <a:srgbClr val="000000"/>
                </a:solidFill>
                <a:latin typeface="Times New Roman"/>
                <a:ea typeface="Times New Roman"/>
                <a:cs typeface="Times New Roman"/>
              </a:defRPr>
            </a:pPr>
            <a:r>
              <a:rPr lang="en-US" b="0"/>
              <a:t>Holdings by Coupon</a:t>
            </a:r>
          </a:p>
        </c:rich>
      </c:tx>
      <c:layout>
        <c:manualLayout>
          <c:xMode val="edge"/>
          <c:yMode val="edge"/>
          <c:x val="0.34123793126315555"/>
          <c:y val="5.208333333333333E-3"/>
        </c:manualLayout>
      </c:layout>
      <c:overlay val="0"/>
      <c:spPr>
        <a:noFill/>
        <a:ln w="25400">
          <a:noFill/>
        </a:ln>
      </c:spPr>
    </c:title>
    <c:autoTitleDeleted val="0"/>
    <c:view3D>
      <c:rotX val="15"/>
      <c:rotY val="0"/>
      <c:rAngAx val="0"/>
      <c:perspective val="0"/>
    </c:view3D>
    <c:floor>
      <c:thickness val="0"/>
    </c:floor>
    <c:sideWall>
      <c:thickness val="0"/>
    </c:sideWall>
    <c:backWall>
      <c:thickness val="0"/>
    </c:backWall>
    <c:plotArea>
      <c:layout>
        <c:manualLayout>
          <c:layoutTarget val="inner"/>
          <c:xMode val="edge"/>
          <c:yMode val="edge"/>
          <c:x val="0.13225335107314834"/>
          <c:y val="0.26427543148015586"/>
          <c:w val="0.74270917277853798"/>
          <c:h val="0.6088988308279647"/>
        </c:manualLayout>
      </c:layout>
      <c:pie3DChart>
        <c:varyColors val="1"/>
        <c:ser>
          <c:idx val="0"/>
          <c:order val="0"/>
          <c:tx>
            <c:strRef>
              <c:f>' Summary'!$D$18</c:f>
              <c:strCache>
                <c:ptCount val="1"/>
                <c:pt idx="0">
                  <c:v>Market Value</c:v>
                </c:pt>
              </c:strCache>
            </c:strRef>
          </c:tx>
          <c:dPt>
            <c:idx val="0"/>
            <c:bubble3D val="0"/>
            <c:spPr>
              <a:solidFill>
                <a:schemeClr val="accent5"/>
              </a:solidFill>
            </c:spPr>
            <c:extLst>
              <c:ext xmlns:c16="http://schemas.microsoft.com/office/drawing/2014/chart" uri="{C3380CC4-5D6E-409C-BE32-E72D297353CC}">
                <c16:uniqueId val="{00000001-BE60-4281-821B-4FF95CA1A79E}"/>
              </c:ext>
            </c:extLst>
          </c:dPt>
          <c:dPt>
            <c:idx val="1"/>
            <c:bubble3D val="0"/>
            <c:spPr>
              <a:solidFill>
                <a:srgbClr val="01009A"/>
              </a:solidFill>
            </c:spPr>
            <c:extLst>
              <c:ext xmlns:c16="http://schemas.microsoft.com/office/drawing/2014/chart" uri="{C3380CC4-5D6E-409C-BE32-E72D297353CC}">
                <c16:uniqueId val="{00000003-BE60-4281-821B-4FF95CA1A79E}"/>
              </c:ext>
            </c:extLst>
          </c:dPt>
          <c:dPt>
            <c:idx val="2"/>
            <c:bubble3D val="0"/>
            <c:spPr>
              <a:solidFill>
                <a:srgbClr val="E9712C"/>
              </a:solidFill>
            </c:spPr>
            <c:extLst>
              <c:ext xmlns:c16="http://schemas.microsoft.com/office/drawing/2014/chart" uri="{C3380CC4-5D6E-409C-BE32-E72D297353CC}">
                <c16:uniqueId val="{00000005-BE60-4281-821B-4FF95CA1A79E}"/>
              </c:ext>
            </c:extLst>
          </c:dPt>
          <c:dPt>
            <c:idx val="3"/>
            <c:bubble3D val="0"/>
            <c:spPr>
              <a:solidFill>
                <a:schemeClr val="accent1"/>
              </a:solidFill>
            </c:spPr>
            <c:extLst>
              <c:ext xmlns:c16="http://schemas.microsoft.com/office/drawing/2014/chart" uri="{C3380CC4-5D6E-409C-BE32-E72D297353CC}">
                <c16:uniqueId val="{00000007-BE60-4281-821B-4FF95CA1A79E}"/>
              </c:ext>
            </c:extLst>
          </c:dPt>
          <c:dPt>
            <c:idx val="4"/>
            <c:bubble3D val="0"/>
            <c:spPr>
              <a:solidFill>
                <a:srgbClr val="A2563B"/>
              </a:solidFill>
            </c:spPr>
            <c:extLst>
              <c:ext xmlns:c16="http://schemas.microsoft.com/office/drawing/2014/chart" uri="{C3380CC4-5D6E-409C-BE32-E72D297353CC}">
                <c16:uniqueId val="{00000009-BE60-4281-821B-4FF95CA1A79E}"/>
              </c:ext>
            </c:extLst>
          </c:dPt>
          <c:dPt>
            <c:idx val="5"/>
            <c:bubble3D val="0"/>
            <c:spPr>
              <a:solidFill>
                <a:srgbClr val="C4AC78"/>
              </a:solidFill>
            </c:spPr>
            <c:extLst>
              <c:ext xmlns:c16="http://schemas.microsoft.com/office/drawing/2014/chart" uri="{C3380CC4-5D6E-409C-BE32-E72D297353CC}">
                <c16:uniqueId val="{0000000B-BE60-4281-821B-4FF95CA1A79E}"/>
              </c:ext>
            </c:extLst>
          </c:dPt>
          <c:dPt>
            <c:idx val="6"/>
            <c:bubble3D val="0"/>
            <c:spPr>
              <a:solidFill>
                <a:srgbClr val="36A339"/>
              </a:solidFill>
            </c:spPr>
            <c:extLst>
              <c:ext xmlns:c16="http://schemas.microsoft.com/office/drawing/2014/chart" uri="{C3380CC4-5D6E-409C-BE32-E72D297353CC}">
                <c16:uniqueId val="{0000000D-BE60-4281-821B-4FF95CA1A79E}"/>
              </c:ext>
            </c:extLst>
          </c:dPt>
          <c:dPt>
            <c:idx val="7"/>
            <c:bubble3D val="0"/>
            <c:spPr>
              <a:solidFill>
                <a:srgbClr val="8B7064"/>
              </a:solidFill>
            </c:spPr>
            <c:extLst>
              <c:ext xmlns:c16="http://schemas.microsoft.com/office/drawing/2014/chart" uri="{C3380CC4-5D6E-409C-BE32-E72D297353CC}">
                <c16:uniqueId val="{0000000F-BE60-4281-821B-4FF95CA1A79E}"/>
              </c:ext>
            </c:extLst>
          </c:dPt>
          <c:dPt>
            <c:idx val="8"/>
            <c:bubble3D val="0"/>
            <c:spPr>
              <a:solidFill>
                <a:schemeClr val="accent2"/>
              </a:solidFill>
            </c:spPr>
            <c:extLst>
              <c:ext xmlns:c16="http://schemas.microsoft.com/office/drawing/2014/chart" uri="{C3380CC4-5D6E-409C-BE32-E72D297353CC}">
                <c16:uniqueId val="{00000011-BE60-4281-821B-4FF95CA1A79E}"/>
              </c:ext>
            </c:extLst>
          </c:dPt>
          <c:dPt>
            <c:idx val="9"/>
            <c:bubble3D val="0"/>
            <c:spPr>
              <a:solidFill>
                <a:srgbClr val="DEB678"/>
              </a:solidFill>
            </c:spPr>
            <c:extLst>
              <c:ext xmlns:c16="http://schemas.microsoft.com/office/drawing/2014/chart" uri="{C3380CC4-5D6E-409C-BE32-E72D297353CC}">
                <c16:uniqueId val="{00000013-BE60-4281-821B-4FF95CA1A79E}"/>
              </c:ext>
            </c:extLst>
          </c:dPt>
          <c:dPt>
            <c:idx val="10"/>
            <c:bubble3D val="0"/>
            <c:spPr>
              <a:solidFill>
                <a:schemeClr val="accent3"/>
              </a:solidFill>
            </c:spPr>
            <c:extLst>
              <c:ext xmlns:c16="http://schemas.microsoft.com/office/drawing/2014/chart" uri="{C3380CC4-5D6E-409C-BE32-E72D297353CC}">
                <c16:uniqueId val="{00000015-BE60-4281-821B-4FF95CA1A79E}"/>
              </c:ext>
            </c:extLst>
          </c:dPt>
          <c:dLbls>
            <c:dLbl>
              <c:idx val="0"/>
              <c:layout>
                <c:manualLayout>
                  <c:x val="9.2337636077162062E-3"/>
                  <c:y val="-1.72048513145285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E60-4281-821B-4FF95CA1A79E}"/>
                </c:ext>
              </c:extLst>
            </c:dLbl>
            <c:dLbl>
              <c:idx val="1"/>
              <c:layout>
                <c:manualLayout>
                  <c:x val="-4.6228879180825952E-3"/>
                  <c:y val="-2.93876817019864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E60-4281-821B-4FF95CA1A79E}"/>
                </c:ext>
              </c:extLst>
            </c:dLbl>
            <c:dLbl>
              <c:idx val="2"/>
              <c:layout>
                <c:manualLayout>
                  <c:x val="0"/>
                  <c:y val="5.813470641973258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E60-4281-821B-4FF95CA1A79E}"/>
                </c:ext>
              </c:extLst>
            </c:dLbl>
            <c:dLbl>
              <c:idx val="3"/>
              <c:layout>
                <c:manualLayout>
                  <c:x val="-1.3826620954677401E-2"/>
                  <c:y val="6.712622521674654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E60-4281-821B-4FF95CA1A79E}"/>
                </c:ext>
              </c:extLst>
            </c:dLbl>
            <c:dLbl>
              <c:idx val="4"/>
              <c:layout>
                <c:manualLayout>
                  <c:x val="2.368411042441205E-3"/>
                  <c:y val="1.314379766200992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E60-4281-821B-4FF95CA1A79E}"/>
                </c:ext>
              </c:extLst>
            </c:dLbl>
            <c:dLbl>
              <c:idx val="5"/>
              <c:layout>
                <c:manualLayout>
                  <c:x val="1.1587250366327467E-2"/>
                  <c:y val="2.176903265602810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E60-4281-821B-4FF95CA1A79E}"/>
                </c:ext>
              </c:extLst>
            </c:dLbl>
            <c:dLbl>
              <c:idx val="6"/>
              <c:layout>
                <c:manualLayout>
                  <c:x val="-9.2546940057706226E-3"/>
                  <c:y val="-1.218283038745798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BE60-4281-821B-4FF95CA1A79E}"/>
                </c:ext>
              </c:extLst>
            </c:dLbl>
            <c:dLbl>
              <c:idx val="7"/>
              <c:layout>
                <c:manualLayout>
                  <c:x val="1.1524277168703195E-2"/>
                  <c:y val="-3.786349901176069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BE60-4281-821B-4FF95CA1A79E}"/>
                </c:ext>
              </c:extLst>
            </c:dLbl>
            <c:dLbl>
              <c:idx val="8"/>
              <c:layout>
                <c:manualLayout>
                  <c:x val="2.0772965060249515E-2"/>
                  <c:y val="-3.764697559764598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BE60-4281-821B-4FF95CA1A79E}"/>
                </c:ext>
              </c:extLst>
            </c:dLbl>
            <c:dLbl>
              <c:idx val="9"/>
              <c:layout>
                <c:manualLayout>
                  <c:x val="1.8467539572974499E-2"/>
                  <c:y val="-3.32198322398472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BE60-4281-821B-4FF95CA1A79E}"/>
                </c:ext>
              </c:extLst>
            </c:dLbl>
            <c:numFmt formatCode="0.0%" sourceLinked="0"/>
            <c:spPr>
              <a:noFill/>
              <a:ln>
                <a:noFill/>
              </a:ln>
              <a:effectLst/>
            </c:spPr>
            <c:dLblPos val="outEnd"/>
            <c:showLegendKey val="0"/>
            <c:showVal val="0"/>
            <c:showCatName val="1"/>
            <c:showSerName val="0"/>
            <c:showPercent val="1"/>
            <c:showBubbleSize val="0"/>
            <c:showLeaderLines val="1"/>
            <c:extLst>
              <c:ext xmlns:c15="http://schemas.microsoft.com/office/drawing/2012/chart" uri="{CE6537A1-D6FC-4f65-9D91-7224C49458BB}"/>
            </c:extLst>
          </c:dLbls>
          <c:cat>
            <c:strRef>
              <c:f>' Summary'!$C$19:$C$30</c:f>
              <c:strCache>
                <c:ptCount val="8"/>
                <c:pt idx="0">
                  <c:v>0.13%</c:v>
                </c:pt>
                <c:pt idx="1">
                  <c:v>0.17%</c:v>
                </c:pt>
                <c:pt idx="2">
                  <c:v>0.23%</c:v>
                </c:pt>
                <c:pt idx="3">
                  <c:v>0.27%</c:v>
                </c:pt>
                <c:pt idx="4">
                  <c:v>0.33%</c:v>
                </c:pt>
                <c:pt idx="5">
                  <c:v>0.40%</c:v>
                </c:pt>
                <c:pt idx="6">
                  <c:v>0.50%</c:v>
                </c:pt>
                <c:pt idx="7">
                  <c:v>N/A</c:v>
                </c:pt>
              </c:strCache>
            </c:strRef>
          </c:cat>
          <c:val>
            <c:numRef>
              <c:f>' Summary'!$D$19:$D$30</c:f>
              <c:numCache>
                <c:formatCode>"$"#,##0_);\("$"#,##0\)</c:formatCode>
                <c:ptCount val="8"/>
                <c:pt idx="0">
                  <c:v>1981930.1</c:v>
                </c:pt>
                <c:pt idx="1">
                  <c:v>954288.89</c:v>
                </c:pt>
                <c:pt idx="2">
                  <c:v>1144814</c:v>
                </c:pt>
                <c:pt idx="3">
                  <c:v>983210.75</c:v>
                </c:pt>
                <c:pt idx="4">
                  <c:v>1128484</c:v>
                </c:pt>
                <c:pt idx="5">
                  <c:v>3654634.6399999997</c:v>
                </c:pt>
                <c:pt idx="6">
                  <c:v>931647.22</c:v>
                </c:pt>
                <c:pt idx="7">
                  <c:v>43032.79</c:v>
                </c:pt>
              </c:numCache>
            </c:numRef>
          </c:val>
          <c:extLst>
            <c:ext xmlns:c16="http://schemas.microsoft.com/office/drawing/2014/chart" uri="{C3380CC4-5D6E-409C-BE32-E72D297353CC}">
              <c16:uniqueId val="{00000016-BE60-4281-821B-4FF95CA1A79E}"/>
            </c:ext>
          </c:extLst>
        </c:ser>
        <c:dLbls>
          <c:showLegendKey val="0"/>
          <c:showVal val="0"/>
          <c:showCatName val="1"/>
          <c:showSerName val="0"/>
          <c:showPercent val="1"/>
          <c:showBubbleSize val="0"/>
          <c:showLeaderLines val="1"/>
        </c:dLbls>
      </c:pie3DChart>
      <c:spPr>
        <a:noFill/>
        <a:ln w="25400">
          <a:noFill/>
        </a:ln>
      </c:spPr>
    </c:plotArea>
    <c:plotVisOnly val="1"/>
    <c:dispBlanksAs val="zero"/>
    <c:showDLblsOverMax val="0"/>
  </c:chart>
  <c:spPr>
    <a:solidFill>
      <a:schemeClr val="bg1"/>
    </a:solidFill>
    <a:ln w="9525">
      <a:noFill/>
    </a:ln>
  </c:spPr>
  <c:txPr>
    <a:bodyPr/>
    <a:lstStyle/>
    <a:p>
      <a:pPr>
        <a:defRPr sz="800" b="0" i="0" u="none" strike="noStrike" baseline="0">
          <a:solidFill>
            <a:srgbClr val="000000"/>
          </a:solidFill>
          <a:latin typeface="Times New Roman"/>
          <a:ea typeface="Times New Roman"/>
          <a:cs typeface="Times New Roman"/>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1" tIns="46586" rIns="93171" bIns="46586" rtlCol="0"/>
          <a:lstStyle>
            <a:lvl1pPr algn="l">
              <a:defRPr sz="1200"/>
            </a:lvl1pPr>
          </a:lstStyle>
          <a:p>
            <a:endParaRPr lang="en-US"/>
          </a:p>
        </p:txBody>
      </p:sp>
      <p:sp>
        <p:nvSpPr>
          <p:cNvPr id="3" name="Date Placeholder 2"/>
          <p:cNvSpPr>
            <a:spLocks noGrp="1"/>
          </p:cNvSpPr>
          <p:nvPr>
            <p:ph type="dt" sz="quarter" idx="1"/>
          </p:nvPr>
        </p:nvSpPr>
        <p:spPr>
          <a:xfrm>
            <a:off x="3970941" y="0"/>
            <a:ext cx="3037840" cy="464820"/>
          </a:xfrm>
          <a:prstGeom prst="rect">
            <a:avLst/>
          </a:prstGeom>
        </p:spPr>
        <p:txBody>
          <a:bodyPr vert="horz" lIns="93171" tIns="46586" rIns="93171" bIns="46586" rtlCol="0"/>
          <a:lstStyle>
            <a:lvl1pPr algn="r">
              <a:defRPr sz="1200"/>
            </a:lvl1pPr>
          </a:lstStyle>
          <a:p>
            <a:fld id="{6239E203-1973-4FB1-85BE-2C9764A3F84E}" type="datetimeFigureOut">
              <a:rPr lang="en-US" smtClean="0"/>
              <a:pPr/>
              <a:t>10/12/2022</a:t>
            </a:fld>
            <a:endParaRPr lang="en-US"/>
          </a:p>
        </p:txBody>
      </p:sp>
      <p:sp>
        <p:nvSpPr>
          <p:cNvPr id="4" name="Footer Placeholder 3"/>
          <p:cNvSpPr>
            <a:spLocks noGrp="1"/>
          </p:cNvSpPr>
          <p:nvPr>
            <p:ph type="ftr" sz="quarter" idx="2"/>
          </p:nvPr>
        </p:nvSpPr>
        <p:spPr>
          <a:xfrm>
            <a:off x="1" y="8829968"/>
            <a:ext cx="3037840" cy="464820"/>
          </a:xfrm>
          <a:prstGeom prst="rect">
            <a:avLst/>
          </a:prstGeom>
        </p:spPr>
        <p:txBody>
          <a:bodyPr vert="horz" lIns="93171" tIns="46586" rIns="93171" bIns="46586" rtlCol="0" anchor="b"/>
          <a:lstStyle>
            <a:lvl1pPr algn="l">
              <a:defRPr sz="1200"/>
            </a:lvl1pPr>
          </a:lstStyle>
          <a:p>
            <a:endParaRPr lang="en-US"/>
          </a:p>
        </p:txBody>
      </p:sp>
      <p:sp>
        <p:nvSpPr>
          <p:cNvPr id="5" name="Slide Number Placeholder 4"/>
          <p:cNvSpPr>
            <a:spLocks noGrp="1"/>
          </p:cNvSpPr>
          <p:nvPr>
            <p:ph type="sldNum" sz="quarter" idx="3"/>
          </p:nvPr>
        </p:nvSpPr>
        <p:spPr>
          <a:xfrm>
            <a:off x="3970941" y="8829968"/>
            <a:ext cx="3037840" cy="464820"/>
          </a:xfrm>
          <a:prstGeom prst="rect">
            <a:avLst/>
          </a:prstGeom>
        </p:spPr>
        <p:txBody>
          <a:bodyPr vert="horz" lIns="93171" tIns="46586" rIns="93171" bIns="46586" rtlCol="0" anchor="b"/>
          <a:lstStyle>
            <a:lvl1pPr algn="r">
              <a:defRPr sz="1200"/>
            </a:lvl1pPr>
          </a:lstStyle>
          <a:p>
            <a:fld id="{24E81D4E-DC6A-472B-822E-CA96005D90A6}" type="slidenum">
              <a:rPr lang="en-US" smtClean="0"/>
              <a:pPr/>
              <a:t>‹#›</a:t>
            </a:fld>
            <a:endParaRPr lang="en-US"/>
          </a:p>
        </p:txBody>
      </p:sp>
    </p:spTree>
    <p:extLst>
      <p:ext uri="{BB962C8B-B14F-4D97-AF65-F5344CB8AC3E}">
        <p14:creationId xmlns:p14="http://schemas.microsoft.com/office/powerpoint/2010/main" val="427392460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7" y="0"/>
            <a:ext cx="3038475" cy="465138"/>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3970354" y="0"/>
            <a:ext cx="3038475" cy="465138"/>
          </a:xfrm>
          <a:prstGeom prst="rect">
            <a:avLst/>
          </a:prstGeom>
        </p:spPr>
        <p:txBody>
          <a:bodyPr vert="horz" lIns="91435" tIns="45718" rIns="91435" bIns="45718" rtlCol="0"/>
          <a:lstStyle>
            <a:lvl1pPr algn="r">
              <a:defRPr sz="1200"/>
            </a:lvl1pPr>
          </a:lstStyle>
          <a:p>
            <a:fld id="{53F081F8-3696-4D09-97BF-8C42E4DE439F}" type="datetimeFigureOut">
              <a:rPr lang="en-US" smtClean="0"/>
              <a:pPr/>
              <a:t>10/12/2022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701677" y="4416442"/>
            <a:ext cx="5607050" cy="4183063"/>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7" y="8829674"/>
            <a:ext cx="3038475" cy="465138"/>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3970354" y="8829674"/>
            <a:ext cx="3038475" cy="465138"/>
          </a:xfrm>
          <a:prstGeom prst="rect">
            <a:avLst/>
          </a:prstGeom>
        </p:spPr>
        <p:txBody>
          <a:bodyPr vert="horz" lIns="91435" tIns="45718" rIns="91435" bIns="45718" rtlCol="0" anchor="b"/>
          <a:lstStyle>
            <a:lvl1pPr algn="r">
              <a:defRPr sz="1200"/>
            </a:lvl1pPr>
          </a:lstStyle>
          <a:p>
            <a:fld id="{B6C5289F-604C-46B8-ADDA-4AEB0EC175E2}" type="slidenum">
              <a:rPr lang="en-US" smtClean="0"/>
              <a:pPr/>
              <a:t>‹#›</a:t>
            </a:fld>
            <a:endParaRPr lang="en-US"/>
          </a:p>
        </p:txBody>
      </p:sp>
    </p:spTree>
    <p:extLst>
      <p:ext uri="{BB962C8B-B14F-4D97-AF65-F5344CB8AC3E}">
        <p14:creationId xmlns:p14="http://schemas.microsoft.com/office/powerpoint/2010/main" val="120177354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105956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591355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658127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800894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496913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398844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933856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05495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365680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373535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67840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https://www.cmegroup.com/trading/interest-rates/countdown-to-fomc.html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167022-753B-46B1-8771-B8C3C910C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835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096120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593422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EFDFF3-6F7F-9748-BB2E-2EF1031F58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40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418035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342536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169005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549399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663804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668026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emf"/><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emf"/><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emf"/><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3.png"/><Relationship Id="rId2" Type="http://schemas.openxmlformats.org/officeDocument/2006/relationships/image" Target="../media/image5.emf"/><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6.emf"/><Relationship Id="rId7" Type="http://schemas.openxmlformats.org/officeDocument/2006/relationships/image" Target="../media/image17.emf"/><Relationship Id="rId2" Type="http://schemas.openxmlformats.org/officeDocument/2006/relationships/image" Target="../media/image5.emf"/><Relationship Id="rId1" Type="http://schemas.openxmlformats.org/officeDocument/2006/relationships/slideMaster" Target="../slideMasters/slideMaster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12.png"/><Relationship Id="rId4"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22.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22.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emf"/><Relationship Id="rId7" Type="http://schemas.openxmlformats.org/officeDocument/2006/relationships/image" Target="../media/image29.png"/><Relationship Id="rId2" Type="http://schemas.openxmlformats.org/officeDocument/2006/relationships/image" Target="../media/image5.emf"/><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31.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s://investor.com/trust-algorithm" TargetMode="External"/><Relationship Id="rId2" Type="http://schemas.openxmlformats.org/officeDocument/2006/relationships/hyperlink" Target="https://investor.com/charitable-organizations" TargetMode="External"/><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6.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6.emf"/><Relationship Id="rId2" Type="http://schemas.openxmlformats.org/officeDocument/2006/relationships/image" Target="../media/image39.pn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42.png"/><Relationship Id="rId4" Type="http://schemas.openxmlformats.org/officeDocument/2006/relationships/image" Target="../media/image41.gi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4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E958ABD-CA88-40B0-AAB2-6540909A3519}" type="datetime1">
              <a:rPr lang="en-US" smtClean="0">
                <a:solidFill>
                  <a:prstClr val="black">
                    <a:tint val="75000"/>
                  </a:prstClr>
                </a:solidFill>
              </a:rPr>
              <a:t>10/12/2022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54BBEC-23AD-454F-B700-75A3D60DC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4451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50043-B961-46F8-BFD5-DA4735D00D0A}" type="datetime1">
              <a:rPr lang="en-US" smtClean="0">
                <a:solidFill>
                  <a:prstClr val="black">
                    <a:tint val="75000"/>
                  </a:prstClr>
                </a:solidFill>
              </a:rPr>
              <a:t>10/12/2022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54BBEC-23AD-454F-B700-75A3D60DC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059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0CE2F-3F25-4442-B820-58B6BBE44825}" type="datetime1">
              <a:rPr lang="en-US" smtClean="0">
                <a:solidFill>
                  <a:prstClr val="black">
                    <a:tint val="75000"/>
                  </a:prstClr>
                </a:solidFill>
              </a:rPr>
              <a:t>10/12/2022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54BBEC-23AD-454F-B700-75A3D60DC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1634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 Presenter">
    <p:spTree>
      <p:nvGrpSpPr>
        <p:cNvPr id="1" name=""/>
        <p:cNvGrpSpPr/>
        <p:nvPr/>
      </p:nvGrpSpPr>
      <p:grpSpPr>
        <a:xfrm>
          <a:off x="0" y="0"/>
          <a:ext cx="0" cy="0"/>
          <a:chOff x="0" y="0"/>
          <a:chExt cx="0" cy="0"/>
        </a:xfrm>
      </p:grpSpPr>
      <p:pic>
        <p:nvPicPr>
          <p:cNvPr id="12" name="Picture 11" descr="A picture containing sky, outdoor, skyscraper, city&#10;&#10;Description automatically generated">
            <a:extLst>
              <a:ext uri="{FF2B5EF4-FFF2-40B4-BE49-F238E27FC236}">
                <a16:creationId xmlns:a16="http://schemas.microsoft.com/office/drawing/2014/main" id="{0A406200-D60C-D74C-9D17-B242AEBDBDBD}"/>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6" y="6696"/>
            <a:ext cx="9144001" cy="5916706"/>
          </a:xfrm>
          <a:prstGeom prst="rect">
            <a:avLst/>
          </a:prstGeom>
          <a:solidFill>
            <a:schemeClr val="accent2"/>
          </a:solidFill>
        </p:spPr>
      </p:pic>
      <p:sp>
        <p:nvSpPr>
          <p:cNvPr id="8" name="Rectangle 7">
            <a:extLst>
              <a:ext uri="{FF2B5EF4-FFF2-40B4-BE49-F238E27FC236}">
                <a16:creationId xmlns:a16="http://schemas.microsoft.com/office/drawing/2014/main" id="{849D3E3C-6CA6-9244-9F3C-45129BD042BA}"/>
              </a:ext>
            </a:extLst>
          </p:cNvPr>
          <p:cNvSpPr/>
          <p:nvPr/>
        </p:nvSpPr>
        <p:spPr>
          <a:xfrm>
            <a:off x="-1" y="4365797"/>
            <a:ext cx="9144001" cy="2541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4" dirty="0"/>
          </a:p>
        </p:txBody>
      </p:sp>
      <p:sp>
        <p:nvSpPr>
          <p:cNvPr id="10" name="Rectangle 9">
            <a:extLst>
              <a:ext uri="{FF2B5EF4-FFF2-40B4-BE49-F238E27FC236}">
                <a16:creationId xmlns:a16="http://schemas.microsoft.com/office/drawing/2014/main" id="{CAAA9AE6-C1C8-8D4E-A96B-519E7DEC2A58}"/>
              </a:ext>
            </a:extLst>
          </p:cNvPr>
          <p:cNvSpPr/>
          <p:nvPr/>
        </p:nvSpPr>
        <p:spPr>
          <a:xfrm>
            <a:off x="0" y="4333382"/>
            <a:ext cx="9144000" cy="715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4" dirty="0"/>
          </a:p>
        </p:txBody>
      </p:sp>
      <p:pic>
        <p:nvPicPr>
          <p:cNvPr id="2" name="Picture 1">
            <a:extLst>
              <a:ext uri="{FF2B5EF4-FFF2-40B4-BE49-F238E27FC236}">
                <a16:creationId xmlns:a16="http://schemas.microsoft.com/office/drawing/2014/main" id="{2A94CE24-40CD-5248-B314-811B32AA06E9}"/>
              </a:ext>
            </a:extLst>
          </p:cNvPr>
          <p:cNvPicPr>
            <a:picLocks noChangeAspect="1"/>
          </p:cNvPicPr>
          <p:nvPr/>
        </p:nvPicPr>
        <p:blipFill>
          <a:blip r:embed="rId4">
            <a:alphaModFix/>
            <a:duotone>
              <a:prstClr val="black"/>
              <a:srgbClr val="263692">
                <a:tint val="45000"/>
                <a:satMod val="400000"/>
              </a:srgbClr>
            </a:duotone>
            <a:lum bright="-40000" contrast="20000"/>
          </a:blip>
          <a:stretch>
            <a:fillRect/>
          </a:stretch>
        </p:blipFill>
        <p:spPr>
          <a:xfrm>
            <a:off x="222092" y="3573618"/>
            <a:ext cx="1265784" cy="771592"/>
          </a:xfrm>
          <a:prstGeom prst="rect">
            <a:avLst/>
          </a:prstGeom>
          <a:noFill/>
        </p:spPr>
      </p:pic>
      <p:pic>
        <p:nvPicPr>
          <p:cNvPr id="16" name="Picture 15">
            <a:extLst>
              <a:ext uri="{FF2B5EF4-FFF2-40B4-BE49-F238E27FC236}">
                <a16:creationId xmlns:a16="http://schemas.microsoft.com/office/drawing/2014/main" id="{869B6AEB-A77D-1149-B098-2B364F13373A}"/>
              </a:ext>
            </a:extLst>
          </p:cNvPr>
          <p:cNvPicPr>
            <a:picLocks noChangeAspect="1"/>
          </p:cNvPicPr>
          <p:nvPr/>
        </p:nvPicPr>
        <p:blipFill>
          <a:blip r:embed="rId5"/>
          <a:stretch>
            <a:fillRect/>
          </a:stretch>
        </p:blipFill>
        <p:spPr>
          <a:xfrm>
            <a:off x="3048163" y="371672"/>
            <a:ext cx="3047675" cy="1139244"/>
          </a:xfrm>
          <a:prstGeom prst="rect">
            <a:avLst/>
          </a:prstGeom>
        </p:spPr>
      </p:pic>
      <p:sp>
        <p:nvSpPr>
          <p:cNvPr id="17" name="Rectangle 16">
            <a:extLst>
              <a:ext uri="{FF2B5EF4-FFF2-40B4-BE49-F238E27FC236}">
                <a16:creationId xmlns:a16="http://schemas.microsoft.com/office/drawing/2014/main" id="{537924FA-42FC-724F-8E88-E03E50118450}"/>
              </a:ext>
            </a:extLst>
          </p:cNvPr>
          <p:cNvSpPr/>
          <p:nvPr/>
        </p:nvSpPr>
        <p:spPr>
          <a:xfrm>
            <a:off x="282471" y="5911707"/>
            <a:ext cx="2273379" cy="784830"/>
          </a:xfrm>
          <a:prstGeom prst="rect">
            <a:avLst/>
          </a:prstGeom>
        </p:spPr>
        <p:txBody>
          <a:bodyPr wrap="none">
            <a:spAutoFit/>
          </a:bodyPr>
          <a:lstStyle/>
          <a:p>
            <a:r>
              <a:rPr lang="en-US" sz="794" kern="0" dirty="0">
                <a:solidFill>
                  <a:schemeClr val="bg1">
                    <a:lumMod val="50000"/>
                  </a:schemeClr>
                </a:solidFill>
                <a:latin typeface="HELVETICA LIGHT OBLIQUE" panose="020B0403020202020204" pitchFamily="34" charset="0"/>
              </a:rPr>
              <a:t>Cornerstone Advisors Asset Management, LLC.</a:t>
            </a:r>
          </a:p>
          <a:p>
            <a:endParaRPr lang="en-US" sz="529" kern="0" dirty="0">
              <a:solidFill>
                <a:schemeClr val="bg1">
                  <a:lumMod val="50000"/>
                </a:schemeClr>
              </a:solidFill>
              <a:latin typeface="HELVETICA LIGHT OBLIQUE" panose="020B0403020202020204" pitchFamily="34" charset="0"/>
            </a:endParaRPr>
          </a:p>
          <a:p>
            <a:r>
              <a:rPr lang="en-US" sz="794" kern="0" dirty="0">
                <a:solidFill>
                  <a:schemeClr val="bg1">
                    <a:lumMod val="50000"/>
                  </a:schemeClr>
                </a:solidFill>
                <a:latin typeface="HELVETICA LIGHT OBLIQUE" panose="020B0403020202020204" pitchFamily="34" charset="0"/>
              </a:rPr>
              <a:t>74 W. Broad Street, Suite 340</a:t>
            </a:r>
          </a:p>
          <a:p>
            <a:r>
              <a:rPr lang="en-US" sz="794" kern="0" dirty="0">
                <a:solidFill>
                  <a:schemeClr val="bg1">
                    <a:lumMod val="50000"/>
                  </a:schemeClr>
                </a:solidFill>
                <a:latin typeface="HELVETICA LIGHT OBLIQUE" panose="020B0403020202020204" pitchFamily="34" charset="0"/>
              </a:rPr>
              <a:t>Bethlehem, PA 18018</a:t>
            </a:r>
          </a:p>
          <a:p>
            <a:r>
              <a:rPr lang="en-US" sz="794" kern="0" dirty="0">
                <a:solidFill>
                  <a:schemeClr val="bg1">
                    <a:lumMod val="50000"/>
                  </a:schemeClr>
                </a:solidFill>
                <a:latin typeface="HELVETICA LIGHT OBLIQUE" panose="020B0403020202020204" pitchFamily="34" charset="0"/>
              </a:rPr>
              <a:t>610-694-0900</a:t>
            </a:r>
          </a:p>
          <a:p>
            <a:r>
              <a:rPr lang="en-US" sz="794" kern="0" dirty="0" err="1">
                <a:solidFill>
                  <a:schemeClr val="bg1">
                    <a:lumMod val="50000"/>
                  </a:schemeClr>
                </a:solidFill>
                <a:latin typeface="HELVETICA LIGHT OBLIQUE" panose="020B0403020202020204" pitchFamily="34" charset="0"/>
              </a:rPr>
              <a:t>www.cornerstone-companies.com</a:t>
            </a:r>
            <a:endParaRPr lang="en-US" sz="794" kern="0" dirty="0">
              <a:solidFill>
                <a:schemeClr val="bg1">
                  <a:lumMod val="50000"/>
                </a:schemeClr>
              </a:solidFill>
              <a:latin typeface="HELVETICA LIGHT OBLIQUE" panose="020B0403020202020204" pitchFamily="34" charset="0"/>
            </a:endParaRPr>
          </a:p>
        </p:txBody>
      </p:sp>
      <p:sp>
        <p:nvSpPr>
          <p:cNvPr id="18" name="Text Placeholder 4">
            <a:extLst>
              <a:ext uri="{FF2B5EF4-FFF2-40B4-BE49-F238E27FC236}">
                <a16:creationId xmlns:a16="http://schemas.microsoft.com/office/drawing/2014/main" id="{F8B12272-E4F0-6248-8D96-89BA50E566C5}"/>
              </a:ext>
            </a:extLst>
          </p:cNvPr>
          <p:cNvSpPr>
            <a:spLocks noGrp="1"/>
          </p:cNvSpPr>
          <p:nvPr>
            <p:ph type="body" sz="quarter" idx="16" hasCustomPrompt="1"/>
          </p:nvPr>
        </p:nvSpPr>
        <p:spPr>
          <a:xfrm>
            <a:off x="0" y="4649994"/>
            <a:ext cx="9144000" cy="441064"/>
          </a:xfrm>
          <a:prstGeom prst="rect">
            <a:avLst/>
          </a:prstGeom>
        </p:spPr>
        <p:txBody>
          <a:bodyPr anchor="ctr">
            <a:noAutofit/>
          </a:bodyPr>
          <a:lstStyle>
            <a:lvl1pPr marL="0" indent="0" algn="ctr">
              <a:buNone/>
              <a:defRPr lang="en-US" sz="3530" b="0" i="0" kern="1200" spc="0" dirty="0">
                <a:solidFill>
                  <a:srgbClr val="263692"/>
                </a:solidFill>
                <a:latin typeface="Helvetica" pitchFamily="2" charset="0"/>
                <a:ea typeface="+mn-ea"/>
                <a:cs typeface="+mn-cs"/>
              </a:defRPr>
            </a:lvl1pPr>
          </a:lstStyle>
          <a:p>
            <a:pPr marL="0" lvl="0" indent="0" algn="ctr" defTabSz="887553" rtl="0" eaLnBrk="1" latinLnBrk="0" hangingPunct="1">
              <a:lnSpc>
                <a:spcPct val="90000"/>
              </a:lnSpc>
              <a:spcBef>
                <a:spcPts val="971"/>
              </a:spcBef>
              <a:buFont typeface="Arial" panose="020B0604020202020204" pitchFamily="34" charset="0"/>
              <a:buNone/>
            </a:pPr>
            <a:r>
              <a:rPr lang="en-US" dirty="0"/>
              <a:t>TITLE</a:t>
            </a:r>
          </a:p>
        </p:txBody>
      </p:sp>
      <p:sp>
        <p:nvSpPr>
          <p:cNvPr id="19" name="Text Placeholder 4">
            <a:extLst>
              <a:ext uri="{FF2B5EF4-FFF2-40B4-BE49-F238E27FC236}">
                <a16:creationId xmlns:a16="http://schemas.microsoft.com/office/drawing/2014/main" id="{440CED5F-4278-CA46-B60F-0647EFD17411}"/>
              </a:ext>
            </a:extLst>
          </p:cNvPr>
          <p:cNvSpPr>
            <a:spLocks noGrp="1"/>
          </p:cNvSpPr>
          <p:nvPr>
            <p:ph type="body" sz="quarter" idx="17" hasCustomPrompt="1"/>
          </p:nvPr>
        </p:nvSpPr>
        <p:spPr>
          <a:xfrm>
            <a:off x="-5" y="5167223"/>
            <a:ext cx="9144000" cy="349074"/>
          </a:xfrm>
          <a:prstGeom prst="rect">
            <a:avLst/>
          </a:prstGeom>
        </p:spPr>
        <p:txBody>
          <a:bodyPr anchor="ctr" anchorCtr="0">
            <a:noAutofit/>
          </a:bodyPr>
          <a:lstStyle>
            <a:lvl1pPr marL="0" indent="0" algn="ctr">
              <a:buNone/>
              <a:defRPr lang="en-US" sz="2118" b="0" i="0" kern="1200" spc="0" dirty="0">
                <a:solidFill>
                  <a:schemeClr val="bg1">
                    <a:lumMod val="50000"/>
                  </a:schemeClr>
                </a:solidFill>
                <a:latin typeface="Helvetica Light" panose="020B0403020202020204" pitchFamily="34" charset="0"/>
                <a:ea typeface="+mn-ea"/>
                <a:cs typeface="+mn-cs"/>
              </a:defRPr>
            </a:lvl1pPr>
          </a:lstStyle>
          <a:p>
            <a:pPr marL="0" lvl="0" indent="0" algn="ctr" defTabSz="887553" rtl="0" eaLnBrk="1" latinLnBrk="0" hangingPunct="1">
              <a:lnSpc>
                <a:spcPct val="90000"/>
              </a:lnSpc>
              <a:spcBef>
                <a:spcPts val="971"/>
              </a:spcBef>
              <a:buFont typeface="Arial" panose="020B0604020202020204" pitchFamily="34" charset="0"/>
              <a:buNone/>
            </a:pPr>
            <a:r>
              <a:rPr lang="en-US" dirty="0"/>
              <a:t>DATE</a:t>
            </a:r>
          </a:p>
        </p:txBody>
      </p:sp>
      <p:sp>
        <p:nvSpPr>
          <p:cNvPr id="20" name="Text Placeholder 4">
            <a:extLst>
              <a:ext uri="{FF2B5EF4-FFF2-40B4-BE49-F238E27FC236}">
                <a16:creationId xmlns:a16="http://schemas.microsoft.com/office/drawing/2014/main" id="{CDCA0FB1-612A-574D-A8AE-73060257DA75}"/>
              </a:ext>
            </a:extLst>
          </p:cNvPr>
          <p:cNvSpPr>
            <a:spLocks noGrp="1"/>
          </p:cNvSpPr>
          <p:nvPr>
            <p:ph type="body" sz="quarter" idx="18" hasCustomPrompt="1"/>
          </p:nvPr>
        </p:nvSpPr>
        <p:spPr>
          <a:xfrm>
            <a:off x="5578031" y="6318813"/>
            <a:ext cx="3491345" cy="210636"/>
          </a:xfrm>
          <a:prstGeom prst="rect">
            <a:avLst/>
          </a:prstGeom>
        </p:spPr>
        <p:txBody>
          <a:bodyPr tIns="0" bIns="0" anchor="ctr" anchorCtr="0">
            <a:noAutofit/>
          </a:bodyPr>
          <a:lstStyle>
            <a:lvl1pPr marL="0" indent="0" algn="l">
              <a:buNone/>
              <a:defRPr sz="1235">
                <a:solidFill>
                  <a:srgbClr val="00AEEF"/>
                </a:solidFill>
              </a:defRPr>
            </a:lvl1pPr>
          </a:lstStyle>
          <a:p>
            <a:pPr lvl="0"/>
            <a:r>
              <a:rPr lang="en-US" dirty="0"/>
              <a:t>Presenter 1 Name</a:t>
            </a:r>
          </a:p>
        </p:txBody>
      </p:sp>
      <p:sp>
        <p:nvSpPr>
          <p:cNvPr id="21" name="Text Placeholder 4">
            <a:extLst>
              <a:ext uri="{FF2B5EF4-FFF2-40B4-BE49-F238E27FC236}">
                <a16:creationId xmlns:a16="http://schemas.microsoft.com/office/drawing/2014/main" id="{162CCCC2-A6DF-4F48-89BB-4377E6E103AE}"/>
              </a:ext>
            </a:extLst>
          </p:cNvPr>
          <p:cNvSpPr>
            <a:spLocks noGrp="1"/>
          </p:cNvSpPr>
          <p:nvPr>
            <p:ph type="body" sz="quarter" idx="19" hasCustomPrompt="1"/>
          </p:nvPr>
        </p:nvSpPr>
        <p:spPr>
          <a:xfrm>
            <a:off x="5578031" y="6511748"/>
            <a:ext cx="3491345" cy="210636"/>
          </a:xfrm>
          <a:prstGeom prst="rect">
            <a:avLst/>
          </a:prstGeom>
        </p:spPr>
        <p:txBody>
          <a:bodyPr tIns="0" bIns="0" anchor="ctr" anchorCtr="0">
            <a:noAutofit/>
          </a:bodyPr>
          <a:lstStyle>
            <a:lvl1pPr marL="0" indent="0" algn="l">
              <a:buNone/>
              <a:defRPr sz="971" i="1">
                <a:solidFill>
                  <a:srgbClr val="00AEEF"/>
                </a:solidFill>
                <a:latin typeface="Helvetica Light" panose="020B0403020202020204"/>
              </a:defRPr>
            </a:lvl1pPr>
          </a:lstStyle>
          <a:p>
            <a:pPr lvl="0"/>
            <a:r>
              <a:rPr lang="en-US" dirty="0"/>
              <a:t>Presenter 1 Title</a:t>
            </a:r>
          </a:p>
        </p:txBody>
      </p:sp>
    </p:spTree>
    <p:extLst>
      <p:ext uri="{BB962C8B-B14F-4D97-AF65-F5344CB8AC3E}">
        <p14:creationId xmlns:p14="http://schemas.microsoft.com/office/powerpoint/2010/main" val="2067500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 Presenters">
    <p:spTree>
      <p:nvGrpSpPr>
        <p:cNvPr id="1" name=""/>
        <p:cNvGrpSpPr/>
        <p:nvPr/>
      </p:nvGrpSpPr>
      <p:grpSpPr>
        <a:xfrm>
          <a:off x="0" y="0"/>
          <a:ext cx="0" cy="0"/>
          <a:chOff x="0" y="0"/>
          <a:chExt cx="0" cy="0"/>
        </a:xfrm>
      </p:grpSpPr>
      <p:pic>
        <p:nvPicPr>
          <p:cNvPr id="12" name="Picture 11" descr="A picture containing sky, outdoor, skyscraper, city&#10;&#10;Description automatically generated">
            <a:extLst>
              <a:ext uri="{FF2B5EF4-FFF2-40B4-BE49-F238E27FC236}">
                <a16:creationId xmlns:a16="http://schemas.microsoft.com/office/drawing/2014/main" id="{0A406200-D60C-D74C-9D17-B242AEBDBDBD}"/>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6" y="6696"/>
            <a:ext cx="9144001" cy="5916706"/>
          </a:xfrm>
          <a:prstGeom prst="rect">
            <a:avLst/>
          </a:prstGeom>
          <a:solidFill>
            <a:schemeClr val="accent2"/>
          </a:solidFill>
        </p:spPr>
      </p:pic>
      <p:sp>
        <p:nvSpPr>
          <p:cNvPr id="8" name="Rectangle 7">
            <a:extLst>
              <a:ext uri="{FF2B5EF4-FFF2-40B4-BE49-F238E27FC236}">
                <a16:creationId xmlns:a16="http://schemas.microsoft.com/office/drawing/2014/main" id="{849D3E3C-6CA6-9244-9F3C-45129BD042BA}"/>
              </a:ext>
            </a:extLst>
          </p:cNvPr>
          <p:cNvSpPr/>
          <p:nvPr/>
        </p:nvSpPr>
        <p:spPr>
          <a:xfrm>
            <a:off x="-1" y="4365797"/>
            <a:ext cx="9144001" cy="2541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4" dirty="0"/>
          </a:p>
        </p:txBody>
      </p:sp>
      <p:pic>
        <p:nvPicPr>
          <p:cNvPr id="2" name="Picture 1">
            <a:extLst>
              <a:ext uri="{FF2B5EF4-FFF2-40B4-BE49-F238E27FC236}">
                <a16:creationId xmlns:a16="http://schemas.microsoft.com/office/drawing/2014/main" id="{2A94CE24-40CD-5248-B314-811B32AA06E9}"/>
              </a:ext>
            </a:extLst>
          </p:cNvPr>
          <p:cNvPicPr>
            <a:picLocks noChangeAspect="1"/>
          </p:cNvPicPr>
          <p:nvPr/>
        </p:nvPicPr>
        <p:blipFill>
          <a:blip r:embed="rId4">
            <a:alphaModFix/>
            <a:duotone>
              <a:prstClr val="black"/>
              <a:srgbClr val="263692">
                <a:tint val="45000"/>
                <a:satMod val="400000"/>
              </a:srgbClr>
            </a:duotone>
            <a:lum bright="-40000" contrast="20000"/>
          </a:blip>
          <a:stretch>
            <a:fillRect/>
          </a:stretch>
        </p:blipFill>
        <p:spPr>
          <a:xfrm>
            <a:off x="222092" y="3573618"/>
            <a:ext cx="1265784" cy="771592"/>
          </a:xfrm>
          <a:prstGeom prst="rect">
            <a:avLst/>
          </a:prstGeom>
          <a:noFill/>
        </p:spPr>
      </p:pic>
      <p:pic>
        <p:nvPicPr>
          <p:cNvPr id="16" name="Picture 15">
            <a:extLst>
              <a:ext uri="{FF2B5EF4-FFF2-40B4-BE49-F238E27FC236}">
                <a16:creationId xmlns:a16="http://schemas.microsoft.com/office/drawing/2014/main" id="{869B6AEB-A77D-1149-B098-2B364F13373A}"/>
              </a:ext>
            </a:extLst>
          </p:cNvPr>
          <p:cNvPicPr>
            <a:picLocks noChangeAspect="1"/>
          </p:cNvPicPr>
          <p:nvPr/>
        </p:nvPicPr>
        <p:blipFill>
          <a:blip r:embed="rId5"/>
          <a:stretch>
            <a:fillRect/>
          </a:stretch>
        </p:blipFill>
        <p:spPr>
          <a:xfrm>
            <a:off x="3048163" y="371672"/>
            <a:ext cx="3047675" cy="1139244"/>
          </a:xfrm>
          <a:prstGeom prst="rect">
            <a:avLst/>
          </a:prstGeom>
        </p:spPr>
      </p:pic>
      <p:sp>
        <p:nvSpPr>
          <p:cNvPr id="17" name="Rectangle 16">
            <a:extLst>
              <a:ext uri="{FF2B5EF4-FFF2-40B4-BE49-F238E27FC236}">
                <a16:creationId xmlns:a16="http://schemas.microsoft.com/office/drawing/2014/main" id="{537924FA-42FC-724F-8E88-E03E50118450}"/>
              </a:ext>
            </a:extLst>
          </p:cNvPr>
          <p:cNvSpPr/>
          <p:nvPr/>
        </p:nvSpPr>
        <p:spPr>
          <a:xfrm>
            <a:off x="282471" y="5911707"/>
            <a:ext cx="2273379" cy="784830"/>
          </a:xfrm>
          <a:prstGeom prst="rect">
            <a:avLst/>
          </a:prstGeom>
        </p:spPr>
        <p:txBody>
          <a:bodyPr wrap="none">
            <a:spAutoFit/>
          </a:bodyPr>
          <a:lstStyle/>
          <a:p>
            <a:r>
              <a:rPr lang="en-US" sz="794" kern="0" dirty="0">
                <a:solidFill>
                  <a:schemeClr val="bg1">
                    <a:lumMod val="50000"/>
                  </a:schemeClr>
                </a:solidFill>
                <a:latin typeface="HELVETICA LIGHT OBLIQUE" panose="020B0403020202020204" pitchFamily="34" charset="0"/>
              </a:rPr>
              <a:t>Cornerstone Advisors Asset Management, LLC.</a:t>
            </a:r>
          </a:p>
          <a:p>
            <a:endParaRPr lang="en-US" sz="529" kern="0" dirty="0">
              <a:solidFill>
                <a:schemeClr val="bg1">
                  <a:lumMod val="50000"/>
                </a:schemeClr>
              </a:solidFill>
              <a:latin typeface="HELVETICA LIGHT OBLIQUE" panose="020B0403020202020204" pitchFamily="34" charset="0"/>
            </a:endParaRPr>
          </a:p>
          <a:p>
            <a:r>
              <a:rPr lang="en-US" sz="794" kern="0" dirty="0">
                <a:solidFill>
                  <a:schemeClr val="bg1">
                    <a:lumMod val="50000"/>
                  </a:schemeClr>
                </a:solidFill>
                <a:latin typeface="HELVETICA LIGHT OBLIQUE" panose="020B0403020202020204" pitchFamily="34" charset="0"/>
              </a:rPr>
              <a:t>74 W. Broad Street, Suite 340</a:t>
            </a:r>
          </a:p>
          <a:p>
            <a:r>
              <a:rPr lang="en-US" sz="794" kern="0" dirty="0">
                <a:solidFill>
                  <a:schemeClr val="bg1">
                    <a:lumMod val="50000"/>
                  </a:schemeClr>
                </a:solidFill>
                <a:latin typeface="HELVETICA LIGHT OBLIQUE" panose="020B0403020202020204" pitchFamily="34" charset="0"/>
              </a:rPr>
              <a:t>Bethlehem, PA 18018</a:t>
            </a:r>
          </a:p>
          <a:p>
            <a:r>
              <a:rPr lang="en-US" sz="794" kern="0" dirty="0">
                <a:solidFill>
                  <a:schemeClr val="bg1">
                    <a:lumMod val="50000"/>
                  </a:schemeClr>
                </a:solidFill>
                <a:latin typeface="HELVETICA LIGHT OBLIQUE" panose="020B0403020202020204" pitchFamily="34" charset="0"/>
              </a:rPr>
              <a:t>610-694-0900</a:t>
            </a:r>
          </a:p>
          <a:p>
            <a:r>
              <a:rPr lang="en-US" sz="794" kern="0" dirty="0">
                <a:solidFill>
                  <a:schemeClr val="bg1">
                    <a:lumMod val="50000"/>
                  </a:schemeClr>
                </a:solidFill>
                <a:latin typeface="HELVETICA LIGHT OBLIQUE" panose="020B0403020202020204" pitchFamily="34" charset="0"/>
              </a:rPr>
              <a:t>www.cornerstone-companies.com</a:t>
            </a:r>
          </a:p>
        </p:txBody>
      </p:sp>
      <p:sp>
        <p:nvSpPr>
          <p:cNvPr id="18" name="Text Placeholder 4">
            <a:extLst>
              <a:ext uri="{FF2B5EF4-FFF2-40B4-BE49-F238E27FC236}">
                <a16:creationId xmlns:a16="http://schemas.microsoft.com/office/drawing/2014/main" id="{F8B12272-E4F0-6248-8D96-89BA50E566C5}"/>
              </a:ext>
            </a:extLst>
          </p:cNvPr>
          <p:cNvSpPr>
            <a:spLocks noGrp="1"/>
          </p:cNvSpPr>
          <p:nvPr>
            <p:ph type="body" sz="quarter" idx="16" hasCustomPrompt="1"/>
          </p:nvPr>
        </p:nvSpPr>
        <p:spPr>
          <a:xfrm>
            <a:off x="0" y="4649994"/>
            <a:ext cx="9144000" cy="441064"/>
          </a:xfrm>
          <a:prstGeom prst="rect">
            <a:avLst/>
          </a:prstGeom>
        </p:spPr>
        <p:txBody>
          <a:bodyPr anchor="ctr">
            <a:noAutofit/>
          </a:bodyPr>
          <a:lstStyle>
            <a:lvl1pPr marL="0" indent="0" algn="ctr">
              <a:buNone/>
              <a:defRPr lang="en-US" sz="3530" b="0" i="0" kern="1200" spc="0" dirty="0">
                <a:solidFill>
                  <a:srgbClr val="263692"/>
                </a:solidFill>
                <a:latin typeface="Helvetica" pitchFamily="2" charset="0"/>
                <a:ea typeface="+mn-ea"/>
                <a:cs typeface="+mn-cs"/>
              </a:defRPr>
            </a:lvl1pPr>
          </a:lstStyle>
          <a:p>
            <a:pPr marL="0" lvl="0" indent="0" algn="ctr" defTabSz="887553" rtl="0" eaLnBrk="1" latinLnBrk="0" hangingPunct="1">
              <a:lnSpc>
                <a:spcPct val="90000"/>
              </a:lnSpc>
              <a:spcBef>
                <a:spcPts val="971"/>
              </a:spcBef>
              <a:buFont typeface="Arial" panose="020B0604020202020204" pitchFamily="34" charset="0"/>
              <a:buNone/>
            </a:pPr>
            <a:r>
              <a:rPr lang="en-US" dirty="0"/>
              <a:t>TITLE</a:t>
            </a:r>
          </a:p>
        </p:txBody>
      </p:sp>
      <p:sp>
        <p:nvSpPr>
          <p:cNvPr id="20" name="Text Placeholder 4">
            <a:extLst>
              <a:ext uri="{FF2B5EF4-FFF2-40B4-BE49-F238E27FC236}">
                <a16:creationId xmlns:a16="http://schemas.microsoft.com/office/drawing/2014/main" id="{CDCA0FB1-612A-574D-A8AE-73060257DA75}"/>
              </a:ext>
            </a:extLst>
          </p:cNvPr>
          <p:cNvSpPr>
            <a:spLocks noGrp="1"/>
          </p:cNvSpPr>
          <p:nvPr>
            <p:ph type="body" sz="quarter" idx="18" hasCustomPrompt="1"/>
          </p:nvPr>
        </p:nvSpPr>
        <p:spPr>
          <a:xfrm>
            <a:off x="5578031" y="5854011"/>
            <a:ext cx="3491345" cy="210636"/>
          </a:xfrm>
          <a:prstGeom prst="rect">
            <a:avLst/>
          </a:prstGeom>
        </p:spPr>
        <p:txBody>
          <a:bodyPr tIns="0" bIns="0" anchor="ctr" anchorCtr="0">
            <a:noAutofit/>
          </a:bodyPr>
          <a:lstStyle>
            <a:lvl1pPr marL="0" indent="0" algn="l">
              <a:buNone/>
              <a:defRPr sz="1235">
                <a:solidFill>
                  <a:srgbClr val="00AEEF"/>
                </a:solidFill>
              </a:defRPr>
            </a:lvl1pPr>
          </a:lstStyle>
          <a:p>
            <a:pPr lvl="0"/>
            <a:r>
              <a:rPr lang="en-US" dirty="0"/>
              <a:t>Presenter 1 Name</a:t>
            </a:r>
          </a:p>
        </p:txBody>
      </p:sp>
      <p:sp>
        <p:nvSpPr>
          <p:cNvPr id="21" name="Text Placeholder 4">
            <a:extLst>
              <a:ext uri="{FF2B5EF4-FFF2-40B4-BE49-F238E27FC236}">
                <a16:creationId xmlns:a16="http://schemas.microsoft.com/office/drawing/2014/main" id="{162CCCC2-A6DF-4F48-89BB-4377E6E103AE}"/>
              </a:ext>
            </a:extLst>
          </p:cNvPr>
          <p:cNvSpPr>
            <a:spLocks noGrp="1"/>
          </p:cNvSpPr>
          <p:nvPr>
            <p:ph type="body" sz="quarter" idx="19" hasCustomPrompt="1"/>
          </p:nvPr>
        </p:nvSpPr>
        <p:spPr>
          <a:xfrm>
            <a:off x="5578031" y="6046946"/>
            <a:ext cx="3491345" cy="210636"/>
          </a:xfrm>
          <a:prstGeom prst="rect">
            <a:avLst/>
          </a:prstGeom>
        </p:spPr>
        <p:txBody>
          <a:bodyPr tIns="0" bIns="0" anchor="ctr" anchorCtr="0">
            <a:noAutofit/>
          </a:bodyPr>
          <a:lstStyle>
            <a:lvl1pPr marL="0" indent="0" algn="l">
              <a:buNone/>
              <a:defRPr sz="971" i="1">
                <a:solidFill>
                  <a:srgbClr val="00AEEF"/>
                </a:solidFill>
                <a:latin typeface="Helvetica Light" panose="020B0403020202020204"/>
              </a:defRPr>
            </a:lvl1pPr>
          </a:lstStyle>
          <a:p>
            <a:pPr lvl="0"/>
            <a:r>
              <a:rPr lang="en-US" dirty="0"/>
              <a:t>Presenter 1 Title</a:t>
            </a:r>
          </a:p>
        </p:txBody>
      </p:sp>
      <p:sp>
        <p:nvSpPr>
          <p:cNvPr id="22" name="Text Placeholder 4">
            <a:extLst>
              <a:ext uri="{FF2B5EF4-FFF2-40B4-BE49-F238E27FC236}">
                <a16:creationId xmlns:a16="http://schemas.microsoft.com/office/drawing/2014/main" id="{5E310DBC-98CE-8945-B08C-C10811A89558}"/>
              </a:ext>
            </a:extLst>
          </p:cNvPr>
          <p:cNvSpPr>
            <a:spLocks noGrp="1"/>
          </p:cNvSpPr>
          <p:nvPr>
            <p:ph type="body" sz="quarter" idx="20" hasCustomPrompt="1"/>
          </p:nvPr>
        </p:nvSpPr>
        <p:spPr>
          <a:xfrm>
            <a:off x="5578031" y="6318813"/>
            <a:ext cx="3491345" cy="210636"/>
          </a:xfrm>
          <a:prstGeom prst="rect">
            <a:avLst/>
          </a:prstGeom>
        </p:spPr>
        <p:txBody>
          <a:bodyPr tIns="0" bIns="0" anchor="ctr" anchorCtr="0">
            <a:noAutofit/>
          </a:bodyPr>
          <a:lstStyle>
            <a:lvl1pPr marL="0" indent="0" algn="l">
              <a:buNone/>
              <a:defRPr sz="1235">
                <a:solidFill>
                  <a:srgbClr val="00AEEF"/>
                </a:solidFill>
              </a:defRPr>
            </a:lvl1pPr>
          </a:lstStyle>
          <a:p>
            <a:pPr lvl="0"/>
            <a:r>
              <a:rPr lang="en-US" dirty="0"/>
              <a:t>Presenter 2 Name</a:t>
            </a:r>
          </a:p>
        </p:txBody>
      </p:sp>
      <p:sp>
        <p:nvSpPr>
          <p:cNvPr id="23" name="Text Placeholder 4">
            <a:extLst>
              <a:ext uri="{FF2B5EF4-FFF2-40B4-BE49-F238E27FC236}">
                <a16:creationId xmlns:a16="http://schemas.microsoft.com/office/drawing/2014/main" id="{7D7BDBDF-1B59-CF4D-B198-E0932EB47C4D}"/>
              </a:ext>
            </a:extLst>
          </p:cNvPr>
          <p:cNvSpPr>
            <a:spLocks noGrp="1"/>
          </p:cNvSpPr>
          <p:nvPr>
            <p:ph type="body" sz="quarter" idx="21" hasCustomPrompt="1"/>
          </p:nvPr>
        </p:nvSpPr>
        <p:spPr>
          <a:xfrm>
            <a:off x="5578031" y="6511748"/>
            <a:ext cx="3491345" cy="210636"/>
          </a:xfrm>
          <a:prstGeom prst="rect">
            <a:avLst/>
          </a:prstGeom>
        </p:spPr>
        <p:txBody>
          <a:bodyPr tIns="0" bIns="0" anchor="ctr" anchorCtr="0">
            <a:noAutofit/>
          </a:bodyPr>
          <a:lstStyle>
            <a:lvl1pPr marL="0" indent="0" algn="l">
              <a:buNone/>
              <a:defRPr sz="971" i="1">
                <a:solidFill>
                  <a:srgbClr val="00AEEF"/>
                </a:solidFill>
                <a:latin typeface="Helvetica Light" panose="020B0403020202020204"/>
              </a:defRPr>
            </a:lvl1pPr>
          </a:lstStyle>
          <a:p>
            <a:pPr lvl="0"/>
            <a:r>
              <a:rPr lang="en-US" dirty="0"/>
              <a:t>Presenter 2 Title</a:t>
            </a:r>
          </a:p>
        </p:txBody>
      </p:sp>
      <p:sp>
        <p:nvSpPr>
          <p:cNvPr id="14" name="Text Placeholder 4">
            <a:extLst>
              <a:ext uri="{FF2B5EF4-FFF2-40B4-BE49-F238E27FC236}">
                <a16:creationId xmlns:a16="http://schemas.microsoft.com/office/drawing/2014/main" id="{2F9E9C0E-733F-D54F-AB8B-7780DA306834}"/>
              </a:ext>
            </a:extLst>
          </p:cNvPr>
          <p:cNvSpPr>
            <a:spLocks noGrp="1"/>
          </p:cNvSpPr>
          <p:nvPr>
            <p:ph type="body" sz="quarter" idx="17" hasCustomPrompt="1"/>
          </p:nvPr>
        </p:nvSpPr>
        <p:spPr>
          <a:xfrm>
            <a:off x="-5" y="5167223"/>
            <a:ext cx="9144000" cy="349074"/>
          </a:xfrm>
          <a:prstGeom prst="rect">
            <a:avLst/>
          </a:prstGeom>
        </p:spPr>
        <p:txBody>
          <a:bodyPr anchor="ctr" anchorCtr="0">
            <a:noAutofit/>
          </a:bodyPr>
          <a:lstStyle>
            <a:lvl1pPr marL="0" indent="0" algn="ctr">
              <a:buNone/>
              <a:defRPr lang="en-US" sz="2118" b="0" i="0" kern="1200" spc="0" dirty="0">
                <a:solidFill>
                  <a:schemeClr val="bg1">
                    <a:lumMod val="50000"/>
                  </a:schemeClr>
                </a:solidFill>
                <a:latin typeface="Helvetica Light" panose="020B0403020202020204" pitchFamily="34" charset="0"/>
                <a:ea typeface="+mn-ea"/>
                <a:cs typeface="+mn-cs"/>
              </a:defRPr>
            </a:lvl1pPr>
          </a:lstStyle>
          <a:p>
            <a:pPr marL="0" lvl="0" indent="0" algn="ctr" defTabSz="887553" rtl="0" eaLnBrk="1" latinLnBrk="0" hangingPunct="1">
              <a:lnSpc>
                <a:spcPct val="90000"/>
              </a:lnSpc>
              <a:spcBef>
                <a:spcPts val="971"/>
              </a:spcBef>
              <a:buFont typeface="Arial" panose="020B0604020202020204" pitchFamily="34" charset="0"/>
              <a:buNone/>
            </a:pPr>
            <a:r>
              <a:rPr lang="en-US" dirty="0"/>
              <a:t>DATE</a:t>
            </a:r>
          </a:p>
        </p:txBody>
      </p:sp>
      <p:sp>
        <p:nvSpPr>
          <p:cNvPr id="15" name="Rectangle 14">
            <a:extLst>
              <a:ext uri="{FF2B5EF4-FFF2-40B4-BE49-F238E27FC236}">
                <a16:creationId xmlns:a16="http://schemas.microsoft.com/office/drawing/2014/main" id="{5C0F7183-9D42-EC49-9DE9-9E6674AB80CF}"/>
              </a:ext>
            </a:extLst>
          </p:cNvPr>
          <p:cNvSpPr/>
          <p:nvPr/>
        </p:nvSpPr>
        <p:spPr>
          <a:xfrm>
            <a:off x="0" y="4333382"/>
            <a:ext cx="9144000" cy="715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4" dirty="0"/>
          </a:p>
        </p:txBody>
      </p:sp>
    </p:spTree>
    <p:extLst>
      <p:ext uri="{BB962C8B-B14F-4D97-AF65-F5344CB8AC3E}">
        <p14:creationId xmlns:p14="http://schemas.microsoft.com/office/powerpoint/2010/main" val="1348858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Presenters">
    <p:spTree>
      <p:nvGrpSpPr>
        <p:cNvPr id="1" name=""/>
        <p:cNvGrpSpPr/>
        <p:nvPr/>
      </p:nvGrpSpPr>
      <p:grpSpPr>
        <a:xfrm>
          <a:off x="0" y="0"/>
          <a:ext cx="0" cy="0"/>
          <a:chOff x="0" y="0"/>
          <a:chExt cx="0" cy="0"/>
        </a:xfrm>
      </p:grpSpPr>
      <p:pic>
        <p:nvPicPr>
          <p:cNvPr id="12" name="Picture 11" descr="A picture containing sky, outdoor, skyscraper, city&#10;&#10;Description automatically generated">
            <a:extLst>
              <a:ext uri="{FF2B5EF4-FFF2-40B4-BE49-F238E27FC236}">
                <a16:creationId xmlns:a16="http://schemas.microsoft.com/office/drawing/2014/main" id="{0A406200-D60C-D74C-9D17-B242AEBDBDBD}"/>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6" y="6696"/>
            <a:ext cx="9144001" cy="5916706"/>
          </a:xfrm>
          <a:prstGeom prst="rect">
            <a:avLst/>
          </a:prstGeom>
          <a:solidFill>
            <a:schemeClr val="accent2"/>
          </a:solidFill>
        </p:spPr>
      </p:pic>
      <p:sp>
        <p:nvSpPr>
          <p:cNvPr id="8" name="Rectangle 7">
            <a:extLst>
              <a:ext uri="{FF2B5EF4-FFF2-40B4-BE49-F238E27FC236}">
                <a16:creationId xmlns:a16="http://schemas.microsoft.com/office/drawing/2014/main" id="{849D3E3C-6CA6-9244-9F3C-45129BD042BA}"/>
              </a:ext>
            </a:extLst>
          </p:cNvPr>
          <p:cNvSpPr/>
          <p:nvPr/>
        </p:nvSpPr>
        <p:spPr>
          <a:xfrm>
            <a:off x="-1" y="4365797"/>
            <a:ext cx="9144001" cy="2541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4" dirty="0"/>
          </a:p>
        </p:txBody>
      </p:sp>
      <p:pic>
        <p:nvPicPr>
          <p:cNvPr id="2" name="Picture 1">
            <a:extLst>
              <a:ext uri="{FF2B5EF4-FFF2-40B4-BE49-F238E27FC236}">
                <a16:creationId xmlns:a16="http://schemas.microsoft.com/office/drawing/2014/main" id="{2A94CE24-40CD-5248-B314-811B32AA06E9}"/>
              </a:ext>
            </a:extLst>
          </p:cNvPr>
          <p:cNvPicPr>
            <a:picLocks noChangeAspect="1"/>
          </p:cNvPicPr>
          <p:nvPr/>
        </p:nvPicPr>
        <p:blipFill>
          <a:blip r:embed="rId4">
            <a:alphaModFix/>
            <a:duotone>
              <a:prstClr val="black"/>
              <a:srgbClr val="263692">
                <a:tint val="45000"/>
                <a:satMod val="400000"/>
              </a:srgbClr>
            </a:duotone>
            <a:lum bright="-40000" contrast="20000"/>
          </a:blip>
          <a:stretch>
            <a:fillRect/>
          </a:stretch>
        </p:blipFill>
        <p:spPr>
          <a:xfrm>
            <a:off x="222092" y="3573618"/>
            <a:ext cx="1265784" cy="771592"/>
          </a:xfrm>
          <a:prstGeom prst="rect">
            <a:avLst/>
          </a:prstGeom>
          <a:noFill/>
        </p:spPr>
      </p:pic>
      <p:pic>
        <p:nvPicPr>
          <p:cNvPr id="16" name="Picture 15">
            <a:extLst>
              <a:ext uri="{FF2B5EF4-FFF2-40B4-BE49-F238E27FC236}">
                <a16:creationId xmlns:a16="http://schemas.microsoft.com/office/drawing/2014/main" id="{869B6AEB-A77D-1149-B098-2B364F13373A}"/>
              </a:ext>
            </a:extLst>
          </p:cNvPr>
          <p:cNvPicPr>
            <a:picLocks noChangeAspect="1"/>
          </p:cNvPicPr>
          <p:nvPr/>
        </p:nvPicPr>
        <p:blipFill>
          <a:blip r:embed="rId5"/>
          <a:stretch>
            <a:fillRect/>
          </a:stretch>
        </p:blipFill>
        <p:spPr>
          <a:xfrm>
            <a:off x="3048163" y="371672"/>
            <a:ext cx="3047675" cy="1139244"/>
          </a:xfrm>
          <a:prstGeom prst="rect">
            <a:avLst/>
          </a:prstGeom>
        </p:spPr>
      </p:pic>
      <p:sp>
        <p:nvSpPr>
          <p:cNvPr id="17" name="Rectangle 16">
            <a:extLst>
              <a:ext uri="{FF2B5EF4-FFF2-40B4-BE49-F238E27FC236}">
                <a16:creationId xmlns:a16="http://schemas.microsoft.com/office/drawing/2014/main" id="{537924FA-42FC-724F-8E88-E03E50118450}"/>
              </a:ext>
            </a:extLst>
          </p:cNvPr>
          <p:cNvSpPr/>
          <p:nvPr/>
        </p:nvSpPr>
        <p:spPr>
          <a:xfrm>
            <a:off x="282471" y="5911707"/>
            <a:ext cx="2273379" cy="784830"/>
          </a:xfrm>
          <a:prstGeom prst="rect">
            <a:avLst/>
          </a:prstGeom>
        </p:spPr>
        <p:txBody>
          <a:bodyPr wrap="none">
            <a:spAutoFit/>
          </a:bodyPr>
          <a:lstStyle/>
          <a:p>
            <a:r>
              <a:rPr lang="en-US" sz="794" kern="0" dirty="0">
                <a:solidFill>
                  <a:schemeClr val="bg1">
                    <a:lumMod val="50000"/>
                  </a:schemeClr>
                </a:solidFill>
                <a:latin typeface="HELVETICA LIGHT OBLIQUE" panose="020B0403020202020204" pitchFamily="34" charset="0"/>
              </a:rPr>
              <a:t>Cornerstone Advisors Asset Management, LLC.</a:t>
            </a:r>
          </a:p>
          <a:p>
            <a:endParaRPr lang="en-US" sz="529" kern="0" dirty="0">
              <a:solidFill>
                <a:schemeClr val="bg1">
                  <a:lumMod val="50000"/>
                </a:schemeClr>
              </a:solidFill>
              <a:latin typeface="HELVETICA LIGHT OBLIQUE" panose="020B0403020202020204" pitchFamily="34" charset="0"/>
            </a:endParaRPr>
          </a:p>
          <a:p>
            <a:r>
              <a:rPr lang="en-US" sz="794" kern="0" dirty="0">
                <a:solidFill>
                  <a:schemeClr val="bg1">
                    <a:lumMod val="50000"/>
                  </a:schemeClr>
                </a:solidFill>
                <a:latin typeface="HELVETICA LIGHT OBLIQUE" panose="020B0403020202020204" pitchFamily="34" charset="0"/>
              </a:rPr>
              <a:t>74 W. Broad Street, Suite 340</a:t>
            </a:r>
          </a:p>
          <a:p>
            <a:r>
              <a:rPr lang="en-US" sz="794" kern="0" dirty="0">
                <a:solidFill>
                  <a:schemeClr val="bg1">
                    <a:lumMod val="50000"/>
                  </a:schemeClr>
                </a:solidFill>
                <a:latin typeface="HELVETICA LIGHT OBLIQUE" panose="020B0403020202020204" pitchFamily="34" charset="0"/>
              </a:rPr>
              <a:t>Bethlehem, PA 18018</a:t>
            </a:r>
          </a:p>
          <a:p>
            <a:r>
              <a:rPr lang="en-US" sz="794" kern="0" dirty="0">
                <a:solidFill>
                  <a:schemeClr val="bg1">
                    <a:lumMod val="50000"/>
                  </a:schemeClr>
                </a:solidFill>
                <a:latin typeface="HELVETICA LIGHT OBLIQUE" panose="020B0403020202020204" pitchFamily="34" charset="0"/>
              </a:rPr>
              <a:t>610-694-0900</a:t>
            </a:r>
          </a:p>
          <a:p>
            <a:r>
              <a:rPr lang="en-US" sz="794" kern="0" dirty="0" err="1">
                <a:solidFill>
                  <a:schemeClr val="bg1">
                    <a:lumMod val="50000"/>
                  </a:schemeClr>
                </a:solidFill>
                <a:latin typeface="HELVETICA LIGHT OBLIQUE" panose="020B0403020202020204" pitchFamily="34" charset="0"/>
              </a:rPr>
              <a:t>www.cornerstone-companies.com</a:t>
            </a:r>
            <a:endParaRPr lang="en-US" sz="794" kern="0" dirty="0">
              <a:solidFill>
                <a:schemeClr val="bg1">
                  <a:lumMod val="50000"/>
                </a:schemeClr>
              </a:solidFill>
              <a:latin typeface="HELVETICA LIGHT OBLIQUE" panose="020B0403020202020204" pitchFamily="34" charset="0"/>
            </a:endParaRPr>
          </a:p>
        </p:txBody>
      </p:sp>
      <p:sp>
        <p:nvSpPr>
          <p:cNvPr id="18" name="Text Placeholder 4">
            <a:extLst>
              <a:ext uri="{FF2B5EF4-FFF2-40B4-BE49-F238E27FC236}">
                <a16:creationId xmlns:a16="http://schemas.microsoft.com/office/drawing/2014/main" id="{F8B12272-E4F0-6248-8D96-89BA50E566C5}"/>
              </a:ext>
            </a:extLst>
          </p:cNvPr>
          <p:cNvSpPr>
            <a:spLocks noGrp="1"/>
          </p:cNvSpPr>
          <p:nvPr>
            <p:ph type="body" sz="quarter" idx="16" hasCustomPrompt="1"/>
          </p:nvPr>
        </p:nvSpPr>
        <p:spPr>
          <a:xfrm>
            <a:off x="0" y="4649994"/>
            <a:ext cx="9144000" cy="441064"/>
          </a:xfrm>
          <a:prstGeom prst="rect">
            <a:avLst/>
          </a:prstGeom>
        </p:spPr>
        <p:txBody>
          <a:bodyPr anchor="ctr">
            <a:noAutofit/>
          </a:bodyPr>
          <a:lstStyle>
            <a:lvl1pPr marL="0" indent="0" algn="ctr">
              <a:buNone/>
              <a:defRPr lang="en-US" sz="3530" b="0" i="0" kern="1200" spc="0" dirty="0">
                <a:solidFill>
                  <a:srgbClr val="263692"/>
                </a:solidFill>
                <a:latin typeface="Helvetica" pitchFamily="2" charset="0"/>
                <a:ea typeface="+mn-ea"/>
                <a:cs typeface="+mn-cs"/>
              </a:defRPr>
            </a:lvl1pPr>
          </a:lstStyle>
          <a:p>
            <a:pPr marL="0" lvl="0" indent="0" algn="ctr" defTabSz="887553" rtl="0" eaLnBrk="1" latinLnBrk="0" hangingPunct="1">
              <a:lnSpc>
                <a:spcPct val="90000"/>
              </a:lnSpc>
              <a:spcBef>
                <a:spcPts val="971"/>
              </a:spcBef>
              <a:buFont typeface="Arial" panose="020B0604020202020204" pitchFamily="34" charset="0"/>
              <a:buNone/>
            </a:pPr>
            <a:r>
              <a:rPr lang="en-US" dirty="0"/>
              <a:t>TITLE</a:t>
            </a:r>
          </a:p>
        </p:txBody>
      </p:sp>
      <p:sp>
        <p:nvSpPr>
          <p:cNvPr id="22" name="Text Placeholder 4">
            <a:extLst>
              <a:ext uri="{FF2B5EF4-FFF2-40B4-BE49-F238E27FC236}">
                <a16:creationId xmlns:a16="http://schemas.microsoft.com/office/drawing/2014/main" id="{5E310DBC-98CE-8945-B08C-C10811A89558}"/>
              </a:ext>
            </a:extLst>
          </p:cNvPr>
          <p:cNvSpPr>
            <a:spLocks noGrp="1"/>
          </p:cNvSpPr>
          <p:nvPr>
            <p:ph type="body" sz="quarter" idx="20" hasCustomPrompt="1"/>
          </p:nvPr>
        </p:nvSpPr>
        <p:spPr>
          <a:xfrm>
            <a:off x="5578031" y="6156094"/>
            <a:ext cx="3491345" cy="145475"/>
          </a:xfrm>
          <a:prstGeom prst="rect">
            <a:avLst/>
          </a:prstGeom>
        </p:spPr>
        <p:txBody>
          <a:bodyPr tIns="0" bIns="0" anchor="ctr" anchorCtr="0">
            <a:noAutofit/>
          </a:bodyPr>
          <a:lstStyle>
            <a:lvl1pPr marL="0" indent="0" algn="l">
              <a:buNone/>
              <a:defRPr sz="971">
                <a:solidFill>
                  <a:srgbClr val="00AEEF"/>
                </a:solidFill>
              </a:defRPr>
            </a:lvl1pPr>
          </a:lstStyle>
          <a:p>
            <a:pPr lvl="0"/>
            <a:r>
              <a:rPr lang="en-US" dirty="0"/>
              <a:t>Presenter 2 Name</a:t>
            </a:r>
          </a:p>
        </p:txBody>
      </p:sp>
      <p:sp>
        <p:nvSpPr>
          <p:cNvPr id="23" name="Text Placeholder 4">
            <a:extLst>
              <a:ext uri="{FF2B5EF4-FFF2-40B4-BE49-F238E27FC236}">
                <a16:creationId xmlns:a16="http://schemas.microsoft.com/office/drawing/2014/main" id="{7D7BDBDF-1B59-CF4D-B198-E0932EB47C4D}"/>
              </a:ext>
            </a:extLst>
          </p:cNvPr>
          <p:cNvSpPr>
            <a:spLocks noGrp="1"/>
          </p:cNvSpPr>
          <p:nvPr>
            <p:ph type="body" sz="quarter" idx="21" hasCustomPrompt="1"/>
          </p:nvPr>
        </p:nvSpPr>
        <p:spPr>
          <a:xfrm>
            <a:off x="5578031" y="6301568"/>
            <a:ext cx="3491345" cy="145476"/>
          </a:xfrm>
          <a:prstGeom prst="rect">
            <a:avLst/>
          </a:prstGeom>
        </p:spPr>
        <p:txBody>
          <a:bodyPr tIns="0" bIns="0" anchor="ctr" anchorCtr="0">
            <a:noAutofit/>
          </a:bodyPr>
          <a:lstStyle>
            <a:lvl1pPr marL="0" indent="0" algn="l">
              <a:buNone/>
              <a:defRPr sz="794" i="1">
                <a:solidFill>
                  <a:srgbClr val="00AEEF"/>
                </a:solidFill>
                <a:latin typeface="Helvetica Light" panose="020B0403020202020204"/>
              </a:defRPr>
            </a:lvl1pPr>
          </a:lstStyle>
          <a:p>
            <a:pPr lvl="0"/>
            <a:r>
              <a:rPr lang="en-US" dirty="0"/>
              <a:t>Presenter 2 Title</a:t>
            </a:r>
          </a:p>
        </p:txBody>
      </p:sp>
      <p:sp>
        <p:nvSpPr>
          <p:cNvPr id="14" name="Text Placeholder 4">
            <a:extLst>
              <a:ext uri="{FF2B5EF4-FFF2-40B4-BE49-F238E27FC236}">
                <a16:creationId xmlns:a16="http://schemas.microsoft.com/office/drawing/2014/main" id="{C534DCCC-6C93-944A-A26B-140FD01F149F}"/>
              </a:ext>
            </a:extLst>
          </p:cNvPr>
          <p:cNvSpPr>
            <a:spLocks noGrp="1"/>
          </p:cNvSpPr>
          <p:nvPr>
            <p:ph type="body" sz="quarter" idx="22" hasCustomPrompt="1"/>
          </p:nvPr>
        </p:nvSpPr>
        <p:spPr>
          <a:xfrm>
            <a:off x="5578031" y="5789972"/>
            <a:ext cx="3491345" cy="145475"/>
          </a:xfrm>
          <a:prstGeom prst="rect">
            <a:avLst/>
          </a:prstGeom>
        </p:spPr>
        <p:txBody>
          <a:bodyPr tIns="0" bIns="0" anchor="ctr" anchorCtr="0">
            <a:noAutofit/>
          </a:bodyPr>
          <a:lstStyle>
            <a:lvl1pPr marL="0" indent="0" algn="l">
              <a:buNone/>
              <a:defRPr sz="971">
                <a:solidFill>
                  <a:srgbClr val="00AEEF"/>
                </a:solidFill>
              </a:defRPr>
            </a:lvl1pPr>
          </a:lstStyle>
          <a:p>
            <a:pPr lvl="0"/>
            <a:r>
              <a:rPr lang="en-US" dirty="0"/>
              <a:t>Presenter 1 Name</a:t>
            </a:r>
          </a:p>
        </p:txBody>
      </p:sp>
      <p:sp>
        <p:nvSpPr>
          <p:cNvPr id="15" name="Text Placeholder 4">
            <a:extLst>
              <a:ext uri="{FF2B5EF4-FFF2-40B4-BE49-F238E27FC236}">
                <a16:creationId xmlns:a16="http://schemas.microsoft.com/office/drawing/2014/main" id="{60212171-46CF-D348-8199-886AA5EFB4F3}"/>
              </a:ext>
            </a:extLst>
          </p:cNvPr>
          <p:cNvSpPr>
            <a:spLocks noGrp="1"/>
          </p:cNvSpPr>
          <p:nvPr>
            <p:ph type="body" sz="quarter" idx="23" hasCustomPrompt="1"/>
          </p:nvPr>
        </p:nvSpPr>
        <p:spPr>
          <a:xfrm>
            <a:off x="5578031" y="5935447"/>
            <a:ext cx="3491345" cy="145476"/>
          </a:xfrm>
          <a:prstGeom prst="rect">
            <a:avLst/>
          </a:prstGeom>
        </p:spPr>
        <p:txBody>
          <a:bodyPr tIns="0" bIns="0" anchor="ctr" anchorCtr="0">
            <a:noAutofit/>
          </a:bodyPr>
          <a:lstStyle>
            <a:lvl1pPr marL="0" indent="0" algn="l">
              <a:buNone/>
              <a:defRPr sz="794" i="1">
                <a:solidFill>
                  <a:srgbClr val="00AEEF"/>
                </a:solidFill>
                <a:latin typeface="Helvetica Light" panose="020B0403020202020204"/>
              </a:defRPr>
            </a:lvl1pPr>
          </a:lstStyle>
          <a:p>
            <a:pPr lvl="0"/>
            <a:r>
              <a:rPr lang="en-US" dirty="0"/>
              <a:t>Presenter 1 Title</a:t>
            </a:r>
          </a:p>
        </p:txBody>
      </p:sp>
      <p:sp>
        <p:nvSpPr>
          <p:cNvPr id="25" name="Text Placeholder 4">
            <a:extLst>
              <a:ext uri="{FF2B5EF4-FFF2-40B4-BE49-F238E27FC236}">
                <a16:creationId xmlns:a16="http://schemas.microsoft.com/office/drawing/2014/main" id="{38A1BFFE-A8B8-EC43-805E-C8C0C8568FA7}"/>
              </a:ext>
            </a:extLst>
          </p:cNvPr>
          <p:cNvSpPr>
            <a:spLocks noGrp="1"/>
          </p:cNvSpPr>
          <p:nvPr>
            <p:ph type="body" sz="quarter" idx="24" hasCustomPrompt="1"/>
          </p:nvPr>
        </p:nvSpPr>
        <p:spPr>
          <a:xfrm>
            <a:off x="5578031" y="6528995"/>
            <a:ext cx="3491345" cy="145475"/>
          </a:xfrm>
          <a:prstGeom prst="rect">
            <a:avLst/>
          </a:prstGeom>
        </p:spPr>
        <p:txBody>
          <a:bodyPr tIns="0" bIns="0" anchor="ctr" anchorCtr="0">
            <a:noAutofit/>
          </a:bodyPr>
          <a:lstStyle>
            <a:lvl1pPr marL="0" indent="0" algn="l">
              <a:buNone/>
              <a:defRPr sz="971">
                <a:solidFill>
                  <a:srgbClr val="00AEEF"/>
                </a:solidFill>
              </a:defRPr>
            </a:lvl1pPr>
          </a:lstStyle>
          <a:p>
            <a:pPr lvl="0"/>
            <a:r>
              <a:rPr lang="en-US" dirty="0"/>
              <a:t>Presenter 3 Name</a:t>
            </a:r>
          </a:p>
        </p:txBody>
      </p:sp>
      <p:sp>
        <p:nvSpPr>
          <p:cNvPr id="26" name="Text Placeholder 4">
            <a:extLst>
              <a:ext uri="{FF2B5EF4-FFF2-40B4-BE49-F238E27FC236}">
                <a16:creationId xmlns:a16="http://schemas.microsoft.com/office/drawing/2014/main" id="{2AC7D341-0804-254F-AFF0-DA1DDB21CAF8}"/>
              </a:ext>
            </a:extLst>
          </p:cNvPr>
          <p:cNvSpPr>
            <a:spLocks noGrp="1"/>
          </p:cNvSpPr>
          <p:nvPr>
            <p:ph type="body" sz="quarter" idx="25" hasCustomPrompt="1"/>
          </p:nvPr>
        </p:nvSpPr>
        <p:spPr>
          <a:xfrm>
            <a:off x="5578031" y="6674470"/>
            <a:ext cx="3491345" cy="145476"/>
          </a:xfrm>
          <a:prstGeom prst="rect">
            <a:avLst/>
          </a:prstGeom>
        </p:spPr>
        <p:txBody>
          <a:bodyPr tIns="0" bIns="0" anchor="ctr" anchorCtr="0">
            <a:noAutofit/>
          </a:bodyPr>
          <a:lstStyle>
            <a:lvl1pPr marL="0" indent="0" algn="l">
              <a:buNone/>
              <a:defRPr sz="794" i="1">
                <a:solidFill>
                  <a:srgbClr val="00AEEF"/>
                </a:solidFill>
                <a:latin typeface="Helvetica Light" panose="020B0403020202020204"/>
              </a:defRPr>
            </a:lvl1pPr>
          </a:lstStyle>
          <a:p>
            <a:pPr lvl="0"/>
            <a:r>
              <a:rPr lang="en-US" dirty="0"/>
              <a:t>Presenter 3 Title</a:t>
            </a:r>
          </a:p>
        </p:txBody>
      </p:sp>
      <p:sp>
        <p:nvSpPr>
          <p:cNvPr id="20" name="Text Placeholder 4">
            <a:extLst>
              <a:ext uri="{FF2B5EF4-FFF2-40B4-BE49-F238E27FC236}">
                <a16:creationId xmlns:a16="http://schemas.microsoft.com/office/drawing/2014/main" id="{9412AA95-69CC-4942-BF5C-78F27021E239}"/>
              </a:ext>
            </a:extLst>
          </p:cNvPr>
          <p:cNvSpPr>
            <a:spLocks noGrp="1"/>
          </p:cNvSpPr>
          <p:nvPr>
            <p:ph type="body" sz="quarter" idx="17" hasCustomPrompt="1"/>
          </p:nvPr>
        </p:nvSpPr>
        <p:spPr>
          <a:xfrm>
            <a:off x="-5" y="5167223"/>
            <a:ext cx="9144000" cy="349074"/>
          </a:xfrm>
          <a:prstGeom prst="rect">
            <a:avLst/>
          </a:prstGeom>
        </p:spPr>
        <p:txBody>
          <a:bodyPr anchor="ctr" anchorCtr="0">
            <a:noAutofit/>
          </a:bodyPr>
          <a:lstStyle>
            <a:lvl1pPr marL="0" indent="0" algn="ctr">
              <a:buNone/>
              <a:defRPr lang="en-US" sz="2118" b="0" i="0" kern="1200" spc="0" dirty="0">
                <a:solidFill>
                  <a:schemeClr val="bg1">
                    <a:lumMod val="50000"/>
                  </a:schemeClr>
                </a:solidFill>
                <a:latin typeface="Helvetica Light" panose="020B0403020202020204" pitchFamily="34" charset="0"/>
                <a:ea typeface="+mn-ea"/>
                <a:cs typeface="+mn-cs"/>
              </a:defRPr>
            </a:lvl1pPr>
          </a:lstStyle>
          <a:p>
            <a:pPr marL="0" lvl="0" indent="0" algn="ctr" defTabSz="887553" rtl="0" eaLnBrk="1" latinLnBrk="0" hangingPunct="1">
              <a:lnSpc>
                <a:spcPct val="90000"/>
              </a:lnSpc>
              <a:spcBef>
                <a:spcPts val="971"/>
              </a:spcBef>
              <a:buFont typeface="Arial" panose="020B0604020202020204" pitchFamily="34" charset="0"/>
              <a:buNone/>
            </a:pPr>
            <a:r>
              <a:rPr lang="en-US" dirty="0"/>
              <a:t>DATE</a:t>
            </a:r>
          </a:p>
        </p:txBody>
      </p:sp>
      <p:sp>
        <p:nvSpPr>
          <p:cNvPr id="19" name="Rectangle 18">
            <a:extLst>
              <a:ext uri="{FF2B5EF4-FFF2-40B4-BE49-F238E27FC236}">
                <a16:creationId xmlns:a16="http://schemas.microsoft.com/office/drawing/2014/main" id="{995CE3C2-0421-4643-9681-CD9E09CCBF48}"/>
              </a:ext>
            </a:extLst>
          </p:cNvPr>
          <p:cNvSpPr/>
          <p:nvPr/>
        </p:nvSpPr>
        <p:spPr>
          <a:xfrm>
            <a:off x="0" y="4333382"/>
            <a:ext cx="9144000" cy="715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4" dirty="0"/>
          </a:p>
        </p:txBody>
      </p:sp>
    </p:spTree>
    <p:extLst>
      <p:ext uri="{BB962C8B-B14F-4D97-AF65-F5344CB8AC3E}">
        <p14:creationId xmlns:p14="http://schemas.microsoft.com/office/powerpoint/2010/main" val="3624083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ur Company">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48267A-356D-EC4B-A50E-BF9DFDB229AA}"/>
              </a:ext>
            </a:extLst>
          </p:cNvPr>
          <p:cNvSpPr txBox="1"/>
          <p:nvPr/>
        </p:nvSpPr>
        <p:spPr>
          <a:xfrm>
            <a:off x="4998292" y="1786005"/>
            <a:ext cx="3850460" cy="744243"/>
          </a:xfrm>
          <a:prstGeom prst="rect">
            <a:avLst/>
          </a:prstGeom>
          <a:noFill/>
        </p:spPr>
        <p:txBody>
          <a:bodyPr wrap="square" rtlCol="0">
            <a:spAutoFit/>
          </a:bodyPr>
          <a:lstStyle/>
          <a:p>
            <a:pPr algn="ctr">
              <a:lnSpc>
                <a:spcPct val="100000"/>
              </a:lnSpc>
              <a:spcAft>
                <a:spcPts val="0"/>
              </a:spcAft>
            </a:pPr>
            <a:r>
              <a:rPr lang="en-US" sz="1412" b="0" i="0" dirty="0">
                <a:solidFill>
                  <a:schemeClr val="tx1">
                    <a:lumMod val="50000"/>
                    <a:lumOff val="50000"/>
                  </a:schemeClr>
                </a:solidFill>
                <a:latin typeface="Helvetica" pitchFamily="2" charset="0"/>
              </a:rPr>
              <a:t>Privately held </a:t>
            </a:r>
            <a:r>
              <a:rPr lang="en-US" sz="1412" b="0" i="0" dirty="0">
                <a:solidFill>
                  <a:srgbClr val="00AEEF"/>
                </a:solidFill>
                <a:latin typeface="Helvetica" pitchFamily="2" charset="0"/>
              </a:rPr>
              <a:t>Registered Investment Advisor* </a:t>
            </a:r>
            <a:r>
              <a:rPr lang="en-US" sz="1412" b="0" i="0" dirty="0">
                <a:solidFill>
                  <a:schemeClr val="tx1">
                    <a:lumMod val="50000"/>
                    <a:lumOff val="50000"/>
                  </a:schemeClr>
                </a:solidFill>
                <a:latin typeface="Helvetica" pitchFamily="2" charset="0"/>
              </a:rPr>
              <a:t>specializing in consulting for successful institutions and wealthy families.</a:t>
            </a:r>
          </a:p>
        </p:txBody>
      </p:sp>
      <p:sp>
        <p:nvSpPr>
          <p:cNvPr id="2" name="TextBox 1">
            <a:extLst>
              <a:ext uri="{FF2B5EF4-FFF2-40B4-BE49-F238E27FC236}">
                <a16:creationId xmlns:a16="http://schemas.microsoft.com/office/drawing/2014/main" id="{FF606090-9B09-0944-AD0D-C26F4B2A7410}"/>
              </a:ext>
            </a:extLst>
          </p:cNvPr>
          <p:cNvSpPr txBox="1"/>
          <p:nvPr/>
        </p:nvSpPr>
        <p:spPr>
          <a:xfrm>
            <a:off x="246893" y="6324530"/>
            <a:ext cx="5237018" cy="323223"/>
          </a:xfrm>
          <a:prstGeom prst="rect">
            <a:avLst/>
          </a:prstGeom>
          <a:noFill/>
        </p:spPr>
        <p:txBody>
          <a:bodyPr wrap="square" lIns="0" tIns="0" rIns="0" bIns="0" rtlCol="0" anchor="t">
            <a:no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dirty="0">
                <a:solidFill>
                  <a:schemeClr val="tx1">
                    <a:lumMod val="50000"/>
                    <a:lumOff val="50000"/>
                  </a:schemeClr>
                </a:solidFill>
                <a:effectLst/>
                <a:latin typeface="Helvetica Light" panose="020B0403020202020204"/>
              </a:rPr>
              <a:t>* Registration does not imply a certain level of skill or training</a:t>
            </a:r>
            <a:endParaRPr lang="en-US" sz="706" b="0" i="0" dirty="0">
              <a:solidFill>
                <a:schemeClr val="tx1">
                  <a:lumMod val="50000"/>
                  <a:lumOff val="50000"/>
                </a:schemeClr>
              </a:solidFill>
              <a:latin typeface="Helvetica Light" panose="020B0403020202020204"/>
            </a:endParaRP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dirty="0">
                <a:solidFill>
                  <a:schemeClr val="tx1">
                    <a:lumMod val="50000"/>
                    <a:lumOff val="50000"/>
                  </a:schemeClr>
                </a:solidFill>
                <a:effectLst/>
                <a:latin typeface="Helvetica Light" panose="020B0403020202020204"/>
              </a:rPr>
              <a:t>† </a:t>
            </a:r>
            <a:r>
              <a:rPr lang="en-US" sz="706" b="0" i="0" spc="0" dirty="0">
                <a:solidFill>
                  <a:schemeClr val="tx1">
                    <a:lumMod val="50000"/>
                    <a:lumOff val="50000"/>
                  </a:schemeClr>
                </a:solidFill>
                <a:latin typeface="Helvetica Light" panose="020B0403020202020204"/>
              </a:rPr>
              <a:t>Cornerstone Advisors Asset Management, LLC.  Assets under management as of 12/31/2021</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dirty="0">
                <a:solidFill>
                  <a:schemeClr val="tx1">
                    <a:lumMod val="50000"/>
                    <a:lumOff val="50000"/>
                  </a:schemeClr>
                </a:solidFill>
                <a:effectLst/>
                <a:latin typeface="Helvetica Light" panose="020B0403020202020204"/>
              </a:rPr>
              <a:t>††</a:t>
            </a:r>
            <a:r>
              <a:rPr lang="en-US" sz="706" b="0" i="0" dirty="0">
                <a:solidFill>
                  <a:schemeClr val="tx1">
                    <a:lumMod val="50000"/>
                    <a:lumOff val="50000"/>
                  </a:schemeClr>
                </a:solidFill>
                <a:latin typeface="Helvetica Light" panose="020B0403020202020204"/>
              </a:rPr>
              <a:t> See slides entitled “Rankings Explained” and “Designations Explained” for further explanation</a:t>
            </a:r>
          </a:p>
        </p:txBody>
      </p:sp>
      <p:pic>
        <p:nvPicPr>
          <p:cNvPr id="35" name="Picture 2">
            <a:extLst>
              <a:ext uri="{FF2B5EF4-FFF2-40B4-BE49-F238E27FC236}">
                <a16:creationId xmlns:a16="http://schemas.microsoft.com/office/drawing/2014/main" id="{480EE272-6475-45A2-9ACC-31E3D7C52D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4990" y="4731939"/>
            <a:ext cx="791522" cy="867461"/>
          </a:xfrm>
          <a:prstGeom prst="rect">
            <a:avLst/>
          </a:prstGeom>
          <a:noFill/>
          <a:extLst>
            <a:ext uri="{909E8E84-426E-40DD-AFC4-6F175D3DCCD1}">
              <a14:hiddenFill xmlns:a14="http://schemas.microsoft.com/office/drawing/2010/main">
                <a:solidFill>
                  <a:srgbClr val="FFFFFF"/>
                </a:solidFill>
              </a14:hiddenFill>
            </a:ext>
          </a:extLst>
        </p:spPr>
      </p:pic>
      <p:sp>
        <p:nvSpPr>
          <p:cNvPr id="41" name="Slide Number Placeholder 5">
            <a:extLst>
              <a:ext uri="{FF2B5EF4-FFF2-40B4-BE49-F238E27FC236}">
                <a16:creationId xmlns:a16="http://schemas.microsoft.com/office/drawing/2014/main" id="{3F1E0572-889B-AF41-B8B4-A8FC48EB016C}"/>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a:t>www.cornerstone-companies.com</a:t>
            </a:r>
            <a:endParaRPr lang="en-US" sz="882" dirty="0">
              <a:latin typeface="HELVETICA LIGHT OBLIQUE" panose="020B0403020202020204" pitchFamily="34" charset="0"/>
            </a:endParaRPr>
          </a:p>
        </p:txBody>
      </p:sp>
      <p:pic>
        <p:nvPicPr>
          <p:cNvPr id="42" name="Picture 41">
            <a:extLst>
              <a:ext uri="{FF2B5EF4-FFF2-40B4-BE49-F238E27FC236}">
                <a16:creationId xmlns:a16="http://schemas.microsoft.com/office/drawing/2014/main" id="{86B0B118-9F4A-754B-8E80-DFE429374DFE}"/>
              </a:ext>
            </a:extLst>
          </p:cNvPr>
          <p:cNvPicPr>
            <a:picLocks noChangeAspect="1"/>
          </p:cNvPicPr>
          <p:nvPr/>
        </p:nvPicPr>
        <p:blipFill>
          <a:blip r:embed="rId3"/>
          <a:stretch>
            <a:fillRect/>
          </a:stretch>
        </p:blipFill>
        <p:spPr>
          <a:xfrm>
            <a:off x="243444" y="6219331"/>
            <a:ext cx="8657112" cy="49718"/>
          </a:xfrm>
          <a:prstGeom prst="rect">
            <a:avLst/>
          </a:prstGeom>
        </p:spPr>
      </p:pic>
      <p:pic>
        <p:nvPicPr>
          <p:cNvPr id="43" name="Picture 42">
            <a:extLst>
              <a:ext uri="{FF2B5EF4-FFF2-40B4-BE49-F238E27FC236}">
                <a16:creationId xmlns:a16="http://schemas.microsoft.com/office/drawing/2014/main" id="{D43D8114-DA1E-884E-BDDC-1A04E17FF8D2}"/>
              </a:ext>
            </a:extLst>
          </p:cNvPr>
          <p:cNvPicPr>
            <a:picLocks noChangeAspect="1"/>
          </p:cNvPicPr>
          <p:nvPr/>
        </p:nvPicPr>
        <p:blipFill>
          <a:blip r:embed="rId4"/>
          <a:stretch>
            <a:fillRect/>
          </a:stretch>
        </p:blipFill>
        <p:spPr>
          <a:xfrm>
            <a:off x="243443" y="1089211"/>
            <a:ext cx="8656795" cy="49717"/>
          </a:xfrm>
          <a:prstGeom prst="rect">
            <a:avLst/>
          </a:prstGeom>
        </p:spPr>
      </p:pic>
      <p:sp>
        <p:nvSpPr>
          <p:cNvPr id="44" name="TextBox 43">
            <a:extLst>
              <a:ext uri="{FF2B5EF4-FFF2-40B4-BE49-F238E27FC236}">
                <a16:creationId xmlns:a16="http://schemas.microsoft.com/office/drawing/2014/main" id="{D510C8E5-D8A5-A644-A172-27668AF2F1B6}"/>
              </a:ext>
            </a:extLst>
          </p:cNvPr>
          <p:cNvSpPr txBox="1"/>
          <p:nvPr/>
        </p:nvSpPr>
        <p:spPr>
          <a:xfrm>
            <a:off x="1185786" y="200845"/>
            <a:ext cx="6772427" cy="744178"/>
          </a:xfrm>
          <a:prstGeom prst="rect">
            <a:avLst/>
          </a:prstGeom>
          <a:noFill/>
        </p:spPr>
        <p:txBody>
          <a:bodyPr wrap="square" rtlCol="0">
            <a:spAutoFit/>
          </a:bodyPr>
          <a:lstStyle/>
          <a:p>
            <a:pPr algn="ctr"/>
            <a:r>
              <a:rPr lang="en-US" sz="4236" b="0" i="0" spc="265" dirty="0">
                <a:solidFill>
                  <a:srgbClr val="00AEEF"/>
                </a:solidFill>
                <a:latin typeface="Helvetica Light" panose="020B0403020202020204" pitchFamily="34" charset="0"/>
              </a:rPr>
              <a:t>OUR</a:t>
            </a:r>
            <a:r>
              <a:rPr lang="en-US" sz="4236" spc="265" dirty="0">
                <a:latin typeface="Helvetica" pitchFamily="2" charset="0"/>
              </a:rPr>
              <a:t> </a:t>
            </a:r>
            <a:r>
              <a:rPr lang="en-US" sz="4236" b="1" i="0" spc="265" dirty="0">
                <a:solidFill>
                  <a:srgbClr val="263692"/>
                </a:solidFill>
                <a:latin typeface="Helvetica" pitchFamily="2" charset="0"/>
              </a:rPr>
              <a:t>COMPANY</a:t>
            </a:r>
          </a:p>
        </p:txBody>
      </p:sp>
      <p:grpSp>
        <p:nvGrpSpPr>
          <p:cNvPr id="9" name="Group 8">
            <a:extLst>
              <a:ext uri="{FF2B5EF4-FFF2-40B4-BE49-F238E27FC236}">
                <a16:creationId xmlns:a16="http://schemas.microsoft.com/office/drawing/2014/main" id="{9D1E3F86-DB3D-0B47-8BB0-6C7377AE8506}"/>
              </a:ext>
            </a:extLst>
          </p:cNvPr>
          <p:cNvGrpSpPr/>
          <p:nvPr/>
        </p:nvGrpSpPr>
        <p:grpSpPr>
          <a:xfrm>
            <a:off x="90324" y="1450362"/>
            <a:ext cx="4572000" cy="1229150"/>
            <a:chOff x="-397120" y="2615555"/>
            <a:chExt cx="5029200" cy="1393037"/>
          </a:xfrm>
        </p:grpSpPr>
        <p:sp>
          <p:nvSpPr>
            <p:cNvPr id="45" name="TextBox 44">
              <a:extLst>
                <a:ext uri="{FF2B5EF4-FFF2-40B4-BE49-F238E27FC236}">
                  <a16:creationId xmlns:a16="http://schemas.microsoft.com/office/drawing/2014/main" id="{6C12431F-E011-0D49-B5D2-6E1ABEC9926C}"/>
                </a:ext>
              </a:extLst>
            </p:cNvPr>
            <p:cNvSpPr txBox="1"/>
            <p:nvPr/>
          </p:nvSpPr>
          <p:spPr>
            <a:xfrm>
              <a:off x="148051" y="2615555"/>
              <a:ext cx="3938858" cy="350922"/>
            </a:xfrm>
            <a:prstGeom prst="rect">
              <a:avLst/>
            </a:prstGeom>
            <a:noFill/>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lang="en-US" sz="1412" spc="0" dirty="0">
                  <a:solidFill>
                    <a:schemeClr val="bg1">
                      <a:lumMod val="50000"/>
                    </a:schemeClr>
                  </a:solidFill>
                  <a:latin typeface="Helvetica" pitchFamily="2" charset="0"/>
                </a:rPr>
                <a:t>MAINTAINING OVER</a:t>
              </a:r>
            </a:p>
          </p:txBody>
        </p:sp>
        <p:sp>
          <p:nvSpPr>
            <p:cNvPr id="46" name="TextBox 45">
              <a:extLst>
                <a:ext uri="{FF2B5EF4-FFF2-40B4-BE49-F238E27FC236}">
                  <a16:creationId xmlns:a16="http://schemas.microsoft.com/office/drawing/2014/main" id="{D1D403DE-DC79-6040-AA50-27FDAAA73592}"/>
                </a:ext>
              </a:extLst>
            </p:cNvPr>
            <p:cNvSpPr txBox="1"/>
            <p:nvPr/>
          </p:nvSpPr>
          <p:spPr>
            <a:xfrm>
              <a:off x="-397120" y="3657670"/>
              <a:ext cx="5029200" cy="350922"/>
            </a:xfrm>
            <a:prstGeom prst="rect">
              <a:avLst/>
            </a:prstGeom>
            <a:noFill/>
          </p:spPr>
          <p:txBody>
            <a:bodyPr wrap="square">
              <a:spAutoFit/>
            </a:bodyPr>
            <a:lstStyle/>
            <a:p>
              <a:pPr algn="ctr"/>
              <a:r>
                <a:rPr lang="en-US" sz="1412" spc="0" dirty="0">
                  <a:solidFill>
                    <a:schemeClr val="bg1">
                      <a:lumMod val="50000"/>
                    </a:schemeClr>
                  </a:solidFill>
                  <a:latin typeface="Helvetica" pitchFamily="2" charset="0"/>
                </a:rPr>
                <a:t>THROUGH THE PAST 10 YEARS</a:t>
              </a:r>
              <a:endParaRPr lang="en-US" sz="1412" dirty="0"/>
            </a:p>
          </p:txBody>
        </p:sp>
        <p:sp>
          <p:nvSpPr>
            <p:cNvPr id="47" name="TextBox 46">
              <a:extLst>
                <a:ext uri="{FF2B5EF4-FFF2-40B4-BE49-F238E27FC236}">
                  <a16:creationId xmlns:a16="http://schemas.microsoft.com/office/drawing/2014/main" id="{BDC95586-62AB-604F-8062-D036C973126B}"/>
                </a:ext>
              </a:extLst>
            </p:cNvPr>
            <p:cNvSpPr txBox="1"/>
            <p:nvPr/>
          </p:nvSpPr>
          <p:spPr>
            <a:xfrm>
              <a:off x="561376" y="2863316"/>
              <a:ext cx="1610422" cy="935693"/>
            </a:xfrm>
            <a:prstGeom prst="rect">
              <a:avLst/>
            </a:prstGeom>
            <a:noFill/>
          </p:spPr>
          <p:txBody>
            <a:bodyPr wrap="square">
              <a:spAutoFit/>
            </a:bodyPr>
            <a:lstStyle/>
            <a:p>
              <a:r>
                <a:rPr lang="en-US" sz="4765" b="1" i="0" dirty="0">
                  <a:solidFill>
                    <a:srgbClr val="263692"/>
                  </a:solidFill>
                  <a:latin typeface="Helvetica" pitchFamily="2" charset="0"/>
                </a:rPr>
                <a:t>97%</a:t>
              </a:r>
              <a:endParaRPr lang="en-US" sz="4765" dirty="0">
                <a:solidFill>
                  <a:srgbClr val="263692"/>
                </a:solidFill>
              </a:endParaRPr>
            </a:p>
          </p:txBody>
        </p:sp>
        <p:sp>
          <p:nvSpPr>
            <p:cNvPr id="7" name="TextBox 6">
              <a:extLst>
                <a:ext uri="{FF2B5EF4-FFF2-40B4-BE49-F238E27FC236}">
                  <a16:creationId xmlns:a16="http://schemas.microsoft.com/office/drawing/2014/main" id="{793A4EC5-A885-FC42-A0AF-97D6F097473C}"/>
                </a:ext>
              </a:extLst>
            </p:cNvPr>
            <p:cNvSpPr txBox="1"/>
            <p:nvPr/>
          </p:nvSpPr>
          <p:spPr>
            <a:xfrm>
              <a:off x="2025318" y="2964039"/>
              <a:ext cx="1843599" cy="720300"/>
            </a:xfrm>
            <a:prstGeom prst="rect">
              <a:avLst/>
            </a:prstGeom>
            <a:noFill/>
          </p:spPr>
          <p:txBody>
            <a:bodyPr wrap="square" rtlCol="0">
              <a:spAutoFit/>
            </a:bodyPr>
            <a:lstStyle/>
            <a:p>
              <a:r>
                <a:rPr lang="en-US" sz="1765" b="1" i="0" dirty="0">
                  <a:solidFill>
                    <a:srgbClr val="263692"/>
                  </a:solidFill>
                  <a:latin typeface="Helvetica" pitchFamily="2" charset="0"/>
                </a:rPr>
                <a:t>CLIENT</a:t>
              </a:r>
            </a:p>
            <a:p>
              <a:r>
                <a:rPr lang="en-US" sz="1765" b="1" i="0" dirty="0">
                  <a:solidFill>
                    <a:srgbClr val="263692"/>
                  </a:solidFill>
                  <a:latin typeface="Helvetica" pitchFamily="2" charset="0"/>
                </a:rPr>
                <a:t>RETENTION</a:t>
              </a:r>
            </a:p>
          </p:txBody>
        </p:sp>
      </p:grpSp>
      <p:grpSp>
        <p:nvGrpSpPr>
          <p:cNvPr id="10" name="Group 9">
            <a:extLst>
              <a:ext uri="{FF2B5EF4-FFF2-40B4-BE49-F238E27FC236}">
                <a16:creationId xmlns:a16="http://schemas.microsoft.com/office/drawing/2014/main" id="{9246BD12-74A0-8749-AF33-53E7C94C95FC}"/>
              </a:ext>
            </a:extLst>
          </p:cNvPr>
          <p:cNvGrpSpPr/>
          <p:nvPr/>
        </p:nvGrpSpPr>
        <p:grpSpPr>
          <a:xfrm>
            <a:off x="585934" y="3067145"/>
            <a:ext cx="3580780" cy="1044224"/>
            <a:chOff x="5344952" y="2615555"/>
            <a:chExt cx="3938858" cy="1183454"/>
          </a:xfrm>
        </p:grpSpPr>
        <p:sp>
          <p:nvSpPr>
            <p:cNvPr id="48" name="TextBox 47">
              <a:extLst>
                <a:ext uri="{FF2B5EF4-FFF2-40B4-BE49-F238E27FC236}">
                  <a16:creationId xmlns:a16="http://schemas.microsoft.com/office/drawing/2014/main" id="{D94D4D48-E4DE-954E-83C6-91A1E64B3CB3}"/>
                </a:ext>
              </a:extLst>
            </p:cNvPr>
            <p:cNvSpPr txBox="1"/>
            <p:nvPr/>
          </p:nvSpPr>
          <p:spPr>
            <a:xfrm>
              <a:off x="5344952" y="2615555"/>
              <a:ext cx="3938858" cy="350922"/>
            </a:xfrm>
            <a:prstGeom prst="rect">
              <a:avLst/>
            </a:prstGeom>
            <a:noFill/>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lang="en-US" sz="1412" spc="0" dirty="0">
                  <a:solidFill>
                    <a:schemeClr val="bg1">
                      <a:lumMod val="50000"/>
                    </a:schemeClr>
                  </a:solidFill>
                  <a:latin typeface="Helvetica" pitchFamily="2" charset="0"/>
                </a:rPr>
                <a:t>MANAGING OVER</a:t>
              </a:r>
            </a:p>
          </p:txBody>
        </p:sp>
        <p:sp>
          <p:nvSpPr>
            <p:cNvPr id="49" name="TextBox 48">
              <a:extLst>
                <a:ext uri="{FF2B5EF4-FFF2-40B4-BE49-F238E27FC236}">
                  <a16:creationId xmlns:a16="http://schemas.microsoft.com/office/drawing/2014/main" id="{A661197D-3480-B24D-A828-579420816431}"/>
                </a:ext>
              </a:extLst>
            </p:cNvPr>
            <p:cNvSpPr txBox="1"/>
            <p:nvPr/>
          </p:nvSpPr>
          <p:spPr>
            <a:xfrm>
              <a:off x="5758277" y="2863317"/>
              <a:ext cx="1610422" cy="935692"/>
            </a:xfrm>
            <a:prstGeom prst="rect">
              <a:avLst/>
            </a:prstGeom>
            <a:noFill/>
          </p:spPr>
          <p:txBody>
            <a:bodyPr wrap="square">
              <a:spAutoFit/>
            </a:bodyPr>
            <a:lstStyle/>
            <a:p>
              <a:r>
                <a:rPr lang="en-US" sz="4765" b="1" i="0" dirty="0">
                  <a:solidFill>
                    <a:srgbClr val="00AEEF"/>
                  </a:solidFill>
                  <a:latin typeface="Helvetica" pitchFamily="2" charset="0"/>
                </a:rPr>
                <a:t>$7.6</a:t>
              </a:r>
              <a:endParaRPr lang="en-US" sz="4765" dirty="0">
                <a:solidFill>
                  <a:srgbClr val="00AEEF"/>
                </a:solidFill>
              </a:endParaRPr>
            </a:p>
          </p:txBody>
        </p:sp>
        <p:sp>
          <p:nvSpPr>
            <p:cNvPr id="50" name="TextBox 49">
              <a:extLst>
                <a:ext uri="{FF2B5EF4-FFF2-40B4-BE49-F238E27FC236}">
                  <a16:creationId xmlns:a16="http://schemas.microsoft.com/office/drawing/2014/main" id="{9B2420D8-6AD2-4742-A1F3-DF50C17494BD}"/>
                </a:ext>
              </a:extLst>
            </p:cNvPr>
            <p:cNvSpPr txBox="1"/>
            <p:nvPr/>
          </p:nvSpPr>
          <p:spPr>
            <a:xfrm>
              <a:off x="7222219" y="2964039"/>
              <a:ext cx="1843599" cy="720300"/>
            </a:xfrm>
            <a:prstGeom prst="rect">
              <a:avLst/>
            </a:prstGeom>
            <a:noFill/>
          </p:spPr>
          <p:txBody>
            <a:bodyPr wrap="square" rtlCol="0">
              <a:spAutoFit/>
            </a:bodyPr>
            <a:lstStyle/>
            <a:p>
              <a:r>
                <a:rPr lang="en-US" sz="1765" b="1" i="0" dirty="0">
                  <a:solidFill>
                    <a:srgbClr val="00AEEF"/>
                  </a:solidFill>
                  <a:latin typeface="Helvetica" pitchFamily="2" charset="0"/>
                </a:rPr>
                <a:t>BILLION</a:t>
              </a:r>
            </a:p>
            <a:p>
              <a:r>
                <a:rPr lang="en-US" sz="1765" b="1" i="0" dirty="0">
                  <a:solidFill>
                    <a:srgbClr val="00AEEF"/>
                  </a:solidFill>
                  <a:latin typeface="Helvetica" pitchFamily="2" charset="0"/>
                </a:rPr>
                <a:t>IN ASSETS</a:t>
              </a:r>
              <a:r>
                <a:rPr lang="en-US" sz="1765" b="0" i="0" spc="0" baseline="30000" dirty="0">
                  <a:solidFill>
                    <a:srgbClr val="00AEEF"/>
                  </a:solidFill>
                  <a:latin typeface="Helvetica" pitchFamily="2" charset="0"/>
                </a:rPr>
                <a:t>†</a:t>
              </a:r>
              <a:endParaRPr lang="en-US" sz="1765" b="1" i="0" dirty="0">
                <a:solidFill>
                  <a:srgbClr val="00AEEF"/>
                </a:solidFill>
                <a:latin typeface="Helvetica" pitchFamily="2" charset="0"/>
              </a:endParaRPr>
            </a:p>
          </p:txBody>
        </p:sp>
      </p:grpSp>
      <p:grpSp>
        <p:nvGrpSpPr>
          <p:cNvPr id="12" name="Group 11">
            <a:extLst>
              <a:ext uri="{FF2B5EF4-FFF2-40B4-BE49-F238E27FC236}">
                <a16:creationId xmlns:a16="http://schemas.microsoft.com/office/drawing/2014/main" id="{78C86D31-2D3D-4649-B896-BBCE939BBB90}"/>
              </a:ext>
            </a:extLst>
          </p:cNvPr>
          <p:cNvGrpSpPr/>
          <p:nvPr/>
        </p:nvGrpSpPr>
        <p:grpSpPr>
          <a:xfrm>
            <a:off x="305102" y="4384644"/>
            <a:ext cx="4142446" cy="1451702"/>
            <a:chOff x="2837663" y="4174304"/>
            <a:chExt cx="4556691" cy="1645263"/>
          </a:xfrm>
        </p:grpSpPr>
        <p:sp>
          <p:nvSpPr>
            <p:cNvPr id="17" name="TextBox 16">
              <a:extLst>
                <a:ext uri="{FF2B5EF4-FFF2-40B4-BE49-F238E27FC236}">
                  <a16:creationId xmlns:a16="http://schemas.microsoft.com/office/drawing/2014/main" id="{CD7E0F7C-71B1-574F-AB24-73534DD53B0A}"/>
                </a:ext>
              </a:extLst>
            </p:cNvPr>
            <p:cNvSpPr txBox="1"/>
            <p:nvPr/>
          </p:nvSpPr>
          <p:spPr>
            <a:xfrm>
              <a:off x="2837663" y="5222369"/>
              <a:ext cx="4556691" cy="597198"/>
            </a:xfrm>
            <a:prstGeom prst="rect">
              <a:avLst/>
            </a:prstGeom>
            <a:noFill/>
          </p:spPr>
          <p:txBody>
            <a:bodyPr wrap="square" rtlCol="0">
              <a:spAutoFit/>
            </a:bodyPr>
            <a:lstStyle/>
            <a:p>
              <a:pPr algn="ctr"/>
              <a:r>
                <a:rPr lang="en-US" sz="1412" b="0" i="0" spc="0" dirty="0">
                  <a:solidFill>
                    <a:schemeClr val="bg1">
                      <a:lumMod val="50000"/>
                    </a:schemeClr>
                  </a:solidFill>
                  <a:latin typeface="Helvetica" pitchFamily="2" charset="0"/>
                </a:rPr>
                <a:t>CFP</a:t>
              </a:r>
              <a:r>
                <a:rPr lang="en-US" sz="1412" b="0" i="0" spc="0" baseline="30000" dirty="0">
                  <a:solidFill>
                    <a:schemeClr val="bg1">
                      <a:lumMod val="50000"/>
                    </a:schemeClr>
                  </a:solidFill>
                  <a:latin typeface="Helvetica" pitchFamily="2" charset="0"/>
                </a:rPr>
                <a:t>®  </a:t>
              </a:r>
              <a:r>
                <a:rPr lang="en-US" sz="1412" b="0" i="0" spc="0" dirty="0">
                  <a:solidFill>
                    <a:schemeClr val="bg1">
                      <a:lumMod val="50000"/>
                    </a:schemeClr>
                  </a:solidFill>
                  <a:latin typeface="Helvetica" pitchFamily="2" charset="0"/>
                </a:rPr>
                <a:t>CFA</a:t>
              </a:r>
              <a:r>
                <a:rPr lang="en-US" sz="1412" b="0" i="0" spc="0" baseline="30000" dirty="0">
                  <a:solidFill>
                    <a:schemeClr val="bg1">
                      <a:lumMod val="50000"/>
                    </a:schemeClr>
                  </a:solidFill>
                  <a:latin typeface="Helvetica" pitchFamily="2" charset="0"/>
                </a:rPr>
                <a:t>®  </a:t>
              </a:r>
              <a:r>
                <a:rPr lang="en-US" sz="1412" b="0" i="0" spc="0" dirty="0">
                  <a:solidFill>
                    <a:schemeClr val="bg1">
                      <a:lumMod val="50000"/>
                    </a:schemeClr>
                  </a:solidFill>
                  <a:latin typeface="Helvetica" pitchFamily="2" charset="0"/>
                </a:rPr>
                <a:t>AIF</a:t>
              </a:r>
              <a:r>
                <a:rPr lang="en-US" sz="1412" b="0" i="0" spc="0" baseline="30000" dirty="0">
                  <a:solidFill>
                    <a:schemeClr val="bg1">
                      <a:lumMod val="50000"/>
                    </a:schemeClr>
                  </a:solidFill>
                  <a:latin typeface="Helvetica" pitchFamily="2" charset="0"/>
                </a:rPr>
                <a:t>®  </a:t>
              </a:r>
              <a:r>
                <a:rPr lang="en-US" sz="1412" b="0" i="0" spc="0" dirty="0">
                  <a:solidFill>
                    <a:schemeClr val="bg1">
                      <a:lumMod val="50000"/>
                    </a:schemeClr>
                  </a:solidFill>
                  <a:latin typeface="Helvetica" pitchFamily="2" charset="0"/>
                </a:rPr>
                <a:t>CHFC</a:t>
              </a:r>
              <a:r>
                <a:rPr lang="en-US" sz="1412" b="0" i="0" spc="0" baseline="30000" dirty="0">
                  <a:solidFill>
                    <a:schemeClr val="bg1">
                      <a:lumMod val="50000"/>
                    </a:schemeClr>
                  </a:solidFill>
                  <a:latin typeface="Helvetica" pitchFamily="2" charset="0"/>
                </a:rPr>
                <a:t>®  </a:t>
              </a:r>
              <a:r>
                <a:rPr lang="en-US" sz="1412" b="0" i="0" spc="0" dirty="0">
                  <a:solidFill>
                    <a:schemeClr val="bg1">
                      <a:lumMod val="50000"/>
                    </a:schemeClr>
                  </a:solidFill>
                  <a:latin typeface="Helvetica" pitchFamily="2" charset="0"/>
                </a:rPr>
                <a:t>CLU</a:t>
              </a:r>
              <a:r>
                <a:rPr lang="en-US" sz="1412" b="0" i="0" spc="0" baseline="30000" dirty="0">
                  <a:solidFill>
                    <a:schemeClr val="bg1">
                      <a:lumMod val="50000"/>
                    </a:schemeClr>
                  </a:solidFill>
                  <a:latin typeface="Helvetica" pitchFamily="2" charset="0"/>
                </a:rPr>
                <a:t>®  </a:t>
              </a:r>
              <a:r>
                <a:rPr lang="en-US" sz="1412" b="0" i="0" spc="0" dirty="0">
                  <a:solidFill>
                    <a:schemeClr val="bg1">
                      <a:lumMod val="50000"/>
                    </a:schemeClr>
                  </a:solidFill>
                  <a:latin typeface="Helvetica" pitchFamily="2" charset="0"/>
                </a:rPr>
                <a:t>RICP</a:t>
              </a:r>
              <a:r>
                <a:rPr lang="en-US" sz="1412" b="0" i="0" spc="0" baseline="30000" dirty="0">
                  <a:solidFill>
                    <a:schemeClr val="bg1">
                      <a:lumMod val="50000"/>
                    </a:schemeClr>
                  </a:solidFill>
                  <a:latin typeface="Helvetica" pitchFamily="2" charset="0"/>
                </a:rPr>
                <a:t>®</a:t>
              </a:r>
            </a:p>
            <a:p>
              <a:pPr algn="ctr"/>
              <a:r>
                <a:rPr lang="en-US" sz="1412" b="0" i="0" spc="0" dirty="0">
                  <a:solidFill>
                    <a:schemeClr val="bg1">
                      <a:lumMod val="50000"/>
                    </a:schemeClr>
                  </a:solidFill>
                  <a:latin typeface="Helvetica" pitchFamily="2" charset="0"/>
                </a:rPr>
                <a:t>CEBS  CIPM  CRPS</a:t>
              </a:r>
              <a:r>
                <a:rPr lang="en-US" sz="1412" b="0" i="0" spc="0" baseline="30000" dirty="0">
                  <a:solidFill>
                    <a:schemeClr val="bg1">
                      <a:lumMod val="50000"/>
                    </a:schemeClr>
                  </a:solidFill>
                  <a:latin typeface="Helvetica" pitchFamily="2" charset="0"/>
                </a:rPr>
                <a:t>™  </a:t>
              </a:r>
              <a:r>
                <a:rPr lang="en-US" sz="1412" b="0" i="0" spc="0" dirty="0">
                  <a:solidFill>
                    <a:schemeClr val="bg1">
                      <a:lumMod val="50000"/>
                    </a:schemeClr>
                  </a:solidFill>
                  <a:latin typeface="Helvetica" pitchFamily="2" charset="0"/>
                </a:rPr>
                <a:t>CASL</a:t>
              </a:r>
              <a:r>
                <a:rPr lang="en-US" sz="1412" b="0" i="0" spc="0" baseline="30000" dirty="0">
                  <a:solidFill>
                    <a:schemeClr val="bg1">
                      <a:lumMod val="50000"/>
                    </a:schemeClr>
                  </a:solidFill>
                  <a:latin typeface="Helvetica" pitchFamily="2" charset="0"/>
                </a:rPr>
                <a:t>™  </a:t>
              </a:r>
              <a:r>
                <a:rPr lang="en-US" sz="1412" b="0" i="0" spc="0" dirty="0">
                  <a:solidFill>
                    <a:schemeClr val="bg1">
                      <a:lumMod val="50000"/>
                    </a:schemeClr>
                  </a:solidFill>
                  <a:latin typeface="Helvetica" pitchFamily="2" charset="0"/>
                </a:rPr>
                <a:t>FPQP</a:t>
              </a:r>
              <a:r>
                <a:rPr lang="en-US" sz="1412" b="0" i="0" spc="0" baseline="30000" dirty="0">
                  <a:solidFill>
                    <a:schemeClr val="bg1">
                      <a:lumMod val="50000"/>
                    </a:schemeClr>
                  </a:solidFill>
                  <a:latin typeface="Helvetica" pitchFamily="2" charset="0"/>
                </a:rPr>
                <a:t>™</a:t>
              </a:r>
            </a:p>
          </p:txBody>
        </p:sp>
        <p:sp>
          <p:nvSpPr>
            <p:cNvPr id="51" name="TextBox 50">
              <a:extLst>
                <a:ext uri="{FF2B5EF4-FFF2-40B4-BE49-F238E27FC236}">
                  <a16:creationId xmlns:a16="http://schemas.microsoft.com/office/drawing/2014/main" id="{93BB81D7-435B-454E-BD5A-F997DCEC2F70}"/>
                </a:ext>
              </a:extLst>
            </p:cNvPr>
            <p:cNvSpPr txBox="1"/>
            <p:nvPr/>
          </p:nvSpPr>
          <p:spPr>
            <a:xfrm>
              <a:off x="3146579" y="4174304"/>
              <a:ext cx="3938858" cy="350922"/>
            </a:xfrm>
            <a:prstGeom prst="rect">
              <a:avLst/>
            </a:prstGeom>
            <a:noFill/>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lang="en-US" sz="1412" spc="0" dirty="0">
                  <a:solidFill>
                    <a:schemeClr val="bg1">
                      <a:lumMod val="50000"/>
                    </a:schemeClr>
                  </a:solidFill>
                  <a:latin typeface="Helvetica" pitchFamily="2" charset="0"/>
                </a:rPr>
                <a:t>SUPPORTING</a:t>
              </a:r>
            </a:p>
          </p:txBody>
        </p:sp>
        <p:sp>
          <p:nvSpPr>
            <p:cNvPr id="52" name="TextBox 51">
              <a:extLst>
                <a:ext uri="{FF2B5EF4-FFF2-40B4-BE49-F238E27FC236}">
                  <a16:creationId xmlns:a16="http://schemas.microsoft.com/office/drawing/2014/main" id="{8C61260F-D61A-3D4E-A3D1-9AEC20DD39B6}"/>
                </a:ext>
              </a:extLst>
            </p:cNvPr>
            <p:cNvSpPr txBox="1"/>
            <p:nvPr/>
          </p:nvSpPr>
          <p:spPr>
            <a:xfrm>
              <a:off x="3529328" y="4422066"/>
              <a:ext cx="947043" cy="935693"/>
            </a:xfrm>
            <a:prstGeom prst="rect">
              <a:avLst/>
            </a:prstGeom>
            <a:noFill/>
          </p:spPr>
          <p:txBody>
            <a:bodyPr wrap="square">
              <a:spAutoFit/>
            </a:bodyPr>
            <a:lstStyle/>
            <a:p>
              <a:r>
                <a:rPr lang="en-US" sz="4765" b="1" i="0" dirty="0">
                  <a:solidFill>
                    <a:srgbClr val="263692"/>
                  </a:solidFill>
                  <a:latin typeface="Helvetica" pitchFamily="2" charset="0"/>
                </a:rPr>
                <a:t>45</a:t>
              </a:r>
              <a:endParaRPr lang="en-US" sz="4765" dirty="0">
                <a:solidFill>
                  <a:srgbClr val="263692"/>
                </a:solidFill>
              </a:endParaRPr>
            </a:p>
          </p:txBody>
        </p:sp>
        <p:sp>
          <p:nvSpPr>
            <p:cNvPr id="53" name="TextBox 52">
              <a:extLst>
                <a:ext uri="{FF2B5EF4-FFF2-40B4-BE49-F238E27FC236}">
                  <a16:creationId xmlns:a16="http://schemas.microsoft.com/office/drawing/2014/main" id="{13C22C64-29AC-7C4C-85F0-D2FABF71384C}"/>
                </a:ext>
              </a:extLst>
            </p:cNvPr>
            <p:cNvSpPr txBox="1"/>
            <p:nvPr/>
          </p:nvSpPr>
          <p:spPr>
            <a:xfrm>
              <a:off x="4402316" y="4522788"/>
              <a:ext cx="2404364" cy="720301"/>
            </a:xfrm>
            <a:prstGeom prst="rect">
              <a:avLst/>
            </a:prstGeom>
            <a:noFill/>
          </p:spPr>
          <p:txBody>
            <a:bodyPr wrap="square" rtlCol="0">
              <a:spAutoFit/>
            </a:bodyPr>
            <a:lstStyle/>
            <a:p>
              <a:r>
                <a:rPr lang="en-US" sz="1765" b="1" i="0" dirty="0">
                  <a:solidFill>
                    <a:srgbClr val="263692"/>
                  </a:solidFill>
                  <a:latin typeface="Helvetica" pitchFamily="2" charset="0"/>
                </a:rPr>
                <a:t>PROFESSIONAL</a:t>
              </a:r>
            </a:p>
            <a:p>
              <a:r>
                <a:rPr lang="en-US" sz="1765" b="1" i="0" dirty="0">
                  <a:solidFill>
                    <a:srgbClr val="263692"/>
                  </a:solidFill>
                  <a:latin typeface="Helvetica" pitchFamily="2" charset="0"/>
                </a:rPr>
                <a:t>DESIGNATIONS</a:t>
              </a:r>
              <a:r>
                <a:rPr lang="en-US" sz="1765" b="0" i="0" spc="0" baseline="30000" dirty="0">
                  <a:solidFill>
                    <a:srgbClr val="263692"/>
                  </a:solidFill>
                  <a:latin typeface="Helvetica" pitchFamily="2" charset="0"/>
                </a:rPr>
                <a:t>††</a:t>
              </a:r>
              <a:endParaRPr lang="en-US" sz="1765" b="1" i="0" dirty="0">
                <a:solidFill>
                  <a:srgbClr val="263692"/>
                </a:solidFill>
                <a:latin typeface="Helvetica" pitchFamily="2" charset="0"/>
              </a:endParaRPr>
            </a:p>
          </p:txBody>
        </p:sp>
      </p:grpSp>
      <p:cxnSp>
        <p:nvCxnSpPr>
          <p:cNvPr id="54" name="Straight Connector 53">
            <a:extLst>
              <a:ext uri="{FF2B5EF4-FFF2-40B4-BE49-F238E27FC236}">
                <a16:creationId xmlns:a16="http://schemas.microsoft.com/office/drawing/2014/main" id="{C2EBB2A1-2C6D-2A4A-BA67-380E21172E0E}"/>
              </a:ext>
            </a:extLst>
          </p:cNvPr>
          <p:cNvCxnSpPr>
            <a:cxnSpLocks/>
          </p:cNvCxnSpPr>
          <p:nvPr/>
        </p:nvCxnSpPr>
        <p:spPr>
          <a:xfrm>
            <a:off x="759182" y="2857890"/>
            <a:ext cx="3234286" cy="0"/>
          </a:xfrm>
          <a:prstGeom prst="line">
            <a:avLst/>
          </a:prstGeom>
          <a:ln w="28575">
            <a:solidFill>
              <a:srgbClr val="26369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7F8EBEB-CAF3-FB49-B9D9-3EFB59CB5BAE}"/>
              </a:ext>
            </a:extLst>
          </p:cNvPr>
          <p:cNvCxnSpPr>
            <a:cxnSpLocks/>
          </p:cNvCxnSpPr>
          <p:nvPr/>
        </p:nvCxnSpPr>
        <p:spPr>
          <a:xfrm>
            <a:off x="759182" y="4182051"/>
            <a:ext cx="3234286" cy="0"/>
          </a:xfrm>
          <a:prstGeom prst="line">
            <a:avLst/>
          </a:prstGeom>
          <a:ln w="28575">
            <a:solidFill>
              <a:srgbClr val="26369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75FF9E7-512A-154D-9493-44230E993F03}"/>
              </a:ext>
            </a:extLst>
          </p:cNvPr>
          <p:cNvCxnSpPr>
            <a:cxnSpLocks/>
          </p:cNvCxnSpPr>
          <p:nvPr/>
        </p:nvCxnSpPr>
        <p:spPr>
          <a:xfrm flipV="1">
            <a:off x="4572000" y="1450362"/>
            <a:ext cx="0" cy="448403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pic>
        <p:nvPicPr>
          <p:cNvPr id="60" name="Picture 59" descr="Graphical user interface&#10;&#10;Description automatically generated with medium confidence">
            <a:extLst>
              <a:ext uri="{FF2B5EF4-FFF2-40B4-BE49-F238E27FC236}">
                <a16:creationId xmlns:a16="http://schemas.microsoft.com/office/drawing/2014/main" id="{06EA0C64-B13F-624B-BA47-585A1BE0A43E}"/>
              </a:ext>
            </a:extLst>
          </p:cNvPr>
          <p:cNvPicPr>
            <a:picLocks noChangeAspect="1"/>
          </p:cNvPicPr>
          <p:nvPr/>
        </p:nvPicPr>
        <p:blipFill>
          <a:blip r:embed="rId5"/>
          <a:stretch>
            <a:fillRect/>
          </a:stretch>
        </p:blipFill>
        <p:spPr>
          <a:xfrm>
            <a:off x="5738637" y="3359430"/>
            <a:ext cx="844227" cy="1108081"/>
          </a:xfrm>
          <a:prstGeom prst="rect">
            <a:avLst/>
          </a:prstGeom>
        </p:spPr>
      </p:pic>
      <p:sp>
        <p:nvSpPr>
          <p:cNvPr id="61" name="TextBox 60">
            <a:extLst>
              <a:ext uri="{FF2B5EF4-FFF2-40B4-BE49-F238E27FC236}">
                <a16:creationId xmlns:a16="http://schemas.microsoft.com/office/drawing/2014/main" id="{E0EFA2F2-3821-A54D-B6FA-2DD854EEF54B}"/>
              </a:ext>
            </a:extLst>
          </p:cNvPr>
          <p:cNvSpPr txBox="1"/>
          <p:nvPr/>
        </p:nvSpPr>
        <p:spPr>
          <a:xfrm>
            <a:off x="5117997" y="2821525"/>
            <a:ext cx="3513255" cy="363946"/>
          </a:xfrm>
          <a:prstGeom prst="rect">
            <a:avLst/>
          </a:prstGeom>
          <a:noFill/>
        </p:spPr>
        <p:txBody>
          <a:bodyPr wrap="square" rtlCol="0">
            <a:spAutoFit/>
          </a:bodyPr>
          <a:lstStyle/>
          <a:p>
            <a:pPr algn="ctr"/>
            <a:r>
              <a:rPr lang="en-US" sz="1765" b="1" i="0" dirty="0">
                <a:solidFill>
                  <a:srgbClr val="263692"/>
                </a:solidFill>
                <a:latin typeface="Helvetica" pitchFamily="2" charset="0"/>
              </a:rPr>
              <a:t>AWARDS &amp; RECOGNITIONS</a:t>
            </a:r>
            <a:r>
              <a:rPr lang="en-US" sz="1765" b="0" i="0" spc="0" baseline="30000" dirty="0">
                <a:solidFill>
                  <a:srgbClr val="263692"/>
                </a:solidFill>
                <a:latin typeface="Helvetica" pitchFamily="2" charset="0"/>
              </a:rPr>
              <a:t>††</a:t>
            </a:r>
            <a:endParaRPr lang="en-US" sz="1765" b="1" i="0" dirty="0">
              <a:solidFill>
                <a:srgbClr val="263692"/>
              </a:solidFill>
              <a:latin typeface="Helvetica" pitchFamily="2" charset="0"/>
            </a:endParaRPr>
          </a:p>
        </p:txBody>
      </p:sp>
      <p:sp>
        <p:nvSpPr>
          <p:cNvPr id="32" name="Slide Number Placeholder 2">
            <a:extLst>
              <a:ext uri="{FF2B5EF4-FFF2-40B4-BE49-F238E27FC236}">
                <a16:creationId xmlns:a16="http://schemas.microsoft.com/office/drawing/2014/main" id="{2D935E1B-6A59-3E4C-A636-BC8B6A03CDAF}"/>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pic>
        <p:nvPicPr>
          <p:cNvPr id="31" name="Picture 30" descr="Graphical user interface, text, application&#10;&#10;Description automatically generated">
            <a:extLst>
              <a:ext uri="{FF2B5EF4-FFF2-40B4-BE49-F238E27FC236}">
                <a16:creationId xmlns:a16="http://schemas.microsoft.com/office/drawing/2014/main" id="{566D9B76-38F7-6848-ACFB-BC26CF43619E}"/>
              </a:ext>
            </a:extLst>
          </p:cNvPr>
          <p:cNvPicPr>
            <a:picLocks noChangeAspect="1"/>
          </p:cNvPicPr>
          <p:nvPr/>
        </p:nvPicPr>
        <p:blipFill>
          <a:blip r:embed="rId6"/>
          <a:stretch>
            <a:fillRect/>
          </a:stretch>
        </p:blipFill>
        <p:spPr>
          <a:xfrm>
            <a:off x="7020667" y="3365870"/>
            <a:ext cx="1105155" cy="1101641"/>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0F4D4BB6-F244-AF4A-92A0-127D03CA3507}"/>
              </a:ext>
            </a:extLst>
          </p:cNvPr>
          <p:cNvPicPr>
            <a:picLocks noChangeAspect="1"/>
          </p:cNvPicPr>
          <p:nvPr/>
        </p:nvPicPr>
        <p:blipFill>
          <a:blip r:embed="rId7"/>
          <a:stretch>
            <a:fillRect/>
          </a:stretch>
        </p:blipFill>
        <p:spPr>
          <a:xfrm>
            <a:off x="7020667" y="4689661"/>
            <a:ext cx="974475" cy="945814"/>
          </a:xfrm>
          <a:prstGeom prst="rect">
            <a:avLst/>
          </a:prstGeom>
        </p:spPr>
      </p:pic>
    </p:spTree>
    <p:extLst>
      <p:ext uri="{BB962C8B-B14F-4D97-AF65-F5344CB8AC3E}">
        <p14:creationId xmlns:p14="http://schemas.microsoft.com/office/powerpoint/2010/main" val="4064822983"/>
      </p:ext>
    </p:extLst>
  </p:cSld>
  <p:clrMapOvr>
    <a:masterClrMapping/>
  </p:clrMapOvr>
  <p:extLst>
    <p:ext uri="{DCECCB84-F9BA-43D5-87BE-67443E8EF086}">
      <p15:sldGuideLst xmlns:p15="http://schemas.microsoft.com/office/powerpoint/2012/main">
        <p15:guide id="1" orient="horz" pos="2448">
          <p15:clr>
            <a:srgbClr val="FBAE40"/>
          </p15:clr>
        </p15:guide>
        <p15:guide id="2" pos="3168">
          <p15:clr>
            <a:srgbClr val="FBAE40"/>
          </p15:clr>
        </p15:guide>
        <p15:guide id="3" orient="horz" pos="2548">
          <p15:clr>
            <a:srgbClr val="FBAE40"/>
          </p15:clr>
        </p15:guide>
        <p15:guide id="4" pos="28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_Approach_TeamIntr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406EB8-9D6E-0441-A939-8163E354902B}"/>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8" name="Picture 7">
            <a:extLst>
              <a:ext uri="{FF2B5EF4-FFF2-40B4-BE49-F238E27FC236}">
                <a16:creationId xmlns:a16="http://schemas.microsoft.com/office/drawing/2014/main" id="{112927F7-195C-D143-A427-273555620E41}"/>
              </a:ext>
            </a:extLst>
          </p:cNvPr>
          <p:cNvPicPr>
            <a:picLocks noChangeAspect="1"/>
          </p:cNvPicPr>
          <p:nvPr/>
        </p:nvPicPr>
        <p:blipFill>
          <a:blip r:embed="rId3"/>
          <a:stretch>
            <a:fillRect/>
          </a:stretch>
        </p:blipFill>
        <p:spPr>
          <a:xfrm>
            <a:off x="243443" y="1089211"/>
            <a:ext cx="8656795" cy="49717"/>
          </a:xfrm>
          <a:prstGeom prst="rect">
            <a:avLst/>
          </a:prstGeom>
        </p:spPr>
      </p:pic>
      <p:sp>
        <p:nvSpPr>
          <p:cNvPr id="9" name="TextBox 8">
            <a:extLst>
              <a:ext uri="{FF2B5EF4-FFF2-40B4-BE49-F238E27FC236}">
                <a16:creationId xmlns:a16="http://schemas.microsoft.com/office/drawing/2014/main" id="{0A3A8C31-F9C0-B846-805B-6ED63E8448CF}"/>
              </a:ext>
            </a:extLst>
          </p:cNvPr>
          <p:cNvSpPr txBox="1"/>
          <p:nvPr/>
        </p:nvSpPr>
        <p:spPr>
          <a:xfrm>
            <a:off x="1185786" y="200845"/>
            <a:ext cx="6772427" cy="744178"/>
          </a:xfrm>
          <a:prstGeom prst="rect">
            <a:avLst/>
          </a:prstGeom>
          <a:noFill/>
        </p:spPr>
        <p:txBody>
          <a:bodyPr wrap="square" rtlCol="0">
            <a:spAutoFit/>
          </a:bodyPr>
          <a:lstStyle/>
          <a:p>
            <a:pPr algn="ctr"/>
            <a:r>
              <a:rPr lang="en-US" sz="4236" b="0" i="0" spc="265" dirty="0">
                <a:solidFill>
                  <a:srgbClr val="00AEEF"/>
                </a:solidFill>
                <a:latin typeface="Helvetica Light" panose="020B0403020202020204" pitchFamily="34" charset="0"/>
              </a:rPr>
              <a:t>OUR</a:t>
            </a:r>
            <a:r>
              <a:rPr lang="en-US" sz="4236" spc="265" dirty="0">
                <a:latin typeface="Helvetica" pitchFamily="2" charset="0"/>
              </a:rPr>
              <a:t> </a:t>
            </a:r>
            <a:r>
              <a:rPr lang="en-US" sz="4236" b="1" i="0" spc="265" dirty="0">
                <a:solidFill>
                  <a:srgbClr val="263692"/>
                </a:solidFill>
                <a:latin typeface="Helvetica" pitchFamily="2" charset="0"/>
              </a:rPr>
              <a:t>VALUES</a:t>
            </a:r>
          </a:p>
        </p:txBody>
      </p:sp>
      <p:sp>
        <p:nvSpPr>
          <p:cNvPr id="2" name="Oval 1">
            <a:extLst>
              <a:ext uri="{FF2B5EF4-FFF2-40B4-BE49-F238E27FC236}">
                <a16:creationId xmlns:a16="http://schemas.microsoft.com/office/drawing/2014/main" id="{DD8C71E5-3267-4547-809F-0B89D3ECB75E}"/>
              </a:ext>
            </a:extLst>
          </p:cNvPr>
          <p:cNvSpPr/>
          <p:nvPr/>
        </p:nvSpPr>
        <p:spPr>
          <a:xfrm>
            <a:off x="1218384" y="1606825"/>
            <a:ext cx="2962428" cy="275862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0" name="Oval 9">
            <a:extLst>
              <a:ext uri="{FF2B5EF4-FFF2-40B4-BE49-F238E27FC236}">
                <a16:creationId xmlns:a16="http://schemas.microsoft.com/office/drawing/2014/main" id="{E505CBFC-534F-D04B-BC11-55001F5A7F17}"/>
              </a:ext>
            </a:extLst>
          </p:cNvPr>
          <p:cNvSpPr/>
          <p:nvPr/>
        </p:nvSpPr>
        <p:spPr>
          <a:xfrm>
            <a:off x="4963189" y="1593201"/>
            <a:ext cx="2962428" cy="275862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 name="TextBox 2">
            <a:extLst>
              <a:ext uri="{FF2B5EF4-FFF2-40B4-BE49-F238E27FC236}">
                <a16:creationId xmlns:a16="http://schemas.microsoft.com/office/drawing/2014/main" id="{13CBA6BB-1038-3842-9229-263DFB496B99}"/>
              </a:ext>
            </a:extLst>
          </p:cNvPr>
          <p:cNvSpPr txBox="1"/>
          <p:nvPr/>
        </p:nvSpPr>
        <p:spPr>
          <a:xfrm>
            <a:off x="1440464" y="2198546"/>
            <a:ext cx="2518267" cy="1559081"/>
          </a:xfrm>
          <a:prstGeom prst="rect">
            <a:avLst/>
          </a:prstGeom>
          <a:noFill/>
        </p:spPr>
        <p:txBody>
          <a:bodyPr wrap="square" rtlCol="0">
            <a:spAutoFit/>
          </a:bodyPr>
          <a:lstStyle/>
          <a:p>
            <a:pPr algn="ctr"/>
            <a:r>
              <a:rPr lang="en-US" sz="3177" dirty="0">
                <a:solidFill>
                  <a:srgbClr val="00AEEF"/>
                </a:solidFill>
                <a:latin typeface="Helvetica" pitchFamily="2" charset="0"/>
              </a:rPr>
              <a:t>100% </a:t>
            </a:r>
          </a:p>
          <a:p>
            <a:pPr algn="ctr"/>
            <a:r>
              <a:rPr lang="en-US" sz="3177" dirty="0">
                <a:solidFill>
                  <a:srgbClr val="00AEEF"/>
                </a:solidFill>
                <a:latin typeface="Helvetica" pitchFamily="2" charset="0"/>
              </a:rPr>
              <a:t>EMPLOYEE </a:t>
            </a:r>
          </a:p>
          <a:p>
            <a:pPr algn="ctr"/>
            <a:r>
              <a:rPr lang="en-US" sz="3177" dirty="0">
                <a:solidFill>
                  <a:srgbClr val="00AEEF"/>
                </a:solidFill>
                <a:latin typeface="Helvetica" pitchFamily="2" charset="0"/>
              </a:rPr>
              <a:t>OWNED</a:t>
            </a:r>
          </a:p>
        </p:txBody>
      </p:sp>
      <p:sp>
        <p:nvSpPr>
          <p:cNvPr id="11" name="TextBox 10">
            <a:extLst>
              <a:ext uri="{FF2B5EF4-FFF2-40B4-BE49-F238E27FC236}">
                <a16:creationId xmlns:a16="http://schemas.microsoft.com/office/drawing/2014/main" id="{DC2A54D6-F8DA-8F49-900E-7604CB976390}"/>
              </a:ext>
            </a:extLst>
          </p:cNvPr>
          <p:cNvSpPr txBox="1"/>
          <p:nvPr/>
        </p:nvSpPr>
        <p:spPr>
          <a:xfrm>
            <a:off x="5102752" y="2204796"/>
            <a:ext cx="2683299" cy="1559081"/>
          </a:xfrm>
          <a:prstGeom prst="rect">
            <a:avLst/>
          </a:prstGeom>
          <a:noFill/>
        </p:spPr>
        <p:txBody>
          <a:bodyPr wrap="square" rtlCol="0">
            <a:spAutoFit/>
          </a:bodyPr>
          <a:lstStyle/>
          <a:p>
            <a:pPr algn="ctr"/>
            <a:r>
              <a:rPr lang="en-US" sz="3177" dirty="0">
                <a:solidFill>
                  <a:srgbClr val="00AEEF"/>
                </a:solidFill>
                <a:latin typeface="Helvetica" pitchFamily="2" charset="0"/>
              </a:rPr>
              <a:t>100% </a:t>
            </a:r>
          </a:p>
          <a:p>
            <a:pPr algn="ctr"/>
            <a:r>
              <a:rPr lang="en-US" sz="3177" dirty="0">
                <a:solidFill>
                  <a:srgbClr val="00AEEF"/>
                </a:solidFill>
                <a:latin typeface="Helvetica" pitchFamily="2" charset="0"/>
              </a:rPr>
              <a:t>COMMITTED </a:t>
            </a:r>
          </a:p>
          <a:p>
            <a:pPr algn="ctr"/>
            <a:r>
              <a:rPr lang="en-US" sz="3177" dirty="0">
                <a:solidFill>
                  <a:srgbClr val="00AEEF"/>
                </a:solidFill>
                <a:latin typeface="Helvetica" pitchFamily="2" charset="0"/>
              </a:rPr>
              <a:t>TO </a:t>
            </a:r>
            <a:r>
              <a:rPr lang="en-US" sz="3177" u="sng" dirty="0">
                <a:solidFill>
                  <a:srgbClr val="00AEEF"/>
                </a:solidFill>
                <a:latin typeface="Helvetica" pitchFamily="2" charset="0"/>
              </a:rPr>
              <a:t>YOU</a:t>
            </a:r>
          </a:p>
        </p:txBody>
      </p:sp>
      <p:sp>
        <p:nvSpPr>
          <p:cNvPr id="12" name="TextBox 11">
            <a:extLst>
              <a:ext uri="{FF2B5EF4-FFF2-40B4-BE49-F238E27FC236}">
                <a16:creationId xmlns:a16="http://schemas.microsoft.com/office/drawing/2014/main" id="{2DE994A7-265D-6549-87EB-985D9899E9BC}"/>
              </a:ext>
            </a:extLst>
          </p:cNvPr>
          <p:cNvSpPr txBox="1"/>
          <p:nvPr/>
        </p:nvSpPr>
        <p:spPr>
          <a:xfrm>
            <a:off x="1053863" y="4837493"/>
            <a:ext cx="7036275" cy="907171"/>
          </a:xfrm>
          <a:prstGeom prst="rect">
            <a:avLst/>
          </a:prstGeom>
          <a:noFill/>
        </p:spPr>
        <p:txBody>
          <a:bodyPr wrap="square" rtlCol="0">
            <a:spAutoFit/>
          </a:bodyPr>
          <a:lstStyle/>
          <a:p>
            <a:pPr algn="ctr">
              <a:lnSpc>
                <a:spcPct val="100000"/>
              </a:lnSpc>
              <a:spcAft>
                <a:spcPts val="353"/>
              </a:spcAft>
            </a:pPr>
            <a:r>
              <a:rPr lang="en-US" sz="1765" b="0" i="0" dirty="0">
                <a:solidFill>
                  <a:schemeClr val="bg1">
                    <a:lumMod val="50000"/>
                  </a:schemeClr>
                </a:solidFill>
                <a:latin typeface="Helvetica" pitchFamily="2" charset="0"/>
              </a:rPr>
              <a:t>As an </a:t>
            </a:r>
            <a:r>
              <a:rPr lang="en-US" sz="1765" b="0" i="0" dirty="0">
                <a:solidFill>
                  <a:srgbClr val="00AEEF"/>
                </a:solidFill>
                <a:latin typeface="Helvetica" pitchFamily="2" charset="0"/>
              </a:rPr>
              <a:t>ESOP organization,</a:t>
            </a:r>
            <a:r>
              <a:rPr lang="en-US" sz="1765" b="0" i="0" dirty="0">
                <a:solidFill>
                  <a:schemeClr val="tx1">
                    <a:lumMod val="50000"/>
                    <a:lumOff val="50000"/>
                  </a:schemeClr>
                </a:solidFill>
                <a:latin typeface="Helvetica" pitchFamily="2" charset="0"/>
              </a:rPr>
              <a:t> </a:t>
            </a:r>
            <a:r>
              <a:rPr lang="en-US" sz="1765" b="0" i="0" dirty="0">
                <a:solidFill>
                  <a:schemeClr val="bg1">
                    <a:lumMod val="50000"/>
                  </a:schemeClr>
                </a:solidFill>
                <a:latin typeface="Helvetica" pitchFamily="2" charset="0"/>
              </a:rPr>
              <a:t>Cornerstone provides our</a:t>
            </a:r>
            <a:br>
              <a:rPr lang="en-US" sz="1765" b="0" i="0" dirty="0">
                <a:solidFill>
                  <a:schemeClr val="bg1">
                    <a:lumMod val="50000"/>
                  </a:schemeClr>
                </a:solidFill>
                <a:latin typeface="Helvetica" pitchFamily="2" charset="0"/>
              </a:rPr>
            </a:br>
            <a:r>
              <a:rPr lang="en-US" sz="1765" b="0" i="0" dirty="0">
                <a:solidFill>
                  <a:schemeClr val="bg1">
                    <a:lumMod val="50000"/>
                  </a:schemeClr>
                </a:solidFill>
                <a:latin typeface="Helvetica" pitchFamily="2" charset="0"/>
              </a:rPr>
              <a:t>employees with the tools to </a:t>
            </a:r>
            <a:r>
              <a:rPr lang="en-US" sz="1765" b="0" i="0" dirty="0">
                <a:solidFill>
                  <a:srgbClr val="00AEEF"/>
                </a:solidFill>
                <a:latin typeface="Helvetica" pitchFamily="2" charset="0"/>
              </a:rPr>
              <a:t>secure their future,</a:t>
            </a:r>
            <a:r>
              <a:rPr lang="en-US" sz="1765" b="0" i="0" dirty="0">
                <a:solidFill>
                  <a:schemeClr val="tx1">
                    <a:lumMod val="50000"/>
                    <a:lumOff val="50000"/>
                  </a:schemeClr>
                </a:solidFill>
                <a:latin typeface="Helvetica" pitchFamily="2" charset="0"/>
              </a:rPr>
              <a:t> </a:t>
            </a:r>
            <a:r>
              <a:rPr lang="en-US" sz="1765" b="0" i="0" dirty="0">
                <a:solidFill>
                  <a:schemeClr val="bg1">
                    <a:lumMod val="50000"/>
                  </a:schemeClr>
                </a:solidFill>
                <a:latin typeface="Helvetica" pitchFamily="2" charset="0"/>
              </a:rPr>
              <a:t>so they are</a:t>
            </a:r>
            <a:br>
              <a:rPr lang="en-US" sz="1765" b="0" i="0" dirty="0">
                <a:solidFill>
                  <a:schemeClr val="bg1">
                    <a:lumMod val="50000"/>
                  </a:schemeClr>
                </a:solidFill>
                <a:latin typeface="Helvetica" pitchFamily="2" charset="0"/>
              </a:rPr>
            </a:br>
            <a:r>
              <a:rPr lang="en-US" sz="1765" b="0" i="0" dirty="0">
                <a:solidFill>
                  <a:schemeClr val="bg1">
                    <a:lumMod val="50000"/>
                  </a:schemeClr>
                </a:solidFill>
                <a:latin typeface="Helvetica" pitchFamily="2" charset="0"/>
              </a:rPr>
              <a:t>better </a:t>
            </a:r>
            <a:r>
              <a:rPr lang="en-US" sz="1765" b="0" i="0" dirty="0">
                <a:solidFill>
                  <a:srgbClr val="00AEEF"/>
                </a:solidFill>
                <a:latin typeface="Helvetica" pitchFamily="2" charset="0"/>
              </a:rPr>
              <a:t>prepared to help secure yours.</a:t>
            </a:r>
          </a:p>
        </p:txBody>
      </p:sp>
      <p:sp>
        <p:nvSpPr>
          <p:cNvPr id="13" name="Slide Number Placeholder 2">
            <a:extLst>
              <a:ext uri="{FF2B5EF4-FFF2-40B4-BE49-F238E27FC236}">
                <a16:creationId xmlns:a16="http://schemas.microsoft.com/office/drawing/2014/main" id="{9B8BB051-2F35-404D-8DC5-9A2EFED8C21A}"/>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14" name="Slide Number Placeholder 5">
            <a:extLst>
              <a:ext uri="{FF2B5EF4-FFF2-40B4-BE49-F238E27FC236}">
                <a16:creationId xmlns:a16="http://schemas.microsoft.com/office/drawing/2014/main" id="{CE264F3D-C2CB-7A48-8D6A-17F39D34E69E}"/>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3370612954"/>
      </p:ext>
    </p:extLst>
  </p:cSld>
  <p:clrMapOvr>
    <a:masterClrMapping/>
  </p:clrMapOvr>
  <p:extLst>
    <p:ext uri="{DCECCB84-F9BA-43D5-87BE-67443E8EF086}">
      <p15:sldGuideLst xmlns:p15="http://schemas.microsoft.com/office/powerpoint/2012/main">
        <p15:guide id="1" pos="5904">
          <p15:clr>
            <a:srgbClr val="FBAE40"/>
          </p15:clr>
        </p15:guide>
        <p15:guide id="2" pos="31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Approach_OurMission">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1D32AEF-CC25-9E49-B545-248E5E6404FD}"/>
              </a:ext>
            </a:extLst>
          </p:cNvPr>
          <p:cNvSpPr txBox="1"/>
          <p:nvPr/>
        </p:nvSpPr>
        <p:spPr>
          <a:xfrm>
            <a:off x="1185786" y="200845"/>
            <a:ext cx="6772427" cy="744178"/>
          </a:xfrm>
          <a:prstGeom prst="rect">
            <a:avLst/>
          </a:prstGeom>
          <a:noFill/>
        </p:spPr>
        <p:txBody>
          <a:bodyPr wrap="square" rtlCol="0">
            <a:spAutoFit/>
          </a:bodyPr>
          <a:lstStyle/>
          <a:p>
            <a:pPr algn="ctr"/>
            <a:r>
              <a:rPr lang="en-US" sz="4236" b="0" i="0" spc="265" dirty="0">
                <a:solidFill>
                  <a:srgbClr val="00AEEF"/>
                </a:solidFill>
                <a:latin typeface="Helvetica Light" panose="020B0403020202020204" pitchFamily="34" charset="0"/>
              </a:rPr>
              <a:t>OUR</a:t>
            </a:r>
            <a:r>
              <a:rPr lang="en-US" sz="4236" b="0" i="0" spc="265" dirty="0">
                <a:latin typeface="Helvetica Light" panose="020B0403020202020204" pitchFamily="34" charset="0"/>
              </a:rPr>
              <a:t> </a:t>
            </a:r>
            <a:r>
              <a:rPr lang="en-US" sz="4236" b="1" i="0" spc="265" dirty="0">
                <a:solidFill>
                  <a:srgbClr val="263692"/>
                </a:solidFill>
                <a:latin typeface="Helvetica" pitchFamily="2" charset="0"/>
              </a:rPr>
              <a:t>MISSION</a:t>
            </a:r>
          </a:p>
        </p:txBody>
      </p:sp>
      <p:cxnSp>
        <p:nvCxnSpPr>
          <p:cNvPr id="10" name="Straight Connector 9">
            <a:extLst>
              <a:ext uri="{FF2B5EF4-FFF2-40B4-BE49-F238E27FC236}">
                <a16:creationId xmlns:a16="http://schemas.microsoft.com/office/drawing/2014/main" id="{B8D27B89-8E04-C34C-BBA0-CA103C808D00}"/>
              </a:ext>
            </a:extLst>
          </p:cNvPr>
          <p:cNvCxnSpPr>
            <a:cxnSpLocks/>
          </p:cNvCxnSpPr>
          <p:nvPr/>
        </p:nvCxnSpPr>
        <p:spPr>
          <a:xfrm>
            <a:off x="2346700" y="2603940"/>
            <a:ext cx="593139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4518246-A564-4F42-9B13-AE9E488435B6}"/>
              </a:ext>
            </a:extLst>
          </p:cNvPr>
          <p:cNvCxnSpPr>
            <a:cxnSpLocks/>
          </p:cNvCxnSpPr>
          <p:nvPr/>
        </p:nvCxnSpPr>
        <p:spPr>
          <a:xfrm>
            <a:off x="2346700" y="3757556"/>
            <a:ext cx="593139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DF43357-8034-584D-BE89-EE5F84F1CFFB}"/>
              </a:ext>
            </a:extLst>
          </p:cNvPr>
          <p:cNvCxnSpPr>
            <a:cxnSpLocks/>
          </p:cNvCxnSpPr>
          <p:nvPr/>
        </p:nvCxnSpPr>
        <p:spPr>
          <a:xfrm>
            <a:off x="2346700" y="4911172"/>
            <a:ext cx="593139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6E2F1C6-31EF-B945-AC1D-368360B7ECBE}"/>
              </a:ext>
            </a:extLst>
          </p:cNvPr>
          <p:cNvSpPr txBox="1"/>
          <p:nvPr/>
        </p:nvSpPr>
        <p:spPr>
          <a:xfrm>
            <a:off x="2232648" y="1634788"/>
            <a:ext cx="5835961" cy="689676"/>
          </a:xfrm>
          <a:prstGeom prst="rect">
            <a:avLst/>
          </a:prstGeom>
          <a:noFill/>
        </p:spPr>
        <p:txBody>
          <a:bodyPr wrap="square" rtlCol="0">
            <a:spAutoFit/>
          </a:bodyPr>
          <a:lstStyle/>
          <a:p>
            <a:r>
              <a:rPr lang="en-US" sz="1941" b="0" i="0" dirty="0">
                <a:solidFill>
                  <a:schemeClr val="bg1">
                    <a:lumMod val="50000"/>
                  </a:schemeClr>
                </a:solidFill>
                <a:latin typeface="Helvetica" pitchFamily="2" charset="0"/>
              </a:rPr>
              <a:t>HELP OUR CLIENTS MEET THE HIGHEST</a:t>
            </a:r>
          </a:p>
          <a:p>
            <a:r>
              <a:rPr lang="en-US" sz="1941" b="0" i="0" dirty="0">
                <a:solidFill>
                  <a:schemeClr val="bg1">
                    <a:lumMod val="50000"/>
                  </a:schemeClr>
                </a:solidFill>
                <a:latin typeface="Helvetica" pitchFamily="2" charset="0"/>
              </a:rPr>
              <a:t>FIDUCIARY STANDARDS</a:t>
            </a:r>
          </a:p>
        </p:txBody>
      </p:sp>
      <p:sp>
        <p:nvSpPr>
          <p:cNvPr id="15" name="TextBox 14">
            <a:extLst>
              <a:ext uri="{FF2B5EF4-FFF2-40B4-BE49-F238E27FC236}">
                <a16:creationId xmlns:a16="http://schemas.microsoft.com/office/drawing/2014/main" id="{EE0ACA10-D920-4143-9CE3-6E5AA5A1846D}"/>
              </a:ext>
            </a:extLst>
          </p:cNvPr>
          <p:cNvSpPr txBox="1"/>
          <p:nvPr/>
        </p:nvSpPr>
        <p:spPr>
          <a:xfrm>
            <a:off x="2232649" y="3012286"/>
            <a:ext cx="6045441" cy="391004"/>
          </a:xfrm>
          <a:prstGeom prst="rect">
            <a:avLst/>
          </a:prstGeom>
          <a:noFill/>
        </p:spPr>
        <p:txBody>
          <a:bodyPr wrap="square" rtlCol="0">
            <a:spAutoFit/>
          </a:bodyPr>
          <a:lstStyle/>
          <a:p>
            <a:r>
              <a:rPr lang="en-US" sz="1941" b="0" i="0" dirty="0">
                <a:solidFill>
                  <a:schemeClr val="bg1">
                    <a:lumMod val="50000"/>
                  </a:schemeClr>
                </a:solidFill>
                <a:latin typeface="Helvetica" pitchFamily="2" charset="0"/>
              </a:rPr>
              <a:t>RECOGNIZE AND RESPONSIBLY MANAGE RISK</a:t>
            </a:r>
          </a:p>
        </p:txBody>
      </p:sp>
      <p:sp>
        <p:nvSpPr>
          <p:cNvPr id="16" name="TextBox 15">
            <a:extLst>
              <a:ext uri="{FF2B5EF4-FFF2-40B4-BE49-F238E27FC236}">
                <a16:creationId xmlns:a16="http://schemas.microsoft.com/office/drawing/2014/main" id="{EB66082E-E014-5145-AAE8-D990387E4AFC}"/>
              </a:ext>
            </a:extLst>
          </p:cNvPr>
          <p:cNvSpPr txBox="1"/>
          <p:nvPr/>
        </p:nvSpPr>
        <p:spPr>
          <a:xfrm>
            <a:off x="2232649" y="4167405"/>
            <a:ext cx="6045441" cy="391004"/>
          </a:xfrm>
          <a:prstGeom prst="rect">
            <a:avLst/>
          </a:prstGeom>
          <a:noFill/>
        </p:spPr>
        <p:txBody>
          <a:bodyPr wrap="square" rtlCol="0">
            <a:spAutoFit/>
          </a:bodyPr>
          <a:lstStyle/>
          <a:p>
            <a:r>
              <a:rPr lang="en-US" sz="1941" b="0" i="0" dirty="0">
                <a:solidFill>
                  <a:schemeClr val="bg1">
                    <a:lumMod val="50000"/>
                  </a:schemeClr>
                </a:solidFill>
                <a:latin typeface="Helvetica" pitchFamily="2" charset="0"/>
              </a:rPr>
              <a:t>CONTROL OVERALL COST</a:t>
            </a:r>
          </a:p>
        </p:txBody>
      </p:sp>
      <p:sp>
        <p:nvSpPr>
          <p:cNvPr id="17" name="TextBox 16">
            <a:extLst>
              <a:ext uri="{FF2B5EF4-FFF2-40B4-BE49-F238E27FC236}">
                <a16:creationId xmlns:a16="http://schemas.microsoft.com/office/drawing/2014/main" id="{E9E945AF-6E32-F645-872E-1E2A309F5EE8}"/>
              </a:ext>
            </a:extLst>
          </p:cNvPr>
          <p:cNvSpPr txBox="1"/>
          <p:nvPr/>
        </p:nvSpPr>
        <p:spPr>
          <a:xfrm>
            <a:off x="2232648" y="5322524"/>
            <a:ext cx="6045441" cy="391004"/>
          </a:xfrm>
          <a:prstGeom prst="rect">
            <a:avLst/>
          </a:prstGeom>
          <a:noFill/>
        </p:spPr>
        <p:txBody>
          <a:bodyPr wrap="square" rtlCol="0">
            <a:spAutoFit/>
          </a:bodyPr>
          <a:lstStyle/>
          <a:p>
            <a:r>
              <a:rPr lang="en-US" sz="1941" b="0" i="0" dirty="0">
                <a:solidFill>
                  <a:schemeClr val="bg1">
                    <a:lumMod val="50000"/>
                  </a:schemeClr>
                </a:solidFill>
                <a:latin typeface="Helvetica" pitchFamily="2" charset="0"/>
              </a:rPr>
              <a:t>DRIVE PERFORMANCE AND RESULTS</a:t>
            </a:r>
          </a:p>
        </p:txBody>
      </p:sp>
      <p:pic>
        <p:nvPicPr>
          <p:cNvPr id="19" name="Picture 18">
            <a:extLst>
              <a:ext uri="{FF2B5EF4-FFF2-40B4-BE49-F238E27FC236}">
                <a16:creationId xmlns:a16="http://schemas.microsoft.com/office/drawing/2014/main" id="{05CA3B4B-5CAE-2F4F-8AA1-2C5A73468920}"/>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21" name="Picture 20">
            <a:extLst>
              <a:ext uri="{FF2B5EF4-FFF2-40B4-BE49-F238E27FC236}">
                <a16:creationId xmlns:a16="http://schemas.microsoft.com/office/drawing/2014/main" id="{E5E525D7-35B6-0F4D-9767-6EB90E11F98C}"/>
              </a:ext>
            </a:extLst>
          </p:cNvPr>
          <p:cNvPicPr>
            <a:picLocks noChangeAspect="1"/>
          </p:cNvPicPr>
          <p:nvPr/>
        </p:nvPicPr>
        <p:blipFill>
          <a:blip r:embed="rId3"/>
          <a:stretch>
            <a:fillRect/>
          </a:stretch>
        </p:blipFill>
        <p:spPr>
          <a:xfrm>
            <a:off x="243443" y="1089211"/>
            <a:ext cx="8656795" cy="49717"/>
          </a:xfrm>
          <a:prstGeom prst="rect">
            <a:avLst/>
          </a:prstGeom>
        </p:spPr>
      </p:pic>
      <p:pic>
        <p:nvPicPr>
          <p:cNvPr id="26" name="Picture 25" descr="Icon&#10;&#10;Description automatically generated">
            <a:extLst>
              <a:ext uri="{FF2B5EF4-FFF2-40B4-BE49-F238E27FC236}">
                <a16:creationId xmlns:a16="http://schemas.microsoft.com/office/drawing/2014/main" id="{CE3DEDCB-EC28-5349-B2D4-8DDB9AF7ED96}"/>
              </a:ext>
            </a:extLst>
          </p:cNvPr>
          <p:cNvPicPr>
            <a:picLocks noChangeAspect="1"/>
          </p:cNvPicPr>
          <p:nvPr/>
        </p:nvPicPr>
        <p:blipFill>
          <a:blip r:embed="rId4"/>
          <a:stretch>
            <a:fillRect/>
          </a:stretch>
        </p:blipFill>
        <p:spPr>
          <a:xfrm>
            <a:off x="970175" y="1716224"/>
            <a:ext cx="659425" cy="766097"/>
          </a:xfrm>
          <a:prstGeom prst="rect">
            <a:avLst/>
          </a:prstGeom>
        </p:spPr>
      </p:pic>
      <p:pic>
        <p:nvPicPr>
          <p:cNvPr id="27" name="Picture 26" descr="Icon&#10;&#10;Description automatically generated">
            <a:extLst>
              <a:ext uri="{FF2B5EF4-FFF2-40B4-BE49-F238E27FC236}">
                <a16:creationId xmlns:a16="http://schemas.microsoft.com/office/drawing/2014/main" id="{825B9737-2E3D-BF48-8E6C-5A71C4A14032}"/>
              </a:ext>
            </a:extLst>
          </p:cNvPr>
          <p:cNvPicPr>
            <a:picLocks noChangeAspect="1"/>
          </p:cNvPicPr>
          <p:nvPr/>
        </p:nvPicPr>
        <p:blipFill>
          <a:blip r:embed="rId5"/>
          <a:stretch>
            <a:fillRect/>
          </a:stretch>
        </p:blipFill>
        <p:spPr>
          <a:xfrm>
            <a:off x="920218" y="2822969"/>
            <a:ext cx="759338" cy="753168"/>
          </a:xfrm>
          <a:prstGeom prst="rect">
            <a:avLst/>
          </a:prstGeom>
        </p:spPr>
      </p:pic>
      <p:pic>
        <p:nvPicPr>
          <p:cNvPr id="28" name="Picture 27" descr="Icon&#10;&#10;Description automatically generated">
            <a:extLst>
              <a:ext uri="{FF2B5EF4-FFF2-40B4-BE49-F238E27FC236}">
                <a16:creationId xmlns:a16="http://schemas.microsoft.com/office/drawing/2014/main" id="{C3509F48-F1F3-A543-A4A3-E8F3FDD0D3D2}"/>
              </a:ext>
            </a:extLst>
          </p:cNvPr>
          <p:cNvPicPr>
            <a:picLocks noChangeAspect="1"/>
          </p:cNvPicPr>
          <p:nvPr/>
        </p:nvPicPr>
        <p:blipFill>
          <a:blip r:embed="rId6"/>
          <a:stretch>
            <a:fillRect/>
          </a:stretch>
        </p:blipFill>
        <p:spPr>
          <a:xfrm>
            <a:off x="978501" y="3916786"/>
            <a:ext cx="642773" cy="766097"/>
          </a:xfrm>
          <a:prstGeom prst="rect">
            <a:avLst/>
          </a:prstGeom>
        </p:spPr>
      </p:pic>
      <p:pic>
        <p:nvPicPr>
          <p:cNvPr id="29" name="Picture 28" descr="Icon&#10;&#10;Description automatically generated">
            <a:extLst>
              <a:ext uri="{FF2B5EF4-FFF2-40B4-BE49-F238E27FC236}">
                <a16:creationId xmlns:a16="http://schemas.microsoft.com/office/drawing/2014/main" id="{BBA52B81-24E9-E247-9EDD-9B33F8F1AFA1}"/>
              </a:ext>
            </a:extLst>
          </p:cNvPr>
          <p:cNvPicPr>
            <a:picLocks noChangeAspect="1"/>
          </p:cNvPicPr>
          <p:nvPr/>
        </p:nvPicPr>
        <p:blipFill>
          <a:blip r:embed="rId7"/>
          <a:stretch>
            <a:fillRect/>
          </a:stretch>
        </p:blipFill>
        <p:spPr>
          <a:xfrm>
            <a:off x="935206" y="5023532"/>
            <a:ext cx="729365" cy="753168"/>
          </a:xfrm>
          <a:prstGeom prst="rect">
            <a:avLst/>
          </a:prstGeom>
        </p:spPr>
      </p:pic>
      <p:cxnSp>
        <p:nvCxnSpPr>
          <p:cNvPr id="30" name="Straight Connector 29">
            <a:extLst>
              <a:ext uri="{FF2B5EF4-FFF2-40B4-BE49-F238E27FC236}">
                <a16:creationId xmlns:a16="http://schemas.microsoft.com/office/drawing/2014/main" id="{466F27C0-DFE6-DF47-A8D4-C7C63C1BA31B}"/>
              </a:ext>
            </a:extLst>
          </p:cNvPr>
          <p:cNvCxnSpPr>
            <a:cxnSpLocks/>
          </p:cNvCxnSpPr>
          <p:nvPr/>
        </p:nvCxnSpPr>
        <p:spPr>
          <a:xfrm flipV="1">
            <a:off x="2053308" y="1455447"/>
            <a:ext cx="0" cy="448403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24" name="Slide Number Placeholder 2">
            <a:extLst>
              <a:ext uri="{FF2B5EF4-FFF2-40B4-BE49-F238E27FC236}">
                <a16:creationId xmlns:a16="http://schemas.microsoft.com/office/drawing/2014/main" id="{F2DE0D54-AB4C-8948-A37B-523CB9D4E2AD}"/>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20" name="Slide Number Placeholder 5">
            <a:extLst>
              <a:ext uri="{FF2B5EF4-FFF2-40B4-BE49-F238E27FC236}">
                <a16:creationId xmlns:a16="http://schemas.microsoft.com/office/drawing/2014/main" id="{BA67246B-1742-9448-A7E7-300A9F860F4E}"/>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2227158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_Approach_OurGeography">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BF544B2-CCD7-3246-BD0A-2A32F7872725}"/>
              </a:ext>
            </a:extLst>
          </p:cNvPr>
          <p:cNvSpPr txBox="1"/>
          <p:nvPr/>
        </p:nvSpPr>
        <p:spPr>
          <a:xfrm>
            <a:off x="1185786" y="200845"/>
            <a:ext cx="6772427" cy="744178"/>
          </a:xfrm>
          <a:prstGeom prst="rect">
            <a:avLst/>
          </a:prstGeom>
          <a:noFill/>
        </p:spPr>
        <p:txBody>
          <a:bodyPr wrap="square" rtlCol="0">
            <a:spAutoFit/>
          </a:bodyPr>
          <a:lstStyle/>
          <a:p>
            <a:pPr algn="ctr"/>
            <a:r>
              <a:rPr lang="en-US" sz="4236" b="0" i="0" spc="265" dirty="0">
                <a:solidFill>
                  <a:srgbClr val="00AEEF"/>
                </a:solidFill>
                <a:latin typeface="Helvetica Light" panose="020B0403020202020204" pitchFamily="34" charset="0"/>
              </a:rPr>
              <a:t>OUR</a:t>
            </a:r>
            <a:r>
              <a:rPr lang="en-US" sz="4236" spc="265" dirty="0">
                <a:latin typeface="Helvetica" pitchFamily="2" charset="0"/>
              </a:rPr>
              <a:t> </a:t>
            </a:r>
            <a:r>
              <a:rPr lang="en-US" sz="4236" b="1" i="0" spc="265" dirty="0">
                <a:solidFill>
                  <a:srgbClr val="263692"/>
                </a:solidFill>
                <a:latin typeface="Helvetica" pitchFamily="2" charset="0"/>
              </a:rPr>
              <a:t>GEOGRAPHY</a:t>
            </a:r>
          </a:p>
        </p:txBody>
      </p:sp>
      <p:pic>
        <p:nvPicPr>
          <p:cNvPr id="8" name="Picture 7">
            <a:extLst>
              <a:ext uri="{FF2B5EF4-FFF2-40B4-BE49-F238E27FC236}">
                <a16:creationId xmlns:a16="http://schemas.microsoft.com/office/drawing/2014/main" id="{8D0B032D-37BE-3043-BCEF-AFEE8C732461}"/>
              </a:ext>
            </a:extLst>
          </p:cNvPr>
          <p:cNvPicPr>
            <a:picLocks noChangeAspect="1"/>
          </p:cNvPicPr>
          <p:nvPr/>
        </p:nvPicPr>
        <p:blipFill>
          <a:blip r:embed="rId2"/>
          <a:stretch>
            <a:fillRect/>
          </a:stretch>
        </p:blipFill>
        <p:spPr>
          <a:xfrm>
            <a:off x="243444" y="1264478"/>
            <a:ext cx="8693727" cy="5098676"/>
          </a:xfrm>
          <a:prstGeom prst="rect">
            <a:avLst/>
          </a:prstGeom>
        </p:spPr>
      </p:pic>
      <p:pic>
        <p:nvPicPr>
          <p:cNvPr id="12" name="Picture 11">
            <a:extLst>
              <a:ext uri="{FF2B5EF4-FFF2-40B4-BE49-F238E27FC236}">
                <a16:creationId xmlns:a16="http://schemas.microsoft.com/office/drawing/2014/main" id="{031B5B2C-CA01-8745-A632-77150558CC87}"/>
              </a:ext>
            </a:extLst>
          </p:cNvPr>
          <p:cNvPicPr>
            <a:picLocks noChangeAspect="1"/>
          </p:cNvPicPr>
          <p:nvPr/>
        </p:nvPicPr>
        <p:blipFill>
          <a:blip r:embed="rId3"/>
          <a:stretch>
            <a:fillRect/>
          </a:stretch>
        </p:blipFill>
        <p:spPr>
          <a:xfrm>
            <a:off x="243444" y="6219331"/>
            <a:ext cx="8657112" cy="49718"/>
          </a:xfrm>
          <a:prstGeom prst="rect">
            <a:avLst/>
          </a:prstGeom>
        </p:spPr>
      </p:pic>
      <p:pic>
        <p:nvPicPr>
          <p:cNvPr id="13" name="Picture 12">
            <a:extLst>
              <a:ext uri="{FF2B5EF4-FFF2-40B4-BE49-F238E27FC236}">
                <a16:creationId xmlns:a16="http://schemas.microsoft.com/office/drawing/2014/main" id="{DBF66AE9-C2C3-F540-B23F-06415DF7362C}"/>
              </a:ext>
            </a:extLst>
          </p:cNvPr>
          <p:cNvPicPr>
            <a:picLocks noChangeAspect="1"/>
          </p:cNvPicPr>
          <p:nvPr/>
        </p:nvPicPr>
        <p:blipFill>
          <a:blip r:embed="rId4"/>
          <a:stretch>
            <a:fillRect/>
          </a:stretch>
        </p:blipFill>
        <p:spPr>
          <a:xfrm>
            <a:off x="243443" y="1089211"/>
            <a:ext cx="8656795" cy="49717"/>
          </a:xfrm>
          <a:prstGeom prst="rect">
            <a:avLst/>
          </a:prstGeom>
        </p:spPr>
      </p:pic>
      <p:sp>
        <p:nvSpPr>
          <p:cNvPr id="11" name="Slide Number Placeholder 2">
            <a:extLst>
              <a:ext uri="{FF2B5EF4-FFF2-40B4-BE49-F238E27FC236}">
                <a16:creationId xmlns:a16="http://schemas.microsoft.com/office/drawing/2014/main" id="{127C2985-51E4-E44D-B45F-3A14662A7D5E}"/>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9" name="Slide Number Placeholder 5">
            <a:extLst>
              <a:ext uri="{FF2B5EF4-FFF2-40B4-BE49-F238E27FC236}">
                <a16:creationId xmlns:a16="http://schemas.microsoft.com/office/drawing/2014/main" id="{19B04BE5-AB87-2244-81F1-748F474A99E4}"/>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2355054553"/>
      </p:ext>
    </p:extLst>
  </p:cSld>
  <p:clrMapOvr>
    <a:masterClrMapping/>
  </p:clrMapOvr>
  <p:extLst>
    <p:ext uri="{DCECCB84-F9BA-43D5-87BE-67443E8EF086}">
      <p15:sldGuideLst xmlns:p15="http://schemas.microsoft.com/office/powerpoint/2012/main">
        <p15:guide id="1" pos="316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_Approach_OurServices">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0F1E8436-2B1F-E440-B9FE-65C16C31B5FD}"/>
              </a:ext>
            </a:extLst>
          </p:cNvPr>
          <p:cNvSpPr txBox="1"/>
          <p:nvPr/>
        </p:nvSpPr>
        <p:spPr>
          <a:xfrm>
            <a:off x="1185786" y="200845"/>
            <a:ext cx="6772427" cy="744178"/>
          </a:xfrm>
          <a:prstGeom prst="rect">
            <a:avLst/>
          </a:prstGeom>
          <a:noFill/>
        </p:spPr>
        <p:txBody>
          <a:bodyPr wrap="square" rtlCol="0">
            <a:spAutoFit/>
          </a:bodyPr>
          <a:lstStyle/>
          <a:p>
            <a:pPr algn="ctr"/>
            <a:r>
              <a:rPr lang="en-US" sz="4236" b="0" i="0" spc="265" dirty="0">
                <a:solidFill>
                  <a:srgbClr val="00AEEF"/>
                </a:solidFill>
                <a:latin typeface="Helvetica Light" panose="020B0403020202020204" pitchFamily="34" charset="0"/>
              </a:rPr>
              <a:t>OUR</a:t>
            </a:r>
            <a:r>
              <a:rPr lang="en-US" sz="4236" spc="265" dirty="0">
                <a:latin typeface="Helvetica" pitchFamily="2" charset="0"/>
              </a:rPr>
              <a:t> </a:t>
            </a:r>
            <a:r>
              <a:rPr lang="en-US" sz="4236" b="1" i="0" spc="265" dirty="0">
                <a:solidFill>
                  <a:srgbClr val="263692"/>
                </a:solidFill>
                <a:latin typeface="Helvetica" pitchFamily="2" charset="0"/>
              </a:rPr>
              <a:t>SERVICES</a:t>
            </a:r>
          </a:p>
        </p:txBody>
      </p:sp>
      <p:cxnSp>
        <p:nvCxnSpPr>
          <p:cNvPr id="17" name="Straight Connector 16">
            <a:extLst>
              <a:ext uri="{FF2B5EF4-FFF2-40B4-BE49-F238E27FC236}">
                <a16:creationId xmlns:a16="http://schemas.microsoft.com/office/drawing/2014/main" id="{2756CAD3-418D-5341-90A1-489BC7573C7A}"/>
              </a:ext>
            </a:extLst>
          </p:cNvPr>
          <p:cNvCxnSpPr>
            <a:cxnSpLocks/>
          </p:cNvCxnSpPr>
          <p:nvPr/>
        </p:nvCxnSpPr>
        <p:spPr>
          <a:xfrm>
            <a:off x="1101008" y="2810285"/>
            <a:ext cx="693504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C33DB73-CCCB-C540-80C2-8388FBBF9FA8}"/>
              </a:ext>
            </a:extLst>
          </p:cNvPr>
          <p:cNvCxnSpPr>
            <a:cxnSpLocks/>
          </p:cNvCxnSpPr>
          <p:nvPr/>
        </p:nvCxnSpPr>
        <p:spPr>
          <a:xfrm flipV="1">
            <a:off x="4573925" y="2575224"/>
            <a:ext cx="0" cy="2328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6D706DF-AE46-6B4E-A836-CF7C4A0B1173}"/>
              </a:ext>
            </a:extLst>
          </p:cNvPr>
          <p:cNvSpPr txBox="1"/>
          <p:nvPr/>
        </p:nvSpPr>
        <p:spPr>
          <a:xfrm>
            <a:off x="2192818" y="4173093"/>
            <a:ext cx="1212705" cy="526939"/>
          </a:xfrm>
          <a:prstGeom prst="rect">
            <a:avLst/>
          </a:prstGeom>
          <a:noFill/>
        </p:spPr>
        <p:txBody>
          <a:bodyPr wrap="square" rtlCol="0">
            <a:spAutoFit/>
          </a:bodyPr>
          <a:lstStyle/>
          <a:p>
            <a:pPr algn="ctr"/>
            <a:r>
              <a:rPr lang="en-US" sz="1412" b="0" i="0" spc="0" dirty="0">
                <a:solidFill>
                  <a:srgbClr val="00AEEF"/>
                </a:solidFill>
                <a:latin typeface="Helvetica" pitchFamily="2" charset="0"/>
              </a:rPr>
              <a:t>PRIVATE</a:t>
            </a:r>
          </a:p>
          <a:p>
            <a:pPr algn="ctr"/>
            <a:r>
              <a:rPr lang="en-US" sz="1412" b="0" i="0" spc="0" dirty="0">
                <a:solidFill>
                  <a:srgbClr val="00AEEF"/>
                </a:solidFill>
                <a:latin typeface="Helvetica" pitchFamily="2" charset="0"/>
              </a:rPr>
              <a:t>CLIENTS</a:t>
            </a:r>
          </a:p>
        </p:txBody>
      </p:sp>
      <p:sp>
        <p:nvSpPr>
          <p:cNvPr id="27" name="TextBox 26">
            <a:extLst>
              <a:ext uri="{FF2B5EF4-FFF2-40B4-BE49-F238E27FC236}">
                <a16:creationId xmlns:a16="http://schemas.microsoft.com/office/drawing/2014/main" id="{BBA8D967-72FB-8E44-9F65-D3365829AD81}"/>
              </a:ext>
            </a:extLst>
          </p:cNvPr>
          <p:cNvSpPr txBox="1"/>
          <p:nvPr/>
        </p:nvSpPr>
        <p:spPr>
          <a:xfrm>
            <a:off x="5137759" y="4170304"/>
            <a:ext cx="2415452" cy="526939"/>
          </a:xfrm>
          <a:prstGeom prst="rect">
            <a:avLst/>
          </a:prstGeom>
          <a:noFill/>
        </p:spPr>
        <p:txBody>
          <a:bodyPr wrap="square" rtlCol="0">
            <a:spAutoFit/>
          </a:bodyPr>
          <a:lstStyle/>
          <a:p>
            <a:pPr algn="ctr"/>
            <a:r>
              <a:rPr lang="en-US" sz="1412" b="0" i="0" spc="0" dirty="0">
                <a:solidFill>
                  <a:srgbClr val="00AEEF"/>
                </a:solidFill>
                <a:latin typeface="Helvetica" pitchFamily="2" charset="0"/>
              </a:rPr>
              <a:t>ORGANIZATIONS &amp;</a:t>
            </a:r>
          </a:p>
          <a:p>
            <a:pPr algn="ctr"/>
            <a:r>
              <a:rPr lang="en-US" sz="1412" b="0" i="0" spc="0" dirty="0">
                <a:solidFill>
                  <a:srgbClr val="00AEEF"/>
                </a:solidFill>
                <a:latin typeface="Helvetica" pitchFamily="2" charset="0"/>
              </a:rPr>
              <a:t>INSTITUTIONS</a:t>
            </a:r>
          </a:p>
        </p:txBody>
      </p:sp>
      <p:cxnSp>
        <p:nvCxnSpPr>
          <p:cNvPr id="29" name="Straight Connector 28">
            <a:extLst>
              <a:ext uri="{FF2B5EF4-FFF2-40B4-BE49-F238E27FC236}">
                <a16:creationId xmlns:a16="http://schemas.microsoft.com/office/drawing/2014/main" id="{14E2BCEE-50B4-7E4C-A45F-913286AEE143}"/>
              </a:ext>
            </a:extLst>
          </p:cNvPr>
          <p:cNvCxnSpPr>
            <a:cxnSpLocks/>
          </p:cNvCxnSpPr>
          <p:nvPr/>
        </p:nvCxnSpPr>
        <p:spPr>
          <a:xfrm>
            <a:off x="1660020" y="4743986"/>
            <a:ext cx="2278303" cy="0"/>
          </a:xfrm>
          <a:prstGeom prst="line">
            <a:avLst/>
          </a:prstGeom>
          <a:ln w="19050">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D08C9E8-1689-D841-B87B-3E8831C0282F}"/>
              </a:ext>
            </a:extLst>
          </p:cNvPr>
          <p:cNvCxnSpPr>
            <a:cxnSpLocks/>
          </p:cNvCxnSpPr>
          <p:nvPr/>
        </p:nvCxnSpPr>
        <p:spPr>
          <a:xfrm>
            <a:off x="5216719" y="4736515"/>
            <a:ext cx="2278303" cy="0"/>
          </a:xfrm>
          <a:prstGeom prst="line">
            <a:avLst/>
          </a:prstGeom>
          <a:ln w="19050">
            <a:solidFill>
              <a:srgbClr val="00AEE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41372E5-EF44-2742-9C3B-817245287130}"/>
              </a:ext>
            </a:extLst>
          </p:cNvPr>
          <p:cNvSpPr txBox="1"/>
          <p:nvPr/>
        </p:nvSpPr>
        <p:spPr>
          <a:xfrm>
            <a:off x="1222756" y="4822847"/>
            <a:ext cx="3151520" cy="1197444"/>
          </a:xfrm>
          <a:prstGeom prst="rect">
            <a:avLst/>
          </a:prstGeom>
          <a:noFill/>
        </p:spPr>
        <p:txBody>
          <a:bodyPr wrap="square" rtlCol="0">
            <a:spAutoFit/>
          </a:bodyPr>
          <a:lstStyle/>
          <a:p>
            <a:pPr algn="ctr">
              <a:lnSpc>
                <a:spcPct val="150000"/>
              </a:lnSpc>
            </a:pPr>
            <a:r>
              <a:rPr lang="en-US" sz="1235" b="0" i="0" spc="0" dirty="0">
                <a:solidFill>
                  <a:schemeClr val="bg1">
                    <a:lumMod val="50000"/>
                  </a:schemeClr>
                </a:solidFill>
                <a:latin typeface="Helvetica" pitchFamily="2" charset="0"/>
              </a:rPr>
              <a:t>Wealth Management</a:t>
            </a:r>
          </a:p>
          <a:p>
            <a:pPr algn="ctr">
              <a:lnSpc>
                <a:spcPct val="150000"/>
              </a:lnSpc>
            </a:pPr>
            <a:r>
              <a:rPr lang="en-US" sz="1235" b="0" i="0" spc="0" dirty="0">
                <a:solidFill>
                  <a:schemeClr val="bg1">
                    <a:lumMod val="50000"/>
                  </a:schemeClr>
                </a:solidFill>
                <a:latin typeface="Helvetica" pitchFamily="2" charset="0"/>
              </a:rPr>
              <a:t>Financial Estate Planning</a:t>
            </a:r>
          </a:p>
          <a:p>
            <a:pPr algn="ctr">
              <a:lnSpc>
                <a:spcPct val="150000"/>
              </a:lnSpc>
            </a:pPr>
            <a:r>
              <a:rPr lang="en-US" sz="1235" b="0" i="0" spc="0" dirty="0">
                <a:solidFill>
                  <a:schemeClr val="bg1">
                    <a:lumMod val="50000"/>
                  </a:schemeClr>
                </a:solidFill>
                <a:latin typeface="Helvetica" pitchFamily="2" charset="0"/>
              </a:rPr>
              <a:t>Business Continuity &amp; Succession Plans</a:t>
            </a:r>
          </a:p>
          <a:p>
            <a:pPr algn="ctr">
              <a:lnSpc>
                <a:spcPct val="150000"/>
              </a:lnSpc>
            </a:pPr>
            <a:r>
              <a:rPr lang="en-US" sz="1235" b="0" i="0" spc="0" dirty="0">
                <a:solidFill>
                  <a:schemeClr val="bg1">
                    <a:lumMod val="50000"/>
                  </a:schemeClr>
                </a:solidFill>
                <a:latin typeface="Helvetica" pitchFamily="2" charset="0"/>
              </a:rPr>
              <a:t>Insurance &amp; Risk Management</a:t>
            </a:r>
          </a:p>
        </p:txBody>
      </p:sp>
      <p:sp>
        <p:nvSpPr>
          <p:cNvPr id="32" name="TextBox 31">
            <a:extLst>
              <a:ext uri="{FF2B5EF4-FFF2-40B4-BE49-F238E27FC236}">
                <a16:creationId xmlns:a16="http://schemas.microsoft.com/office/drawing/2014/main" id="{585DDFD9-1DC9-4544-B53D-02303C5A0DFF}"/>
              </a:ext>
            </a:extLst>
          </p:cNvPr>
          <p:cNvSpPr txBox="1"/>
          <p:nvPr/>
        </p:nvSpPr>
        <p:spPr>
          <a:xfrm>
            <a:off x="4769724" y="4822847"/>
            <a:ext cx="3151520" cy="1197444"/>
          </a:xfrm>
          <a:prstGeom prst="rect">
            <a:avLst/>
          </a:prstGeom>
          <a:noFill/>
        </p:spPr>
        <p:txBody>
          <a:bodyPr wrap="square" rtlCol="0">
            <a:spAutoFit/>
          </a:bodyPr>
          <a:lstStyle/>
          <a:p>
            <a:pPr algn="ctr">
              <a:lnSpc>
                <a:spcPct val="150000"/>
              </a:lnSpc>
            </a:pPr>
            <a:r>
              <a:rPr lang="en-US" sz="1235" b="0" i="0" spc="0" dirty="0">
                <a:solidFill>
                  <a:schemeClr val="bg1">
                    <a:lumMod val="50000"/>
                  </a:schemeClr>
                </a:solidFill>
                <a:latin typeface="Helvetica" pitchFamily="2" charset="0"/>
              </a:rPr>
              <a:t>Investment Consulting</a:t>
            </a:r>
          </a:p>
          <a:p>
            <a:pPr algn="ctr">
              <a:lnSpc>
                <a:spcPct val="150000"/>
              </a:lnSpc>
            </a:pPr>
            <a:r>
              <a:rPr lang="en-US" sz="1235" b="0" i="0" spc="0" dirty="0">
                <a:solidFill>
                  <a:schemeClr val="bg1">
                    <a:lumMod val="50000"/>
                  </a:schemeClr>
                </a:solidFill>
                <a:latin typeface="Helvetica" pitchFamily="2" charset="0"/>
              </a:rPr>
              <a:t>Retirement Plan Consulting</a:t>
            </a:r>
          </a:p>
          <a:p>
            <a:pPr algn="ctr">
              <a:lnSpc>
                <a:spcPct val="150000"/>
              </a:lnSpc>
            </a:pPr>
            <a:r>
              <a:rPr lang="en-US" sz="1235" b="0" i="0" spc="0" dirty="0">
                <a:solidFill>
                  <a:schemeClr val="bg1">
                    <a:lumMod val="50000"/>
                  </a:schemeClr>
                </a:solidFill>
                <a:latin typeface="Helvetica" pitchFamily="2" charset="0"/>
              </a:rPr>
              <a:t>Executive Risk Management</a:t>
            </a:r>
          </a:p>
          <a:p>
            <a:pPr algn="ctr">
              <a:lnSpc>
                <a:spcPct val="150000"/>
              </a:lnSpc>
            </a:pPr>
            <a:r>
              <a:rPr lang="en-US" sz="1235" b="0" i="0" spc="0" dirty="0">
                <a:solidFill>
                  <a:schemeClr val="bg1">
                    <a:lumMod val="50000"/>
                  </a:schemeClr>
                </a:solidFill>
                <a:latin typeface="Helvetica" pitchFamily="2" charset="0"/>
              </a:rPr>
              <a:t>Planned Giving &amp; Philanthropic Services</a:t>
            </a:r>
          </a:p>
        </p:txBody>
      </p:sp>
      <p:sp>
        <p:nvSpPr>
          <p:cNvPr id="2" name="Rectangle 1">
            <a:extLst>
              <a:ext uri="{FF2B5EF4-FFF2-40B4-BE49-F238E27FC236}">
                <a16:creationId xmlns:a16="http://schemas.microsoft.com/office/drawing/2014/main" id="{0D3911BE-825B-C343-9110-F7B89CABD5D5}"/>
              </a:ext>
            </a:extLst>
          </p:cNvPr>
          <p:cNvSpPr/>
          <p:nvPr/>
        </p:nvSpPr>
        <p:spPr>
          <a:xfrm>
            <a:off x="572745" y="3133750"/>
            <a:ext cx="933184" cy="29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8" name="TextBox 27">
            <a:extLst>
              <a:ext uri="{FF2B5EF4-FFF2-40B4-BE49-F238E27FC236}">
                <a16:creationId xmlns:a16="http://schemas.microsoft.com/office/drawing/2014/main" id="{BA7F8C69-16C8-194F-953C-53E07D6ACE52}"/>
              </a:ext>
            </a:extLst>
          </p:cNvPr>
          <p:cNvSpPr txBox="1"/>
          <p:nvPr/>
        </p:nvSpPr>
        <p:spPr>
          <a:xfrm>
            <a:off x="168302" y="6324681"/>
            <a:ext cx="5211049" cy="309572"/>
          </a:xfrm>
          <a:prstGeom prst="rect">
            <a:avLst/>
          </a:prstGeom>
          <a:noFill/>
        </p:spPr>
        <p:txBody>
          <a:bodyPr wrap="square" rtlCol="0">
            <a:spAutoFit/>
          </a:bodyPr>
          <a:lstStyle/>
          <a:p>
            <a:r>
              <a:rPr lang="en-US" sz="706" b="0" i="0" dirty="0">
                <a:solidFill>
                  <a:schemeClr val="tx1">
                    <a:lumMod val="50000"/>
                    <a:lumOff val="50000"/>
                  </a:schemeClr>
                </a:solidFill>
                <a:latin typeface="Helvetica Light" panose="020B0403020202020204" pitchFamily="34" charset="0"/>
              </a:rPr>
              <a:t>*Investment advisory services offered through Cornerstone Advisors Asset Management, LLC. Insurance consulting and placement offered through Cornerstone Institutional Investors, LLC. </a:t>
            </a:r>
          </a:p>
        </p:txBody>
      </p:sp>
      <p:pic>
        <p:nvPicPr>
          <p:cNvPr id="37" name="Picture 36">
            <a:extLst>
              <a:ext uri="{FF2B5EF4-FFF2-40B4-BE49-F238E27FC236}">
                <a16:creationId xmlns:a16="http://schemas.microsoft.com/office/drawing/2014/main" id="{695B4AD2-9766-A04E-9683-91AA8E5DE187}"/>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38" name="Picture 37">
            <a:extLst>
              <a:ext uri="{FF2B5EF4-FFF2-40B4-BE49-F238E27FC236}">
                <a16:creationId xmlns:a16="http://schemas.microsoft.com/office/drawing/2014/main" id="{8FE2E7F6-4EB2-4042-BA21-D8DA93461F6C}"/>
              </a:ext>
            </a:extLst>
          </p:cNvPr>
          <p:cNvPicPr>
            <a:picLocks noChangeAspect="1"/>
          </p:cNvPicPr>
          <p:nvPr/>
        </p:nvPicPr>
        <p:blipFill>
          <a:blip r:embed="rId3"/>
          <a:stretch>
            <a:fillRect/>
          </a:stretch>
        </p:blipFill>
        <p:spPr>
          <a:xfrm>
            <a:off x="243443" y="1089211"/>
            <a:ext cx="8656795" cy="49717"/>
          </a:xfrm>
          <a:prstGeom prst="rect">
            <a:avLst/>
          </a:prstGeom>
        </p:spPr>
      </p:pic>
      <p:pic>
        <p:nvPicPr>
          <p:cNvPr id="6" name="Picture 5">
            <a:extLst>
              <a:ext uri="{FF2B5EF4-FFF2-40B4-BE49-F238E27FC236}">
                <a16:creationId xmlns:a16="http://schemas.microsoft.com/office/drawing/2014/main" id="{7A47A7A0-2F0C-C647-A77B-D2F6F2D139A2}"/>
              </a:ext>
            </a:extLst>
          </p:cNvPr>
          <p:cNvPicPr>
            <a:picLocks noChangeAspect="1"/>
          </p:cNvPicPr>
          <p:nvPr/>
        </p:nvPicPr>
        <p:blipFill>
          <a:blip r:embed="rId4"/>
          <a:stretch>
            <a:fillRect/>
          </a:stretch>
        </p:blipFill>
        <p:spPr>
          <a:xfrm>
            <a:off x="3039469" y="1341039"/>
            <a:ext cx="3064743" cy="1145624"/>
          </a:xfrm>
          <a:prstGeom prst="rect">
            <a:avLst/>
          </a:prstGeom>
        </p:spPr>
      </p:pic>
      <p:pic>
        <p:nvPicPr>
          <p:cNvPr id="9" name="Picture 8">
            <a:extLst>
              <a:ext uri="{FF2B5EF4-FFF2-40B4-BE49-F238E27FC236}">
                <a16:creationId xmlns:a16="http://schemas.microsoft.com/office/drawing/2014/main" id="{432B709B-D72E-6B43-8B8E-4BD71B1C44B5}"/>
              </a:ext>
            </a:extLst>
          </p:cNvPr>
          <p:cNvPicPr>
            <a:picLocks noChangeAspect="1"/>
          </p:cNvPicPr>
          <p:nvPr/>
        </p:nvPicPr>
        <p:blipFill>
          <a:blip r:embed="rId5"/>
          <a:stretch>
            <a:fillRect/>
          </a:stretch>
        </p:blipFill>
        <p:spPr>
          <a:xfrm>
            <a:off x="2555126" y="3084035"/>
            <a:ext cx="1715129" cy="618633"/>
          </a:xfrm>
          <a:prstGeom prst="rect">
            <a:avLst/>
          </a:prstGeom>
        </p:spPr>
      </p:pic>
      <p:pic>
        <p:nvPicPr>
          <p:cNvPr id="13" name="Picture 12">
            <a:extLst>
              <a:ext uri="{FF2B5EF4-FFF2-40B4-BE49-F238E27FC236}">
                <a16:creationId xmlns:a16="http://schemas.microsoft.com/office/drawing/2014/main" id="{22F1EED3-AA7C-C345-B6BE-2675110FABE0}"/>
              </a:ext>
            </a:extLst>
          </p:cNvPr>
          <p:cNvPicPr>
            <a:picLocks noChangeAspect="1"/>
          </p:cNvPicPr>
          <p:nvPr/>
        </p:nvPicPr>
        <p:blipFill>
          <a:blip r:embed="rId6"/>
          <a:stretch>
            <a:fillRect/>
          </a:stretch>
        </p:blipFill>
        <p:spPr>
          <a:xfrm>
            <a:off x="4866806" y="3083281"/>
            <a:ext cx="1715129" cy="641128"/>
          </a:xfrm>
          <a:prstGeom prst="rect">
            <a:avLst/>
          </a:prstGeom>
        </p:spPr>
      </p:pic>
      <p:pic>
        <p:nvPicPr>
          <p:cNvPr id="18" name="Picture 17">
            <a:extLst>
              <a:ext uri="{FF2B5EF4-FFF2-40B4-BE49-F238E27FC236}">
                <a16:creationId xmlns:a16="http://schemas.microsoft.com/office/drawing/2014/main" id="{DC383C66-E91F-CB4C-AFBA-DBADC7B2FF61}"/>
              </a:ext>
            </a:extLst>
          </p:cNvPr>
          <p:cNvPicPr>
            <a:picLocks noChangeAspect="1"/>
          </p:cNvPicPr>
          <p:nvPr/>
        </p:nvPicPr>
        <p:blipFill>
          <a:blip r:embed="rId7"/>
          <a:stretch>
            <a:fillRect/>
          </a:stretch>
        </p:blipFill>
        <p:spPr>
          <a:xfrm>
            <a:off x="243444" y="3084944"/>
            <a:ext cx="1715129" cy="641128"/>
          </a:xfrm>
          <a:prstGeom prst="rect">
            <a:avLst/>
          </a:prstGeom>
        </p:spPr>
      </p:pic>
      <p:cxnSp>
        <p:nvCxnSpPr>
          <p:cNvPr id="41" name="Straight Connector 40">
            <a:extLst>
              <a:ext uri="{FF2B5EF4-FFF2-40B4-BE49-F238E27FC236}">
                <a16:creationId xmlns:a16="http://schemas.microsoft.com/office/drawing/2014/main" id="{1E28E851-9264-1948-AB9B-F9DCC433C954}"/>
              </a:ext>
            </a:extLst>
          </p:cNvPr>
          <p:cNvCxnSpPr>
            <a:cxnSpLocks/>
          </p:cNvCxnSpPr>
          <p:nvPr/>
        </p:nvCxnSpPr>
        <p:spPr>
          <a:xfrm flipV="1">
            <a:off x="1101008" y="2808064"/>
            <a:ext cx="0" cy="15028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A2C4B4C-29F8-8846-8610-08A8785EF931}"/>
              </a:ext>
            </a:extLst>
          </p:cNvPr>
          <p:cNvCxnSpPr>
            <a:cxnSpLocks/>
          </p:cNvCxnSpPr>
          <p:nvPr/>
        </p:nvCxnSpPr>
        <p:spPr>
          <a:xfrm flipV="1">
            <a:off x="8035620" y="2808063"/>
            <a:ext cx="0" cy="15028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Slide Number Placeholder 2">
            <a:extLst>
              <a:ext uri="{FF2B5EF4-FFF2-40B4-BE49-F238E27FC236}">
                <a16:creationId xmlns:a16="http://schemas.microsoft.com/office/drawing/2014/main" id="{439FD14A-E3A9-864F-8798-0B3367373F57}"/>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pic>
        <p:nvPicPr>
          <p:cNvPr id="7" name="Picture 6">
            <a:extLst>
              <a:ext uri="{FF2B5EF4-FFF2-40B4-BE49-F238E27FC236}">
                <a16:creationId xmlns:a16="http://schemas.microsoft.com/office/drawing/2014/main" id="{8BB5E258-9335-E443-9D94-A409758C12AC}"/>
              </a:ext>
            </a:extLst>
          </p:cNvPr>
          <p:cNvPicPr>
            <a:picLocks noChangeAspect="1"/>
          </p:cNvPicPr>
          <p:nvPr/>
        </p:nvPicPr>
        <p:blipFill>
          <a:blip r:embed="rId8"/>
          <a:stretch>
            <a:fillRect/>
          </a:stretch>
        </p:blipFill>
        <p:spPr>
          <a:xfrm>
            <a:off x="7178486" y="3083281"/>
            <a:ext cx="1715129" cy="641128"/>
          </a:xfrm>
          <a:prstGeom prst="rect">
            <a:avLst/>
          </a:prstGeom>
        </p:spPr>
      </p:pic>
      <p:cxnSp>
        <p:nvCxnSpPr>
          <p:cNvPr id="35" name="Straight Connector 34">
            <a:extLst>
              <a:ext uri="{FF2B5EF4-FFF2-40B4-BE49-F238E27FC236}">
                <a16:creationId xmlns:a16="http://schemas.microsoft.com/office/drawing/2014/main" id="{DBBB43A1-D82B-3D46-A8A0-EA0983F297D2}"/>
              </a:ext>
            </a:extLst>
          </p:cNvPr>
          <p:cNvCxnSpPr>
            <a:cxnSpLocks/>
          </p:cNvCxnSpPr>
          <p:nvPr/>
        </p:nvCxnSpPr>
        <p:spPr>
          <a:xfrm flipV="1">
            <a:off x="3405523" y="2808064"/>
            <a:ext cx="0" cy="15028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6C64065-CFFE-5E4F-AB0B-92C99AFBFC8E}"/>
              </a:ext>
            </a:extLst>
          </p:cNvPr>
          <p:cNvCxnSpPr>
            <a:cxnSpLocks/>
          </p:cNvCxnSpPr>
          <p:nvPr/>
        </p:nvCxnSpPr>
        <p:spPr>
          <a:xfrm flipV="1">
            <a:off x="5717719" y="2808064"/>
            <a:ext cx="0" cy="15028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9" name="Slide Number Placeholder 5">
            <a:extLst>
              <a:ext uri="{FF2B5EF4-FFF2-40B4-BE49-F238E27FC236}">
                <a16:creationId xmlns:a16="http://schemas.microsoft.com/office/drawing/2014/main" id="{9F93BB1C-A687-FD4B-95D9-8C395BD75E34}"/>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3515729477"/>
      </p:ext>
    </p:extLst>
  </p:cSld>
  <p:clrMapOvr>
    <a:masterClrMapping/>
  </p:clrMapOvr>
  <p:extLst>
    <p:ext uri="{DCECCB84-F9BA-43D5-87BE-67443E8EF086}">
      <p15:sldGuideLst xmlns:p15="http://schemas.microsoft.com/office/powerpoint/2012/main">
        <p15:guide id="1" pos="3168">
          <p15:clr>
            <a:srgbClr val="FBAE40"/>
          </p15:clr>
        </p15:guide>
        <p15:guide id="2" orient="horz" pos="3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6D41CA-E880-4DBB-ACC4-77B5A3C84AA6}" type="datetime1">
              <a:rPr lang="en-US" smtClean="0">
                <a:solidFill>
                  <a:prstClr val="black">
                    <a:tint val="75000"/>
                  </a:prstClr>
                </a:solidFill>
              </a:rPr>
              <a:t>10/12/2022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54BBEC-23AD-454F-B700-75A3D60DC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46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8_Approach_OurPartners">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2FBCB40-08DF-FD41-86B4-E4451C2C0D3C}"/>
              </a:ext>
            </a:extLst>
          </p:cNvPr>
          <p:cNvSpPr txBox="1"/>
          <p:nvPr/>
        </p:nvSpPr>
        <p:spPr>
          <a:xfrm>
            <a:off x="170686" y="6269049"/>
            <a:ext cx="5964682" cy="418191"/>
          </a:xfrm>
          <a:prstGeom prst="rect">
            <a:avLst/>
          </a:prstGeom>
          <a:noFill/>
        </p:spPr>
        <p:txBody>
          <a:bodyPr wrap="square" rtlCol="0">
            <a:spAutoFit/>
          </a:bodyPr>
          <a:lstStyle/>
          <a:p>
            <a:pPr algn="l"/>
            <a:r>
              <a:rPr lang="en-US" sz="706" b="0" i="0" dirty="0">
                <a:solidFill>
                  <a:schemeClr val="tx1">
                    <a:lumMod val="50000"/>
                    <a:lumOff val="50000"/>
                  </a:schemeClr>
                </a:solidFill>
                <a:latin typeface="Helvetica Light" panose="020B0403020202020204" pitchFamily="34" charset="0"/>
              </a:rPr>
              <a:t>The Securities and Exchange Commission (SEC) requires that partial client lists be selected using an objective methodology and that the methodology be disclosed. In order to comply, clients were selected based on name recognition and not performance. The listing on these institutions is not meant to imply that they endorse Cornerstone Advisors Asset Management, LLC. Or the services provided. Private clients are confidential and not disclosed.</a:t>
            </a:r>
          </a:p>
        </p:txBody>
      </p:sp>
      <p:sp>
        <p:nvSpPr>
          <p:cNvPr id="10" name="TextBox 9">
            <a:extLst>
              <a:ext uri="{FF2B5EF4-FFF2-40B4-BE49-F238E27FC236}">
                <a16:creationId xmlns:a16="http://schemas.microsoft.com/office/drawing/2014/main" id="{2B089C51-7F50-1648-929D-30F453A7CACB}"/>
              </a:ext>
            </a:extLst>
          </p:cNvPr>
          <p:cNvSpPr txBox="1"/>
          <p:nvPr/>
        </p:nvSpPr>
        <p:spPr>
          <a:xfrm>
            <a:off x="1185786" y="200845"/>
            <a:ext cx="6772427" cy="744178"/>
          </a:xfrm>
          <a:prstGeom prst="rect">
            <a:avLst/>
          </a:prstGeom>
          <a:noFill/>
        </p:spPr>
        <p:txBody>
          <a:bodyPr wrap="square" rtlCol="0">
            <a:spAutoFit/>
          </a:bodyPr>
          <a:lstStyle/>
          <a:p>
            <a:pPr algn="ctr"/>
            <a:r>
              <a:rPr lang="en-US" sz="4236" b="0" i="0" spc="265" dirty="0">
                <a:solidFill>
                  <a:srgbClr val="00AEEF"/>
                </a:solidFill>
                <a:latin typeface="Helvetica Light" panose="020B0403020202020204" pitchFamily="34" charset="0"/>
              </a:rPr>
              <a:t>OUR</a:t>
            </a:r>
            <a:r>
              <a:rPr lang="en-US" sz="4236" spc="265" dirty="0">
                <a:latin typeface="Helvetica" pitchFamily="2" charset="0"/>
              </a:rPr>
              <a:t> </a:t>
            </a:r>
            <a:r>
              <a:rPr lang="en-US" sz="4236" b="1" i="0" spc="265" dirty="0">
                <a:solidFill>
                  <a:srgbClr val="263692"/>
                </a:solidFill>
                <a:latin typeface="Helvetica" pitchFamily="2" charset="0"/>
              </a:rPr>
              <a:t>CLIENTS</a:t>
            </a:r>
          </a:p>
        </p:txBody>
      </p:sp>
      <p:pic>
        <p:nvPicPr>
          <p:cNvPr id="13" name="Picture 12">
            <a:extLst>
              <a:ext uri="{FF2B5EF4-FFF2-40B4-BE49-F238E27FC236}">
                <a16:creationId xmlns:a16="http://schemas.microsoft.com/office/drawing/2014/main" id="{914F7150-E6BB-8D4B-8D24-2EE05BCD470F}"/>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14" name="Picture 13">
            <a:extLst>
              <a:ext uri="{FF2B5EF4-FFF2-40B4-BE49-F238E27FC236}">
                <a16:creationId xmlns:a16="http://schemas.microsoft.com/office/drawing/2014/main" id="{032458E1-85F1-EA4C-839C-53B4CE46028A}"/>
              </a:ext>
            </a:extLst>
          </p:cNvPr>
          <p:cNvPicPr>
            <a:picLocks noChangeAspect="1"/>
          </p:cNvPicPr>
          <p:nvPr/>
        </p:nvPicPr>
        <p:blipFill>
          <a:blip r:embed="rId3"/>
          <a:stretch>
            <a:fillRect/>
          </a:stretch>
        </p:blipFill>
        <p:spPr>
          <a:xfrm>
            <a:off x="243443" y="1089211"/>
            <a:ext cx="8656795" cy="49717"/>
          </a:xfrm>
          <a:prstGeom prst="rect">
            <a:avLst/>
          </a:prstGeom>
        </p:spPr>
      </p:pic>
      <p:cxnSp>
        <p:nvCxnSpPr>
          <p:cNvPr id="15" name="Straight Connector 14">
            <a:extLst>
              <a:ext uri="{FF2B5EF4-FFF2-40B4-BE49-F238E27FC236}">
                <a16:creationId xmlns:a16="http://schemas.microsoft.com/office/drawing/2014/main" id="{2BBE39B2-688F-A043-AF77-FBD2B205FF6C}"/>
              </a:ext>
            </a:extLst>
          </p:cNvPr>
          <p:cNvCxnSpPr>
            <a:cxnSpLocks/>
          </p:cNvCxnSpPr>
          <p:nvPr/>
        </p:nvCxnSpPr>
        <p:spPr>
          <a:xfrm flipV="1">
            <a:off x="4271884" y="1439311"/>
            <a:ext cx="0" cy="448403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197FE9D-42BD-634E-84B0-2F3D19C0391E}"/>
              </a:ext>
            </a:extLst>
          </p:cNvPr>
          <p:cNvSpPr txBox="1"/>
          <p:nvPr/>
        </p:nvSpPr>
        <p:spPr>
          <a:xfrm>
            <a:off x="444635" y="1212739"/>
            <a:ext cx="3273548" cy="309637"/>
          </a:xfrm>
          <a:prstGeom prst="rect">
            <a:avLst/>
          </a:prstGeom>
          <a:noFill/>
        </p:spPr>
        <p:txBody>
          <a:bodyPr wrap="square" rtlCol="0">
            <a:spAutoFit/>
          </a:bodyPr>
          <a:lstStyle/>
          <a:p>
            <a:pPr algn="l"/>
            <a:r>
              <a:rPr lang="en-US" sz="1412" dirty="0">
                <a:solidFill>
                  <a:srgbClr val="263692"/>
                </a:solidFill>
                <a:latin typeface="Helvetica" pitchFamily="2" charset="0"/>
                <a:ea typeface="Palatino" pitchFamily="2" charset="77"/>
              </a:rPr>
              <a:t>COLLEGES &amp; UNIVERSITIES</a:t>
            </a:r>
          </a:p>
        </p:txBody>
      </p:sp>
      <p:sp>
        <p:nvSpPr>
          <p:cNvPr id="6" name="TextBox 5">
            <a:extLst>
              <a:ext uri="{FF2B5EF4-FFF2-40B4-BE49-F238E27FC236}">
                <a16:creationId xmlns:a16="http://schemas.microsoft.com/office/drawing/2014/main" id="{1EE2DEBF-55D6-7C41-B81E-50FC8E40F3BF}"/>
              </a:ext>
            </a:extLst>
          </p:cNvPr>
          <p:cNvSpPr txBox="1"/>
          <p:nvPr/>
        </p:nvSpPr>
        <p:spPr>
          <a:xfrm>
            <a:off x="444644" y="1459694"/>
            <a:ext cx="3663882" cy="2210605"/>
          </a:xfrm>
          <a:prstGeom prst="rect">
            <a:avLst/>
          </a:prstGeom>
          <a:noFill/>
        </p:spPr>
        <p:txBody>
          <a:bodyPr wrap="square" rtlCol="0">
            <a:spAutoFit/>
          </a:bodyPr>
          <a:lstStyle/>
          <a:p>
            <a:r>
              <a:rPr lang="en-US" sz="1147" b="0" i="0" dirty="0">
                <a:solidFill>
                  <a:schemeClr val="bg1">
                    <a:lumMod val="50000"/>
                  </a:schemeClr>
                </a:solidFill>
                <a:latin typeface="Helvetica Light" panose="020B0403020202020204" pitchFamily="34" charset="0"/>
              </a:rPr>
              <a:t>•  Adelphi University</a:t>
            </a:r>
          </a:p>
          <a:p>
            <a:r>
              <a:rPr lang="en-US" sz="1147" b="0" i="0" dirty="0">
                <a:solidFill>
                  <a:schemeClr val="bg1">
                    <a:lumMod val="50000"/>
                  </a:schemeClr>
                </a:solidFill>
                <a:latin typeface="Helvetica Light" panose="020B0403020202020204" pitchFamily="34" charset="0"/>
              </a:rPr>
              <a:t>•  Allegheny College</a:t>
            </a:r>
          </a:p>
          <a:p>
            <a:r>
              <a:rPr lang="en-US" sz="1147" b="0" i="0" dirty="0">
                <a:solidFill>
                  <a:schemeClr val="bg1">
                    <a:lumMod val="50000"/>
                  </a:schemeClr>
                </a:solidFill>
                <a:latin typeface="Helvetica Light" panose="020B0403020202020204" pitchFamily="34" charset="0"/>
              </a:rPr>
              <a:t>•  Bucks County Community College</a:t>
            </a:r>
          </a:p>
          <a:p>
            <a:r>
              <a:rPr lang="en-US" sz="1147" b="0" i="0" dirty="0">
                <a:solidFill>
                  <a:schemeClr val="bg1">
                    <a:lumMod val="50000"/>
                  </a:schemeClr>
                </a:solidFill>
                <a:latin typeface="Helvetica Light" panose="020B0403020202020204" pitchFamily="34" charset="0"/>
              </a:rPr>
              <a:t>•  Creighton University</a:t>
            </a:r>
          </a:p>
          <a:p>
            <a:r>
              <a:rPr lang="en-US" sz="1147" b="0" i="0" dirty="0">
                <a:solidFill>
                  <a:schemeClr val="bg1">
                    <a:lumMod val="50000"/>
                  </a:schemeClr>
                </a:solidFill>
                <a:latin typeface="Helvetica Light" panose="020B0403020202020204" pitchFamily="34" charset="0"/>
              </a:rPr>
              <a:t>•  Juniata College</a:t>
            </a:r>
          </a:p>
          <a:p>
            <a:r>
              <a:rPr lang="en-US" sz="1147" b="0" i="0" dirty="0">
                <a:solidFill>
                  <a:schemeClr val="bg1">
                    <a:lumMod val="50000"/>
                  </a:schemeClr>
                </a:solidFill>
                <a:latin typeface="Helvetica Light" panose="020B0403020202020204" pitchFamily="34" charset="0"/>
              </a:rPr>
              <a:t>•  Lehigh Carbon Community College</a:t>
            </a:r>
          </a:p>
          <a:p>
            <a:r>
              <a:rPr lang="en-US" sz="1147" b="0" i="0" dirty="0">
                <a:solidFill>
                  <a:schemeClr val="bg1">
                    <a:lumMod val="50000"/>
                  </a:schemeClr>
                </a:solidFill>
                <a:latin typeface="Helvetica Light" panose="020B0403020202020204" pitchFamily="34" charset="0"/>
              </a:rPr>
              <a:t>•  Moravian University</a:t>
            </a:r>
          </a:p>
          <a:p>
            <a:r>
              <a:rPr lang="en-US" sz="1147" b="0" i="0" dirty="0">
                <a:solidFill>
                  <a:schemeClr val="bg1">
                    <a:lumMod val="50000"/>
                  </a:schemeClr>
                </a:solidFill>
                <a:latin typeface="Helvetica Light" panose="020B0403020202020204" pitchFamily="34" charset="0"/>
              </a:rPr>
              <a:t>•  Muhlenberg College</a:t>
            </a:r>
          </a:p>
          <a:p>
            <a:r>
              <a:rPr lang="en-US" sz="1147" b="0" i="0" dirty="0">
                <a:solidFill>
                  <a:schemeClr val="bg1">
                    <a:lumMod val="50000"/>
                  </a:schemeClr>
                </a:solidFill>
                <a:latin typeface="Helvetica Light" panose="020B0403020202020204" pitchFamily="34" charset="0"/>
              </a:rPr>
              <a:t>•  Reading Area Community College</a:t>
            </a:r>
          </a:p>
          <a:p>
            <a:r>
              <a:rPr lang="en-US" sz="1147" b="0" i="0" dirty="0">
                <a:solidFill>
                  <a:schemeClr val="bg1">
                    <a:lumMod val="50000"/>
                  </a:schemeClr>
                </a:solidFill>
                <a:latin typeface="Helvetica Light" panose="020B0403020202020204" pitchFamily="34" charset="0"/>
              </a:rPr>
              <a:t>•  Susquehanna University</a:t>
            </a:r>
          </a:p>
          <a:p>
            <a:r>
              <a:rPr lang="en-US" sz="1147" b="0" i="0" dirty="0">
                <a:solidFill>
                  <a:schemeClr val="bg1">
                    <a:lumMod val="50000"/>
                  </a:schemeClr>
                </a:solidFill>
                <a:latin typeface="Helvetica Light" panose="020B0403020202020204" pitchFamily="34" charset="0"/>
              </a:rPr>
              <a:t>•  Saint Francis University</a:t>
            </a:r>
          </a:p>
          <a:p>
            <a:r>
              <a:rPr lang="en-US" sz="1147" b="0" i="0" dirty="0">
                <a:solidFill>
                  <a:schemeClr val="bg1">
                    <a:lumMod val="50000"/>
                  </a:schemeClr>
                </a:solidFill>
                <a:latin typeface="Helvetica Light" panose="020B0403020202020204" pitchFamily="34" charset="0"/>
              </a:rPr>
              <a:t>•  Xavier University</a:t>
            </a:r>
          </a:p>
        </p:txBody>
      </p:sp>
      <p:sp>
        <p:nvSpPr>
          <p:cNvPr id="18" name="TextBox 17">
            <a:extLst>
              <a:ext uri="{FF2B5EF4-FFF2-40B4-BE49-F238E27FC236}">
                <a16:creationId xmlns:a16="http://schemas.microsoft.com/office/drawing/2014/main" id="{F40B2211-55D2-E441-AC05-3D089E8630B7}"/>
              </a:ext>
            </a:extLst>
          </p:cNvPr>
          <p:cNvSpPr txBox="1"/>
          <p:nvPr/>
        </p:nvSpPr>
        <p:spPr>
          <a:xfrm>
            <a:off x="448124" y="3663913"/>
            <a:ext cx="3451666" cy="309637"/>
          </a:xfrm>
          <a:prstGeom prst="rect">
            <a:avLst/>
          </a:prstGeom>
          <a:noFill/>
        </p:spPr>
        <p:txBody>
          <a:bodyPr wrap="square" rtlCol="0">
            <a:spAutoFit/>
          </a:bodyPr>
          <a:lstStyle/>
          <a:p>
            <a:pPr algn="l"/>
            <a:r>
              <a:rPr lang="en-US" sz="1412" dirty="0">
                <a:solidFill>
                  <a:srgbClr val="263692"/>
                </a:solidFill>
                <a:latin typeface="Helvetica" pitchFamily="2" charset="0"/>
                <a:ea typeface="Palatino" pitchFamily="2" charset="77"/>
              </a:rPr>
              <a:t>NON-PROFIT ORGANIZATIONS</a:t>
            </a:r>
          </a:p>
        </p:txBody>
      </p:sp>
      <p:sp>
        <p:nvSpPr>
          <p:cNvPr id="19" name="TextBox 18">
            <a:extLst>
              <a:ext uri="{FF2B5EF4-FFF2-40B4-BE49-F238E27FC236}">
                <a16:creationId xmlns:a16="http://schemas.microsoft.com/office/drawing/2014/main" id="{ABD4EB49-5E3F-9947-A639-1C678F0DDC05}"/>
              </a:ext>
            </a:extLst>
          </p:cNvPr>
          <p:cNvSpPr txBox="1"/>
          <p:nvPr/>
        </p:nvSpPr>
        <p:spPr>
          <a:xfrm>
            <a:off x="448132" y="3912359"/>
            <a:ext cx="3725458" cy="1504514"/>
          </a:xfrm>
          <a:prstGeom prst="rect">
            <a:avLst/>
          </a:prstGeom>
          <a:noFill/>
        </p:spPr>
        <p:txBody>
          <a:bodyPr wrap="square" rtlCol="0">
            <a:spAutoFit/>
          </a:bodyPr>
          <a:lstStyle/>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Amit Children</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1147" b="0" i="0" kern="1200" dirty="0">
                <a:solidFill>
                  <a:schemeClr val="bg1">
                    <a:lumMod val="50000"/>
                  </a:schemeClr>
                </a:solidFill>
                <a:latin typeface="Helvetica Light" panose="020B0403020202020204" pitchFamily="34" charset="0"/>
                <a:ea typeface="+mn-ea"/>
                <a:cs typeface="+mn-cs"/>
              </a:rPr>
              <a:t>•  Community Foundation for the Alleghenies</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1147" b="0" i="0" kern="1200" dirty="0">
                <a:solidFill>
                  <a:schemeClr val="bg1">
                    <a:lumMod val="50000"/>
                  </a:schemeClr>
                </a:solidFill>
                <a:latin typeface="Helvetica Light" panose="020B0403020202020204" pitchFamily="34" charset="0"/>
                <a:ea typeface="+mn-ea"/>
                <a:cs typeface="+mn-cs"/>
              </a:rPr>
              <a:t>•  Delaware Highlands Conservancy</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1147" b="0" i="0" kern="1200" dirty="0">
                <a:solidFill>
                  <a:schemeClr val="bg1">
                    <a:lumMod val="50000"/>
                  </a:schemeClr>
                </a:solidFill>
                <a:latin typeface="Helvetica Light" panose="020B0403020202020204" pitchFamily="34" charset="0"/>
                <a:ea typeface="+mn-ea"/>
                <a:cs typeface="+mn-cs"/>
              </a:rPr>
              <a:t>•  Guide Dog Foundation for the Blind</a:t>
            </a:r>
          </a:p>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Jane Goodall Foundation</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1147" b="0" i="0" kern="1200" dirty="0">
                <a:solidFill>
                  <a:schemeClr val="bg1">
                    <a:lumMod val="50000"/>
                  </a:schemeClr>
                </a:solidFill>
                <a:latin typeface="Helvetica Light" panose="020B0403020202020204" pitchFamily="34" charset="0"/>
                <a:ea typeface="+mn-ea"/>
                <a:cs typeface="+mn-cs"/>
              </a:rPr>
              <a:t>•  National Kidney Foundation</a:t>
            </a:r>
          </a:p>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National Osteoporosis Foundation</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1147" b="0" i="0" kern="1200" dirty="0">
                <a:solidFill>
                  <a:schemeClr val="bg1">
                    <a:lumMod val="50000"/>
                  </a:schemeClr>
                </a:solidFill>
                <a:latin typeface="Helvetica Light" panose="020B0403020202020204" pitchFamily="34" charset="0"/>
                <a:ea typeface="+mn-ea"/>
                <a:cs typeface="+mn-cs"/>
              </a:rPr>
              <a:t>•  The Weller Foundation</a:t>
            </a:r>
          </a:p>
        </p:txBody>
      </p:sp>
      <p:sp>
        <p:nvSpPr>
          <p:cNvPr id="20" name="TextBox 19">
            <a:extLst>
              <a:ext uri="{FF2B5EF4-FFF2-40B4-BE49-F238E27FC236}">
                <a16:creationId xmlns:a16="http://schemas.microsoft.com/office/drawing/2014/main" id="{9A1432EA-1A3F-DE46-8BB7-7B6E56C4D649}"/>
              </a:ext>
            </a:extLst>
          </p:cNvPr>
          <p:cNvSpPr txBox="1"/>
          <p:nvPr/>
        </p:nvSpPr>
        <p:spPr>
          <a:xfrm>
            <a:off x="448124" y="5427106"/>
            <a:ext cx="3526991" cy="309637"/>
          </a:xfrm>
          <a:prstGeom prst="rect">
            <a:avLst/>
          </a:prstGeom>
          <a:noFill/>
        </p:spPr>
        <p:txBody>
          <a:bodyPr wrap="square" rtlCol="0">
            <a:spAutoFit/>
          </a:bodyPr>
          <a:lstStyle/>
          <a:p>
            <a:pPr algn="l"/>
            <a:r>
              <a:rPr lang="en-US" sz="1412" dirty="0">
                <a:solidFill>
                  <a:srgbClr val="263692"/>
                </a:solidFill>
                <a:latin typeface="Helvetica" pitchFamily="2" charset="0"/>
                <a:ea typeface="Palatino" pitchFamily="2" charset="77"/>
              </a:rPr>
              <a:t>FAITH-BASED ORGANIZATIONS</a:t>
            </a:r>
          </a:p>
        </p:txBody>
      </p:sp>
      <p:sp>
        <p:nvSpPr>
          <p:cNvPr id="21" name="TextBox 20">
            <a:extLst>
              <a:ext uri="{FF2B5EF4-FFF2-40B4-BE49-F238E27FC236}">
                <a16:creationId xmlns:a16="http://schemas.microsoft.com/office/drawing/2014/main" id="{88786C1B-C04F-B843-96A5-D51592483DF8}"/>
              </a:ext>
            </a:extLst>
          </p:cNvPr>
          <p:cNvSpPr txBox="1"/>
          <p:nvPr/>
        </p:nvSpPr>
        <p:spPr>
          <a:xfrm>
            <a:off x="448132" y="5681205"/>
            <a:ext cx="3663886" cy="445378"/>
          </a:xfrm>
          <a:prstGeom prst="rect">
            <a:avLst/>
          </a:prstGeom>
          <a:noFill/>
        </p:spPr>
        <p:txBody>
          <a:bodyPr wrap="square" rtlCol="0">
            <a:spAutoFit/>
          </a:bodyPr>
          <a:lstStyle/>
          <a:p>
            <a:r>
              <a:rPr lang="en-US" sz="1147" b="0" i="0" kern="1200" dirty="0">
                <a:solidFill>
                  <a:schemeClr val="bg1">
                    <a:lumMod val="50000"/>
                  </a:schemeClr>
                </a:solidFill>
                <a:latin typeface="Helvetica Light" panose="020B0403020202020204" pitchFamily="34" charset="0"/>
                <a:ea typeface="+mn-ea"/>
                <a:cs typeface="+mn-cs"/>
              </a:rPr>
              <a:t>•  Bethlehem Area Moravians</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1147" b="0" i="0" kern="1200" dirty="0">
                <a:solidFill>
                  <a:schemeClr val="bg1">
                    <a:lumMod val="50000"/>
                  </a:schemeClr>
                </a:solidFill>
                <a:latin typeface="Helvetica Light" panose="020B0403020202020204" pitchFamily="34" charset="0"/>
                <a:ea typeface="+mn-ea"/>
                <a:cs typeface="+mn-cs"/>
              </a:rPr>
              <a:t>•  Independent Catholic Foundation</a:t>
            </a:r>
          </a:p>
        </p:txBody>
      </p:sp>
      <p:sp>
        <p:nvSpPr>
          <p:cNvPr id="22" name="TextBox 21">
            <a:extLst>
              <a:ext uri="{FF2B5EF4-FFF2-40B4-BE49-F238E27FC236}">
                <a16:creationId xmlns:a16="http://schemas.microsoft.com/office/drawing/2014/main" id="{A9802196-B75B-D642-9382-65FA0BFCD68A}"/>
              </a:ext>
            </a:extLst>
          </p:cNvPr>
          <p:cNvSpPr txBox="1"/>
          <p:nvPr/>
        </p:nvSpPr>
        <p:spPr>
          <a:xfrm>
            <a:off x="4729836" y="1212739"/>
            <a:ext cx="2710367" cy="309637"/>
          </a:xfrm>
          <a:prstGeom prst="rect">
            <a:avLst/>
          </a:prstGeom>
          <a:noFill/>
        </p:spPr>
        <p:txBody>
          <a:bodyPr wrap="square" rtlCol="0">
            <a:spAutoFit/>
          </a:bodyPr>
          <a:lstStyle/>
          <a:p>
            <a:pPr algn="l"/>
            <a:r>
              <a:rPr lang="en-US" sz="1412" dirty="0">
                <a:solidFill>
                  <a:srgbClr val="263692"/>
                </a:solidFill>
                <a:latin typeface="Helvetica" pitchFamily="2" charset="0"/>
                <a:ea typeface="Palatino" pitchFamily="2" charset="77"/>
              </a:rPr>
              <a:t>CORPORATIONS</a:t>
            </a:r>
          </a:p>
        </p:txBody>
      </p:sp>
      <p:sp>
        <p:nvSpPr>
          <p:cNvPr id="23" name="TextBox 22">
            <a:extLst>
              <a:ext uri="{FF2B5EF4-FFF2-40B4-BE49-F238E27FC236}">
                <a16:creationId xmlns:a16="http://schemas.microsoft.com/office/drawing/2014/main" id="{ECFDB4C7-2181-E541-B090-AB628A3C93C8}"/>
              </a:ext>
            </a:extLst>
          </p:cNvPr>
          <p:cNvSpPr txBox="1"/>
          <p:nvPr/>
        </p:nvSpPr>
        <p:spPr>
          <a:xfrm>
            <a:off x="4729836" y="1463697"/>
            <a:ext cx="2710359" cy="1681038"/>
          </a:xfrm>
          <a:prstGeom prst="rect">
            <a:avLst/>
          </a:prstGeom>
          <a:noFill/>
        </p:spPr>
        <p:txBody>
          <a:bodyPr wrap="square" rtlCol="0">
            <a:spAutoFit/>
          </a:bodyPr>
          <a:lstStyle/>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Allen Organ Company, LLC</a:t>
            </a:r>
          </a:p>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C.F. Martin &amp; Company</a:t>
            </a:r>
          </a:p>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Channellock, Inc.</a:t>
            </a:r>
          </a:p>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D.G. Yuengling &amp; Son, Inc.</a:t>
            </a:r>
          </a:p>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L/B Water Service, Inc.</a:t>
            </a:r>
          </a:p>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Lee Industries, Inc.</a:t>
            </a:r>
          </a:p>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Mutual Benefit Group</a:t>
            </a:r>
          </a:p>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Service Electric Cablevision</a:t>
            </a:r>
          </a:p>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Concurrent Technologies</a:t>
            </a:r>
          </a:p>
        </p:txBody>
      </p:sp>
      <p:sp>
        <p:nvSpPr>
          <p:cNvPr id="24" name="TextBox 23">
            <a:extLst>
              <a:ext uri="{FF2B5EF4-FFF2-40B4-BE49-F238E27FC236}">
                <a16:creationId xmlns:a16="http://schemas.microsoft.com/office/drawing/2014/main" id="{E85EBAE1-0EE0-E548-A731-C079577383B0}"/>
              </a:ext>
            </a:extLst>
          </p:cNvPr>
          <p:cNvSpPr txBox="1"/>
          <p:nvPr/>
        </p:nvSpPr>
        <p:spPr>
          <a:xfrm>
            <a:off x="4729836" y="3142898"/>
            <a:ext cx="3523485" cy="309637"/>
          </a:xfrm>
          <a:prstGeom prst="rect">
            <a:avLst/>
          </a:prstGeom>
          <a:noFill/>
        </p:spPr>
        <p:txBody>
          <a:bodyPr wrap="square" rtlCol="0">
            <a:spAutoFit/>
          </a:bodyPr>
          <a:lstStyle/>
          <a:p>
            <a:pPr algn="l"/>
            <a:r>
              <a:rPr lang="en-US" sz="1412" dirty="0">
                <a:solidFill>
                  <a:srgbClr val="263692"/>
                </a:solidFill>
                <a:latin typeface="Helvetica" pitchFamily="2" charset="0"/>
                <a:ea typeface="Palatino" pitchFamily="2" charset="77"/>
              </a:rPr>
              <a:t>HEALTHCARE ORGANIZATIONS</a:t>
            </a:r>
          </a:p>
        </p:txBody>
      </p:sp>
      <p:sp>
        <p:nvSpPr>
          <p:cNvPr id="25" name="TextBox 24">
            <a:extLst>
              <a:ext uri="{FF2B5EF4-FFF2-40B4-BE49-F238E27FC236}">
                <a16:creationId xmlns:a16="http://schemas.microsoft.com/office/drawing/2014/main" id="{86D249C4-A03C-7A48-8B22-4D29B3991E9F}"/>
              </a:ext>
            </a:extLst>
          </p:cNvPr>
          <p:cNvSpPr txBox="1"/>
          <p:nvPr/>
        </p:nvSpPr>
        <p:spPr>
          <a:xfrm>
            <a:off x="4729836" y="3392341"/>
            <a:ext cx="3663877" cy="974947"/>
          </a:xfrm>
          <a:prstGeom prst="rect">
            <a:avLst/>
          </a:prstGeom>
          <a:noFill/>
        </p:spPr>
        <p:txBody>
          <a:bodyPr wrap="square" rtlCol="0">
            <a:spAutoFit/>
          </a:bodyPr>
          <a:lstStyle/>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Evangelical Community Hospital</a:t>
            </a:r>
          </a:p>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Gift of Life</a:t>
            </a:r>
          </a:p>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Good Shepherd Rehabilitation Hospital</a:t>
            </a:r>
          </a:p>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Joslin Diabetes Center</a:t>
            </a:r>
          </a:p>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University of Rochester Medical</a:t>
            </a:r>
          </a:p>
        </p:txBody>
      </p:sp>
      <p:sp>
        <p:nvSpPr>
          <p:cNvPr id="26" name="TextBox 25">
            <a:extLst>
              <a:ext uri="{FF2B5EF4-FFF2-40B4-BE49-F238E27FC236}">
                <a16:creationId xmlns:a16="http://schemas.microsoft.com/office/drawing/2014/main" id="{FC91A1E1-EBED-7F48-829B-86DA7402F265}"/>
              </a:ext>
            </a:extLst>
          </p:cNvPr>
          <p:cNvSpPr txBox="1"/>
          <p:nvPr/>
        </p:nvSpPr>
        <p:spPr>
          <a:xfrm>
            <a:off x="4729836" y="4371748"/>
            <a:ext cx="3045670" cy="309637"/>
          </a:xfrm>
          <a:prstGeom prst="rect">
            <a:avLst/>
          </a:prstGeom>
          <a:noFill/>
        </p:spPr>
        <p:txBody>
          <a:bodyPr wrap="square" rtlCol="0">
            <a:spAutoFit/>
          </a:bodyPr>
          <a:lstStyle/>
          <a:p>
            <a:pPr algn="l"/>
            <a:r>
              <a:rPr lang="en-US" sz="1412" dirty="0">
                <a:solidFill>
                  <a:srgbClr val="263692"/>
                </a:solidFill>
                <a:latin typeface="Helvetica" pitchFamily="2" charset="0"/>
                <a:ea typeface="Palatino" pitchFamily="2" charset="77"/>
              </a:rPr>
              <a:t>GOVERNMENT ENTITIES</a:t>
            </a:r>
          </a:p>
        </p:txBody>
      </p:sp>
      <p:sp>
        <p:nvSpPr>
          <p:cNvPr id="27" name="TextBox 26">
            <a:extLst>
              <a:ext uri="{FF2B5EF4-FFF2-40B4-BE49-F238E27FC236}">
                <a16:creationId xmlns:a16="http://schemas.microsoft.com/office/drawing/2014/main" id="{2441E2D0-9C81-B845-8CDF-BB6D8A3742D9}"/>
              </a:ext>
            </a:extLst>
          </p:cNvPr>
          <p:cNvSpPr txBox="1"/>
          <p:nvPr/>
        </p:nvSpPr>
        <p:spPr>
          <a:xfrm>
            <a:off x="4729836" y="4621117"/>
            <a:ext cx="4476105" cy="1504514"/>
          </a:xfrm>
          <a:prstGeom prst="rect">
            <a:avLst/>
          </a:prstGeom>
          <a:noFill/>
        </p:spPr>
        <p:txBody>
          <a:bodyPr wrap="square" rtlCol="0">
            <a:spAutoFit/>
          </a:bodyPr>
          <a:lstStyle/>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Bedford County Employees’ Retirement Plan</a:t>
            </a:r>
          </a:p>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Capital Metropolitan Transportation Authority</a:t>
            </a:r>
          </a:p>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Clarion County Employees’ Retirement Plan</a:t>
            </a:r>
          </a:p>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County Commissioners Association of Pennsylvania</a:t>
            </a:r>
          </a:p>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Northern York County Regional Police Pension Plan</a:t>
            </a:r>
          </a:p>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Schuylkill County Employees’ Retirement Plan</a:t>
            </a:r>
          </a:p>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Lehigh County Employees’ Retirement Plan</a:t>
            </a:r>
          </a:p>
          <a:p>
            <a:pPr marL="0" algn="l" defTabSz="403433" rtl="0" eaLnBrk="1" latinLnBrk="0" hangingPunct="1"/>
            <a:r>
              <a:rPr lang="en-US" sz="1147" b="0" i="0" kern="1200" dirty="0">
                <a:solidFill>
                  <a:schemeClr val="bg1">
                    <a:lumMod val="50000"/>
                  </a:schemeClr>
                </a:solidFill>
                <a:latin typeface="Helvetica Light" panose="020B0403020202020204" pitchFamily="34" charset="0"/>
                <a:ea typeface="+mn-ea"/>
                <a:cs typeface="+mn-cs"/>
              </a:rPr>
              <a:t>•  Whitehall Township Police Pension</a:t>
            </a:r>
          </a:p>
        </p:txBody>
      </p:sp>
      <p:sp>
        <p:nvSpPr>
          <p:cNvPr id="28" name="Slide Number Placeholder 2">
            <a:extLst>
              <a:ext uri="{FF2B5EF4-FFF2-40B4-BE49-F238E27FC236}">
                <a16:creationId xmlns:a16="http://schemas.microsoft.com/office/drawing/2014/main" id="{1EF10A9A-B929-8348-BE01-AA326C2364C6}"/>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30" name="Slide Number Placeholder 5">
            <a:extLst>
              <a:ext uri="{FF2B5EF4-FFF2-40B4-BE49-F238E27FC236}">
                <a16:creationId xmlns:a16="http://schemas.microsoft.com/office/drawing/2014/main" id="{A1ED7C1D-9478-9F48-86F6-E1E4443A6DB4}"/>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2226005685"/>
      </p:ext>
    </p:extLst>
  </p:cSld>
  <p:clrMapOvr>
    <a:masterClrMapping/>
  </p:clrMapOvr>
  <p:extLst>
    <p:ext uri="{DCECCB84-F9BA-43D5-87BE-67443E8EF086}">
      <p15:sldGuideLst xmlns:p15="http://schemas.microsoft.com/office/powerpoint/2012/main">
        <p15:guide id="1" pos="3168">
          <p15:clr>
            <a:srgbClr val="FBAE40"/>
          </p15:clr>
        </p15:guide>
        <p15:guide id="2" orient="horz" pos="81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_Approach_TeamIntro">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466CB4A-E9B4-CA44-B5F2-9EC55CBE83B4}"/>
              </a:ext>
            </a:extLst>
          </p:cNvPr>
          <p:cNvSpPr txBox="1"/>
          <p:nvPr/>
        </p:nvSpPr>
        <p:spPr>
          <a:xfrm>
            <a:off x="1526583" y="2905162"/>
            <a:ext cx="6090515" cy="1558888"/>
          </a:xfrm>
          <a:prstGeom prst="rect">
            <a:avLst/>
          </a:prstGeom>
          <a:noFill/>
        </p:spPr>
        <p:txBody>
          <a:bodyPr wrap="square" rtlCol="0">
            <a:spAutoFit/>
          </a:bodyPr>
          <a:lstStyle/>
          <a:p>
            <a:pPr algn="ctr"/>
            <a:r>
              <a:rPr lang="en-US" sz="4765" b="0" i="0" spc="265" dirty="0">
                <a:solidFill>
                  <a:srgbClr val="00AEEF"/>
                </a:solidFill>
                <a:latin typeface="Helvetica Light" panose="020B0403020202020204" pitchFamily="34" charset="0"/>
              </a:rPr>
              <a:t>WHAT </a:t>
            </a:r>
            <a:r>
              <a:rPr lang="en-US" sz="4765" b="1" i="0" u="none" spc="265" dirty="0">
                <a:solidFill>
                  <a:srgbClr val="263692"/>
                </a:solidFill>
                <a:latin typeface="Helvetica" pitchFamily="2" charset="0"/>
              </a:rPr>
              <a:t>YOU</a:t>
            </a:r>
            <a:r>
              <a:rPr lang="en-US" sz="4765" b="0" i="0" spc="265" dirty="0">
                <a:solidFill>
                  <a:srgbClr val="00AEEF"/>
                </a:solidFill>
                <a:latin typeface="Helvetica Light" panose="020B0403020202020204" pitchFamily="34" charset="0"/>
              </a:rPr>
              <a:t> </a:t>
            </a:r>
          </a:p>
          <a:p>
            <a:pPr algn="ctr"/>
            <a:r>
              <a:rPr lang="en-US" sz="4765" b="0" i="0" spc="265" dirty="0">
                <a:solidFill>
                  <a:srgbClr val="00AEEF"/>
                </a:solidFill>
                <a:latin typeface="Helvetica Light" panose="020B0403020202020204" pitchFamily="34" charset="0"/>
              </a:rPr>
              <a:t>CAN EXPECT </a:t>
            </a:r>
            <a:endParaRPr lang="en-US" sz="4765" b="1" i="0" spc="265" dirty="0">
              <a:solidFill>
                <a:srgbClr val="00AEEF"/>
              </a:solidFill>
              <a:latin typeface="Helvetica" pitchFamily="2" charset="0"/>
            </a:endParaRPr>
          </a:p>
        </p:txBody>
      </p:sp>
      <p:pic>
        <p:nvPicPr>
          <p:cNvPr id="12" name="Picture 11">
            <a:extLst>
              <a:ext uri="{FF2B5EF4-FFF2-40B4-BE49-F238E27FC236}">
                <a16:creationId xmlns:a16="http://schemas.microsoft.com/office/drawing/2014/main" id="{D24916DD-718C-CB4F-B43F-F1325C677BC7}"/>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13" name="Picture 12">
            <a:extLst>
              <a:ext uri="{FF2B5EF4-FFF2-40B4-BE49-F238E27FC236}">
                <a16:creationId xmlns:a16="http://schemas.microsoft.com/office/drawing/2014/main" id="{5A854DEB-71F4-3945-B8D6-B961202ED6D0}"/>
              </a:ext>
            </a:extLst>
          </p:cNvPr>
          <p:cNvPicPr>
            <a:picLocks noChangeAspect="1"/>
          </p:cNvPicPr>
          <p:nvPr/>
        </p:nvPicPr>
        <p:blipFill>
          <a:blip r:embed="rId3"/>
          <a:stretch>
            <a:fillRect/>
          </a:stretch>
        </p:blipFill>
        <p:spPr>
          <a:xfrm>
            <a:off x="243443" y="1089211"/>
            <a:ext cx="8656795" cy="49717"/>
          </a:xfrm>
          <a:prstGeom prst="rect">
            <a:avLst/>
          </a:prstGeom>
        </p:spPr>
      </p:pic>
      <p:sp>
        <p:nvSpPr>
          <p:cNvPr id="8" name="Slide Number Placeholder 2">
            <a:extLst>
              <a:ext uri="{FF2B5EF4-FFF2-40B4-BE49-F238E27FC236}">
                <a16:creationId xmlns:a16="http://schemas.microsoft.com/office/drawing/2014/main" id="{B99BA5E3-4F66-5546-8C32-3B9C71EB8237}"/>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7" name="Slide Number Placeholder 5">
            <a:extLst>
              <a:ext uri="{FF2B5EF4-FFF2-40B4-BE49-F238E27FC236}">
                <a16:creationId xmlns:a16="http://schemas.microsoft.com/office/drawing/2014/main" id="{5FAB9366-D92E-1140-B0F4-D22D1357633A}"/>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59562363"/>
      </p:ext>
    </p:extLst>
  </p:cSld>
  <p:clrMapOvr>
    <a:masterClrMapping/>
  </p:clrMapOvr>
  <p:extLst>
    <p:ext uri="{DCECCB84-F9BA-43D5-87BE-67443E8EF086}">
      <p15:sldGuideLst xmlns:p15="http://schemas.microsoft.com/office/powerpoint/2012/main">
        <p15:guide id="1" orient="horz" pos="2448">
          <p15:clr>
            <a:srgbClr val="FBAE40"/>
          </p15:clr>
        </p15:guide>
        <p15:guide id="2" pos="590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Approach_TeamIntro">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7F760EA-7683-6343-AA51-29B0C6B4931D}"/>
              </a:ext>
            </a:extLst>
          </p:cNvPr>
          <p:cNvSpPr txBox="1"/>
          <p:nvPr/>
        </p:nvSpPr>
        <p:spPr>
          <a:xfrm>
            <a:off x="266916" y="200845"/>
            <a:ext cx="8610167" cy="744178"/>
          </a:xfrm>
          <a:prstGeom prst="rect">
            <a:avLst/>
          </a:prstGeom>
          <a:noFill/>
        </p:spPr>
        <p:txBody>
          <a:bodyPr wrap="square" rtlCol="0">
            <a:spAutoFit/>
          </a:bodyPr>
          <a:lstStyle/>
          <a:p>
            <a:pPr algn="ctr"/>
            <a:r>
              <a:rPr lang="en-US" sz="4236" b="0" i="0" spc="265" dirty="0">
                <a:solidFill>
                  <a:srgbClr val="00AEEF"/>
                </a:solidFill>
                <a:latin typeface="Helvetica Light" panose="020B0403020202020204" pitchFamily="34" charset="0"/>
              </a:rPr>
              <a:t>OPEN</a:t>
            </a:r>
            <a:r>
              <a:rPr lang="en-US" sz="4236" spc="265" dirty="0">
                <a:latin typeface="Helvetica" pitchFamily="2" charset="0"/>
              </a:rPr>
              <a:t> </a:t>
            </a:r>
            <a:r>
              <a:rPr lang="en-US" sz="4236" b="1" i="0" spc="265" dirty="0">
                <a:solidFill>
                  <a:srgbClr val="263692"/>
                </a:solidFill>
                <a:latin typeface="Helvetica" pitchFamily="2" charset="0"/>
              </a:rPr>
              <a:t>ARCHITECTURE</a:t>
            </a:r>
          </a:p>
        </p:txBody>
      </p:sp>
      <p:pic>
        <p:nvPicPr>
          <p:cNvPr id="14" name="Picture 13">
            <a:extLst>
              <a:ext uri="{FF2B5EF4-FFF2-40B4-BE49-F238E27FC236}">
                <a16:creationId xmlns:a16="http://schemas.microsoft.com/office/drawing/2014/main" id="{9C36B386-123A-DF4A-A1B2-141D79F1C873}"/>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15" name="Picture 14">
            <a:extLst>
              <a:ext uri="{FF2B5EF4-FFF2-40B4-BE49-F238E27FC236}">
                <a16:creationId xmlns:a16="http://schemas.microsoft.com/office/drawing/2014/main" id="{11099F9D-6C42-2249-AE6B-AA9782BCD5C8}"/>
              </a:ext>
            </a:extLst>
          </p:cNvPr>
          <p:cNvPicPr>
            <a:picLocks noChangeAspect="1"/>
          </p:cNvPicPr>
          <p:nvPr/>
        </p:nvPicPr>
        <p:blipFill>
          <a:blip r:embed="rId3"/>
          <a:stretch>
            <a:fillRect/>
          </a:stretch>
        </p:blipFill>
        <p:spPr>
          <a:xfrm>
            <a:off x="243443" y="1089211"/>
            <a:ext cx="8656795" cy="49717"/>
          </a:xfrm>
          <a:prstGeom prst="rect">
            <a:avLst/>
          </a:prstGeom>
        </p:spPr>
      </p:pic>
      <p:sp>
        <p:nvSpPr>
          <p:cNvPr id="26" name="Oval 25">
            <a:extLst>
              <a:ext uri="{FF2B5EF4-FFF2-40B4-BE49-F238E27FC236}">
                <a16:creationId xmlns:a16="http://schemas.microsoft.com/office/drawing/2014/main" id="{967E9557-F5BE-B742-A462-BD8E45E34FBB}"/>
              </a:ext>
            </a:extLst>
          </p:cNvPr>
          <p:cNvSpPr/>
          <p:nvPr/>
        </p:nvSpPr>
        <p:spPr>
          <a:xfrm rot="1350618">
            <a:off x="3924306" y="3349985"/>
            <a:ext cx="1314696" cy="1276029"/>
          </a:xfrm>
          <a:prstGeom prst="ellipse">
            <a:avLst/>
          </a:prstGeom>
          <a:solidFill>
            <a:schemeClr val="bg1"/>
          </a:solidFill>
          <a:ln w="38100">
            <a:solidFill>
              <a:srgbClr val="263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8" name="Oval 17">
            <a:extLst>
              <a:ext uri="{FF2B5EF4-FFF2-40B4-BE49-F238E27FC236}">
                <a16:creationId xmlns:a16="http://schemas.microsoft.com/office/drawing/2014/main" id="{18CB4CB7-9DDD-6144-A956-82466337525E}"/>
              </a:ext>
            </a:extLst>
          </p:cNvPr>
          <p:cNvSpPr/>
          <p:nvPr/>
        </p:nvSpPr>
        <p:spPr>
          <a:xfrm rot="1350618">
            <a:off x="3184672" y="1715262"/>
            <a:ext cx="1188337" cy="1153386"/>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9" name="Oval 18">
            <a:extLst>
              <a:ext uri="{FF2B5EF4-FFF2-40B4-BE49-F238E27FC236}">
                <a16:creationId xmlns:a16="http://schemas.microsoft.com/office/drawing/2014/main" id="{FC339C01-BA79-0C42-B8F8-DC4417E2E91A}"/>
              </a:ext>
            </a:extLst>
          </p:cNvPr>
          <p:cNvSpPr/>
          <p:nvPr/>
        </p:nvSpPr>
        <p:spPr>
          <a:xfrm rot="1350618">
            <a:off x="2172111" y="2680355"/>
            <a:ext cx="1188337" cy="1153386"/>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0" name="Oval 19">
            <a:extLst>
              <a:ext uri="{FF2B5EF4-FFF2-40B4-BE49-F238E27FC236}">
                <a16:creationId xmlns:a16="http://schemas.microsoft.com/office/drawing/2014/main" id="{401DD091-347B-9F4C-BDA1-C7E20F286FE8}"/>
              </a:ext>
            </a:extLst>
          </p:cNvPr>
          <p:cNvSpPr/>
          <p:nvPr/>
        </p:nvSpPr>
        <p:spPr>
          <a:xfrm rot="1350618">
            <a:off x="5785858" y="2680354"/>
            <a:ext cx="1188337" cy="1153386"/>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1" name="Oval 20">
            <a:extLst>
              <a:ext uri="{FF2B5EF4-FFF2-40B4-BE49-F238E27FC236}">
                <a16:creationId xmlns:a16="http://schemas.microsoft.com/office/drawing/2014/main" id="{1EF18B74-D50D-D849-B041-1CBF1282F45E}"/>
              </a:ext>
            </a:extLst>
          </p:cNvPr>
          <p:cNvSpPr/>
          <p:nvPr/>
        </p:nvSpPr>
        <p:spPr>
          <a:xfrm rot="1350618">
            <a:off x="4697722" y="1711281"/>
            <a:ext cx="1188337" cy="1153386"/>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2" name="Half Frame 21">
            <a:extLst>
              <a:ext uri="{FF2B5EF4-FFF2-40B4-BE49-F238E27FC236}">
                <a16:creationId xmlns:a16="http://schemas.microsoft.com/office/drawing/2014/main" id="{99529AEE-3BDE-0446-9497-1BA65E5E506D}"/>
              </a:ext>
            </a:extLst>
          </p:cNvPr>
          <p:cNvSpPr/>
          <p:nvPr/>
        </p:nvSpPr>
        <p:spPr>
          <a:xfrm rot="1350618">
            <a:off x="4011986" y="3106207"/>
            <a:ext cx="357861" cy="319367"/>
          </a:xfrm>
          <a:prstGeom prst="halfFra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solidFill>
                <a:schemeClr val="bg1">
                  <a:lumMod val="50000"/>
                </a:schemeClr>
              </a:solidFill>
            </a:endParaRPr>
          </a:p>
        </p:txBody>
      </p:sp>
      <p:sp>
        <p:nvSpPr>
          <p:cNvPr id="23" name="Half Frame 22">
            <a:extLst>
              <a:ext uri="{FF2B5EF4-FFF2-40B4-BE49-F238E27FC236}">
                <a16:creationId xmlns:a16="http://schemas.microsoft.com/office/drawing/2014/main" id="{BC4BF9F1-D728-1F42-9D5C-8A62DF6FB116}"/>
              </a:ext>
            </a:extLst>
          </p:cNvPr>
          <p:cNvSpPr/>
          <p:nvPr/>
        </p:nvSpPr>
        <p:spPr>
          <a:xfrm rot="6750618">
            <a:off x="5215680" y="3524973"/>
            <a:ext cx="319367" cy="357861"/>
          </a:xfrm>
          <a:prstGeom prst="halfFra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solidFill>
                <a:schemeClr val="bg1">
                  <a:lumMod val="50000"/>
                </a:schemeClr>
              </a:solidFill>
            </a:endParaRPr>
          </a:p>
        </p:txBody>
      </p:sp>
      <p:sp>
        <p:nvSpPr>
          <p:cNvPr id="24" name="Half Frame 23">
            <a:extLst>
              <a:ext uri="{FF2B5EF4-FFF2-40B4-BE49-F238E27FC236}">
                <a16:creationId xmlns:a16="http://schemas.microsoft.com/office/drawing/2014/main" id="{FC8ACD01-76A3-E848-925F-D5E89CADB181}"/>
              </a:ext>
            </a:extLst>
          </p:cNvPr>
          <p:cNvSpPr/>
          <p:nvPr/>
        </p:nvSpPr>
        <p:spPr>
          <a:xfrm rot="4050618" flipV="1">
            <a:off x="3582864" y="3564284"/>
            <a:ext cx="347336" cy="329045"/>
          </a:xfrm>
          <a:prstGeom prst="halfFra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solidFill>
                <a:schemeClr val="bg1">
                  <a:lumMod val="50000"/>
                </a:schemeClr>
              </a:solidFill>
            </a:endParaRPr>
          </a:p>
        </p:txBody>
      </p:sp>
      <p:sp>
        <p:nvSpPr>
          <p:cNvPr id="25" name="Half Frame 24">
            <a:extLst>
              <a:ext uri="{FF2B5EF4-FFF2-40B4-BE49-F238E27FC236}">
                <a16:creationId xmlns:a16="http://schemas.microsoft.com/office/drawing/2014/main" id="{881851B4-4553-4844-BC1C-D1305953974F}"/>
              </a:ext>
            </a:extLst>
          </p:cNvPr>
          <p:cNvSpPr/>
          <p:nvPr/>
        </p:nvSpPr>
        <p:spPr>
          <a:xfrm rot="4050618">
            <a:off x="4733801" y="3091094"/>
            <a:ext cx="319367" cy="357861"/>
          </a:xfrm>
          <a:prstGeom prst="halfFra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solidFill>
                <a:schemeClr val="bg1">
                  <a:lumMod val="50000"/>
                </a:schemeClr>
              </a:solidFill>
            </a:endParaRPr>
          </a:p>
        </p:txBody>
      </p:sp>
      <p:pic>
        <p:nvPicPr>
          <p:cNvPr id="27" name="Picture 26" descr="Icon&#10;&#10;Description automatically generated">
            <a:extLst>
              <a:ext uri="{FF2B5EF4-FFF2-40B4-BE49-F238E27FC236}">
                <a16:creationId xmlns:a16="http://schemas.microsoft.com/office/drawing/2014/main" id="{909B21CB-7316-0C4C-B2BD-6C4D54FE335E}"/>
              </a:ext>
            </a:extLst>
          </p:cNvPr>
          <p:cNvPicPr>
            <a:picLocks noChangeAspect="1"/>
          </p:cNvPicPr>
          <p:nvPr/>
        </p:nvPicPr>
        <p:blipFill>
          <a:blip r:embed="rId4"/>
          <a:stretch>
            <a:fillRect/>
          </a:stretch>
        </p:blipFill>
        <p:spPr>
          <a:xfrm>
            <a:off x="4181635" y="3562038"/>
            <a:ext cx="780412" cy="640928"/>
          </a:xfrm>
          <a:prstGeom prst="rect">
            <a:avLst/>
          </a:prstGeom>
        </p:spPr>
      </p:pic>
      <p:sp>
        <p:nvSpPr>
          <p:cNvPr id="32" name="TextBox 31">
            <a:extLst>
              <a:ext uri="{FF2B5EF4-FFF2-40B4-BE49-F238E27FC236}">
                <a16:creationId xmlns:a16="http://schemas.microsoft.com/office/drawing/2014/main" id="{406C0D5B-75E2-6D4F-ACB6-6442111EB6BA}"/>
              </a:ext>
            </a:extLst>
          </p:cNvPr>
          <p:cNvSpPr txBox="1"/>
          <p:nvPr/>
        </p:nvSpPr>
        <p:spPr>
          <a:xfrm>
            <a:off x="4143401" y="4241906"/>
            <a:ext cx="868231" cy="282385"/>
          </a:xfrm>
          <a:prstGeom prst="rect">
            <a:avLst/>
          </a:prstGeom>
          <a:noFill/>
        </p:spPr>
        <p:txBody>
          <a:bodyPr wrap="square" rtlCol="0">
            <a:spAutoFit/>
          </a:bodyPr>
          <a:lstStyle/>
          <a:p>
            <a:pPr algn="ctr"/>
            <a:r>
              <a:rPr lang="en-US" sz="1235" dirty="0">
                <a:solidFill>
                  <a:srgbClr val="273691"/>
                </a:solidFill>
                <a:latin typeface="Helvetica" panose="020B0604020202020204" pitchFamily="34" charset="0"/>
                <a:cs typeface="Helvetica" panose="020B0604020202020204" pitchFamily="34" charset="0"/>
              </a:rPr>
              <a:t>CLIENT</a:t>
            </a:r>
          </a:p>
        </p:txBody>
      </p:sp>
      <p:sp>
        <p:nvSpPr>
          <p:cNvPr id="33" name="TextBox 32">
            <a:extLst>
              <a:ext uri="{FF2B5EF4-FFF2-40B4-BE49-F238E27FC236}">
                <a16:creationId xmlns:a16="http://schemas.microsoft.com/office/drawing/2014/main" id="{D728D593-5787-9F4F-A9B6-71CB88E208AA}"/>
              </a:ext>
            </a:extLst>
          </p:cNvPr>
          <p:cNvSpPr txBox="1"/>
          <p:nvPr/>
        </p:nvSpPr>
        <p:spPr>
          <a:xfrm>
            <a:off x="5704835" y="3143095"/>
            <a:ext cx="1347758" cy="282385"/>
          </a:xfrm>
          <a:prstGeom prst="rect">
            <a:avLst/>
          </a:prstGeom>
          <a:noFill/>
        </p:spPr>
        <p:txBody>
          <a:bodyPr wrap="square" rtlCol="0">
            <a:spAutoFit/>
          </a:bodyPr>
          <a:lstStyle/>
          <a:p>
            <a:pPr algn="ctr"/>
            <a:r>
              <a:rPr lang="en-US" sz="1235" dirty="0">
                <a:solidFill>
                  <a:srgbClr val="273691"/>
                </a:solidFill>
                <a:latin typeface="Helvetica" panose="020B0604020202020204" pitchFamily="34" charset="0"/>
                <a:cs typeface="Helvetica" panose="020B0604020202020204" pitchFamily="34" charset="0"/>
              </a:rPr>
              <a:t>Consulting</a:t>
            </a:r>
          </a:p>
        </p:txBody>
      </p:sp>
      <p:sp>
        <p:nvSpPr>
          <p:cNvPr id="34" name="TextBox 33">
            <a:extLst>
              <a:ext uri="{FF2B5EF4-FFF2-40B4-BE49-F238E27FC236}">
                <a16:creationId xmlns:a16="http://schemas.microsoft.com/office/drawing/2014/main" id="{4A364293-0812-CC43-A2E8-307A0380EEBB}"/>
              </a:ext>
            </a:extLst>
          </p:cNvPr>
          <p:cNvSpPr txBox="1"/>
          <p:nvPr/>
        </p:nvSpPr>
        <p:spPr>
          <a:xfrm>
            <a:off x="4616698" y="2162038"/>
            <a:ext cx="1347758" cy="282385"/>
          </a:xfrm>
          <a:prstGeom prst="rect">
            <a:avLst/>
          </a:prstGeom>
          <a:noFill/>
        </p:spPr>
        <p:txBody>
          <a:bodyPr wrap="square" rtlCol="0">
            <a:spAutoFit/>
          </a:bodyPr>
          <a:lstStyle/>
          <a:p>
            <a:pPr algn="ctr"/>
            <a:r>
              <a:rPr lang="en-US" sz="1235" dirty="0">
                <a:solidFill>
                  <a:srgbClr val="273691"/>
                </a:solidFill>
                <a:latin typeface="Helvetica" panose="020B0604020202020204" pitchFamily="34" charset="0"/>
                <a:cs typeface="Helvetica" panose="020B0604020202020204" pitchFamily="34" charset="0"/>
              </a:rPr>
              <a:t>Brokerage</a:t>
            </a:r>
          </a:p>
        </p:txBody>
      </p:sp>
      <p:sp>
        <p:nvSpPr>
          <p:cNvPr id="35" name="TextBox 34">
            <a:extLst>
              <a:ext uri="{FF2B5EF4-FFF2-40B4-BE49-F238E27FC236}">
                <a16:creationId xmlns:a16="http://schemas.microsoft.com/office/drawing/2014/main" id="{B5900367-616F-9640-A331-A1ADAEC50DD1}"/>
              </a:ext>
            </a:extLst>
          </p:cNvPr>
          <p:cNvSpPr txBox="1"/>
          <p:nvPr/>
        </p:nvSpPr>
        <p:spPr>
          <a:xfrm>
            <a:off x="3103648" y="2080567"/>
            <a:ext cx="1347758" cy="472437"/>
          </a:xfrm>
          <a:prstGeom prst="rect">
            <a:avLst/>
          </a:prstGeom>
          <a:noFill/>
        </p:spPr>
        <p:txBody>
          <a:bodyPr wrap="square" rtlCol="0">
            <a:spAutoFit/>
          </a:bodyPr>
          <a:lstStyle/>
          <a:p>
            <a:pPr algn="ctr"/>
            <a:r>
              <a:rPr lang="en-US" sz="1235" dirty="0">
                <a:solidFill>
                  <a:srgbClr val="273691"/>
                </a:solidFill>
                <a:latin typeface="Helvetica" panose="020B0604020202020204" pitchFamily="34" charset="0"/>
                <a:cs typeface="Helvetica" panose="020B0604020202020204" pitchFamily="34" charset="0"/>
              </a:rPr>
              <a:t>Money</a:t>
            </a:r>
          </a:p>
          <a:p>
            <a:pPr algn="ctr"/>
            <a:r>
              <a:rPr lang="en-US" sz="1235" dirty="0">
                <a:solidFill>
                  <a:srgbClr val="273691"/>
                </a:solidFill>
                <a:latin typeface="Helvetica" panose="020B0604020202020204" pitchFamily="34" charset="0"/>
                <a:cs typeface="Helvetica" panose="020B0604020202020204" pitchFamily="34" charset="0"/>
              </a:rPr>
              <a:t>Managers</a:t>
            </a:r>
          </a:p>
        </p:txBody>
      </p:sp>
      <p:sp>
        <p:nvSpPr>
          <p:cNvPr id="36" name="TextBox 35">
            <a:extLst>
              <a:ext uri="{FF2B5EF4-FFF2-40B4-BE49-F238E27FC236}">
                <a16:creationId xmlns:a16="http://schemas.microsoft.com/office/drawing/2014/main" id="{86D65761-28C9-3F48-99CA-4E840C3DE56F}"/>
              </a:ext>
            </a:extLst>
          </p:cNvPr>
          <p:cNvSpPr txBox="1"/>
          <p:nvPr/>
        </p:nvSpPr>
        <p:spPr>
          <a:xfrm>
            <a:off x="2094852" y="2977786"/>
            <a:ext cx="1347758" cy="662489"/>
          </a:xfrm>
          <a:prstGeom prst="rect">
            <a:avLst/>
          </a:prstGeom>
          <a:noFill/>
        </p:spPr>
        <p:txBody>
          <a:bodyPr wrap="square" rtlCol="0">
            <a:spAutoFit/>
          </a:bodyPr>
          <a:lstStyle/>
          <a:p>
            <a:pPr algn="ctr">
              <a:lnSpc>
                <a:spcPct val="100000"/>
              </a:lnSpc>
            </a:pPr>
            <a:r>
              <a:rPr lang="en-US" sz="1235" dirty="0">
                <a:solidFill>
                  <a:srgbClr val="273691"/>
                </a:solidFill>
                <a:latin typeface="Helvetica" panose="020B0604020202020204" pitchFamily="34" charset="0"/>
                <a:cs typeface="Helvetica" panose="020B0604020202020204" pitchFamily="34" charset="0"/>
              </a:rPr>
              <a:t>Custodians/ Record</a:t>
            </a:r>
          </a:p>
          <a:p>
            <a:pPr algn="ctr">
              <a:lnSpc>
                <a:spcPct val="100000"/>
              </a:lnSpc>
            </a:pPr>
            <a:r>
              <a:rPr lang="en-US" sz="1235" dirty="0">
                <a:solidFill>
                  <a:srgbClr val="273691"/>
                </a:solidFill>
                <a:latin typeface="Helvetica" panose="020B0604020202020204" pitchFamily="34" charset="0"/>
                <a:cs typeface="Helvetica" panose="020B0604020202020204" pitchFamily="34" charset="0"/>
              </a:rPr>
              <a:t>Keepers</a:t>
            </a:r>
          </a:p>
        </p:txBody>
      </p:sp>
      <p:sp>
        <p:nvSpPr>
          <p:cNvPr id="37" name="TextBox 36">
            <a:extLst>
              <a:ext uri="{FF2B5EF4-FFF2-40B4-BE49-F238E27FC236}">
                <a16:creationId xmlns:a16="http://schemas.microsoft.com/office/drawing/2014/main" id="{B8635A7A-2EAA-4143-BB7E-2DE67AFACD10}"/>
              </a:ext>
            </a:extLst>
          </p:cNvPr>
          <p:cNvSpPr txBox="1"/>
          <p:nvPr/>
        </p:nvSpPr>
        <p:spPr>
          <a:xfrm>
            <a:off x="1053863" y="5079131"/>
            <a:ext cx="7036275" cy="738023"/>
          </a:xfrm>
          <a:prstGeom prst="rect">
            <a:avLst/>
          </a:prstGeom>
          <a:noFill/>
        </p:spPr>
        <p:txBody>
          <a:bodyPr wrap="square" rtlCol="0">
            <a:spAutoFit/>
          </a:bodyPr>
          <a:lstStyle/>
          <a:p>
            <a:pPr algn="ctr">
              <a:lnSpc>
                <a:spcPct val="125000"/>
              </a:lnSpc>
            </a:pPr>
            <a:r>
              <a:rPr lang="en-US" sz="1765" b="0" i="0" dirty="0">
                <a:solidFill>
                  <a:schemeClr val="tx1">
                    <a:lumMod val="50000"/>
                    <a:lumOff val="50000"/>
                  </a:schemeClr>
                </a:solidFill>
                <a:latin typeface="Helvetica" pitchFamily="2" charset="0"/>
              </a:rPr>
              <a:t>The separation of responsibilities creates greater </a:t>
            </a:r>
            <a:r>
              <a:rPr lang="en-US" sz="1765" b="0" i="0" dirty="0">
                <a:solidFill>
                  <a:srgbClr val="00AEEF"/>
                </a:solidFill>
                <a:latin typeface="Helvetica" pitchFamily="2" charset="0"/>
              </a:rPr>
              <a:t>accountability</a:t>
            </a:r>
            <a:r>
              <a:rPr lang="en-US" sz="1765" b="0" i="0" dirty="0">
                <a:solidFill>
                  <a:schemeClr val="tx1">
                    <a:lumMod val="50000"/>
                    <a:lumOff val="50000"/>
                  </a:schemeClr>
                </a:solidFill>
                <a:latin typeface="Helvetica" pitchFamily="2" charset="0"/>
              </a:rPr>
              <a:t> and </a:t>
            </a:r>
            <a:r>
              <a:rPr lang="en-US" sz="1765" b="0" i="0" dirty="0">
                <a:solidFill>
                  <a:srgbClr val="00AEEF"/>
                </a:solidFill>
                <a:latin typeface="Helvetica" pitchFamily="2" charset="0"/>
              </a:rPr>
              <a:t>transparency</a:t>
            </a:r>
            <a:r>
              <a:rPr lang="en-US" sz="1765" b="0" i="0" dirty="0">
                <a:solidFill>
                  <a:schemeClr val="tx1">
                    <a:lumMod val="50000"/>
                    <a:lumOff val="50000"/>
                  </a:schemeClr>
                </a:solidFill>
                <a:latin typeface="Helvetica" pitchFamily="2" charset="0"/>
              </a:rPr>
              <a:t> and </a:t>
            </a:r>
            <a:r>
              <a:rPr lang="en-US" sz="1765" b="0" i="0" dirty="0">
                <a:solidFill>
                  <a:srgbClr val="00AEEF"/>
                </a:solidFill>
                <a:latin typeface="Helvetica" pitchFamily="2" charset="0"/>
              </a:rPr>
              <a:t>reduces conflicts of interest.</a:t>
            </a:r>
          </a:p>
        </p:txBody>
      </p:sp>
      <p:sp>
        <p:nvSpPr>
          <p:cNvPr id="29" name="Slide Number Placeholder 2">
            <a:extLst>
              <a:ext uri="{FF2B5EF4-FFF2-40B4-BE49-F238E27FC236}">
                <a16:creationId xmlns:a16="http://schemas.microsoft.com/office/drawing/2014/main" id="{6C355CF5-775B-BF4F-B4AE-574D33724BDC}"/>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30" name="Slide Number Placeholder 5">
            <a:extLst>
              <a:ext uri="{FF2B5EF4-FFF2-40B4-BE49-F238E27FC236}">
                <a16:creationId xmlns:a16="http://schemas.microsoft.com/office/drawing/2014/main" id="{6BDEAB78-5199-1E46-A311-BE5B0D6F8E44}"/>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1306909955"/>
      </p:ext>
    </p:extLst>
  </p:cSld>
  <p:clrMapOvr>
    <a:masterClrMapping/>
  </p:clrMapOvr>
  <p:extLst>
    <p:ext uri="{DCECCB84-F9BA-43D5-87BE-67443E8EF086}">
      <p15:sldGuideLst xmlns:p15="http://schemas.microsoft.com/office/powerpoint/2012/main">
        <p15:guide id="1" orient="horz" pos="2448">
          <p15:clr>
            <a:srgbClr val="FBAE40"/>
          </p15:clr>
        </p15:guide>
        <p15:guide id="2" pos="5904">
          <p15:clr>
            <a:srgbClr val="FBAE40"/>
          </p15:clr>
        </p15:guide>
        <p15:guide id="3" orient="horz" pos="2548">
          <p15:clr>
            <a:srgbClr val="FBAE40"/>
          </p15:clr>
        </p15:guide>
        <p15:guide id="4" pos="316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4_Approach_OurMission">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EE316B5-290B-B347-8EB7-5AC26D4386C7}"/>
              </a:ext>
            </a:extLst>
          </p:cNvPr>
          <p:cNvSpPr txBox="1"/>
          <p:nvPr/>
        </p:nvSpPr>
        <p:spPr>
          <a:xfrm>
            <a:off x="266916" y="200845"/>
            <a:ext cx="8610167" cy="744178"/>
          </a:xfrm>
          <a:prstGeom prst="rect">
            <a:avLst/>
          </a:prstGeom>
          <a:noFill/>
        </p:spPr>
        <p:txBody>
          <a:bodyPr wrap="square" rtlCol="0">
            <a:spAutoFit/>
          </a:bodyPr>
          <a:lstStyle/>
          <a:p>
            <a:pPr algn="ctr"/>
            <a:r>
              <a:rPr lang="en-US" sz="4236" b="0" i="0" spc="265" dirty="0">
                <a:solidFill>
                  <a:srgbClr val="00AEEF"/>
                </a:solidFill>
                <a:latin typeface="Helvetica Light" panose="020B0403020202020204" pitchFamily="34" charset="0"/>
              </a:rPr>
              <a:t>INDEPENDENT</a:t>
            </a:r>
            <a:r>
              <a:rPr lang="en-US" sz="4236" spc="265" dirty="0">
                <a:latin typeface="Helvetica" pitchFamily="2" charset="0"/>
              </a:rPr>
              <a:t> </a:t>
            </a:r>
            <a:r>
              <a:rPr lang="en-US" sz="4236" b="1" i="0" spc="265" dirty="0">
                <a:solidFill>
                  <a:srgbClr val="263692"/>
                </a:solidFill>
                <a:latin typeface="Helvetica" pitchFamily="2" charset="0"/>
              </a:rPr>
              <a:t>ADVICE</a:t>
            </a:r>
          </a:p>
        </p:txBody>
      </p:sp>
      <p:sp>
        <p:nvSpPr>
          <p:cNvPr id="14" name="TextBox 13">
            <a:extLst>
              <a:ext uri="{FF2B5EF4-FFF2-40B4-BE49-F238E27FC236}">
                <a16:creationId xmlns:a16="http://schemas.microsoft.com/office/drawing/2014/main" id="{76E2F1C6-31EF-B945-AC1D-368360B7ECBE}"/>
              </a:ext>
            </a:extLst>
          </p:cNvPr>
          <p:cNvSpPr txBox="1"/>
          <p:nvPr/>
        </p:nvSpPr>
        <p:spPr>
          <a:xfrm>
            <a:off x="2717833" y="1539314"/>
            <a:ext cx="5835961" cy="336695"/>
          </a:xfrm>
          <a:prstGeom prst="rect">
            <a:avLst/>
          </a:prstGeom>
          <a:noFill/>
        </p:spPr>
        <p:txBody>
          <a:bodyPr wrap="square" rtlCol="0">
            <a:spAutoFit/>
          </a:bodyPr>
          <a:lstStyle/>
          <a:p>
            <a:r>
              <a:rPr lang="en-US" sz="1588" b="0" i="0" dirty="0">
                <a:solidFill>
                  <a:schemeClr val="bg1">
                    <a:lumMod val="50000"/>
                  </a:schemeClr>
                </a:solidFill>
                <a:latin typeface="Helvetica" pitchFamily="2" charset="0"/>
              </a:rPr>
              <a:t>FINANCIAL ARRANGEMENTS WITH MONEY MANAGERS</a:t>
            </a:r>
          </a:p>
        </p:txBody>
      </p:sp>
      <p:sp>
        <p:nvSpPr>
          <p:cNvPr id="2" name="TextBox 1">
            <a:extLst>
              <a:ext uri="{FF2B5EF4-FFF2-40B4-BE49-F238E27FC236}">
                <a16:creationId xmlns:a16="http://schemas.microsoft.com/office/drawing/2014/main" id="{549922E1-EE5D-7B49-8188-F2C451CA39E2}"/>
              </a:ext>
            </a:extLst>
          </p:cNvPr>
          <p:cNvSpPr txBox="1"/>
          <p:nvPr/>
        </p:nvSpPr>
        <p:spPr>
          <a:xfrm>
            <a:off x="316792" y="3004358"/>
            <a:ext cx="2008909" cy="1395895"/>
          </a:xfrm>
          <a:prstGeom prst="rect">
            <a:avLst/>
          </a:prstGeom>
          <a:noFill/>
        </p:spPr>
        <p:txBody>
          <a:bodyPr wrap="square" rtlCol="0">
            <a:spAutoFit/>
          </a:bodyPr>
          <a:lstStyle/>
          <a:p>
            <a:pPr algn="ctr"/>
            <a:r>
              <a:rPr lang="en-US" sz="8471" b="1" i="0" dirty="0">
                <a:solidFill>
                  <a:srgbClr val="263692"/>
                </a:solidFill>
                <a:latin typeface="Helvetica" pitchFamily="2" charset="0"/>
              </a:rPr>
              <a:t>NO</a:t>
            </a:r>
          </a:p>
        </p:txBody>
      </p:sp>
      <p:sp>
        <p:nvSpPr>
          <p:cNvPr id="23" name="TextBox 22">
            <a:extLst>
              <a:ext uri="{FF2B5EF4-FFF2-40B4-BE49-F238E27FC236}">
                <a16:creationId xmlns:a16="http://schemas.microsoft.com/office/drawing/2014/main" id="{ED47F6FF-FAAC-7C4A-8D4E-C1875DF52DB1}"/>
              </a:ext>
            </a:extLst>
          </p:cNvPr>
          <p:cNvSpPr txBox="1"/>
          <p:nvPr/>
        </p:nvSpPr>
        <p:spPr>
          <a:xfrm>
            <a:off x="2717836" y="2234203"/>
            <a:ext cx="5835961" cy="336695"/>
          </a:xfrm>
          <a:prstGeom prst="rect">
            <a:avLst/>
          </a:prstGeom>
          <a:noFill/>
        </p:spPr>
        <p:txBody>
          <a:bodyPr wrap="square" rtlCol="0">
            <a:spAutoFit/>
          </a:bodyPr>
          <a:lstStyle/>
          <a:p>
            <a:r>
              <a:rPr lang="en-US" sz="1588" b="0" i="0" dirty="0">
                <a:solidFill>
                  <a:schemeClr val="bg1">
                    <a:lumMod val="50000"/>
                  </a:schemeClr>
                </a:solidFill>
                <a:latin typeface="Helvetica" pitchFamily="2" charset="0"/>
              </a:rPr>
              <a:t>PROPRIETARY INVESTMENT PRODUCTS</a:t>
            </a:r>
          </a:p>
        </p:txBody>
      </p:sp>
      <p:sp>
        <p:nvSpPr>
          <p:cNvPr id="25" name="TextBox 24">
            <a:extLst>
              <a:ext uri="{FF2B5EF4-FFF2-40B4-BE49-F238E27FC236}">
                <a16:creationId xmlns:a16="http://schemas.microsoft.com/office/drawing/2014/main" id="{6CC5D2BB-A5C6-4649-8077-D09AC50AA302}"/>
              </a:ext>
            </a:extLst>
          </p:cNvPr>
          <p:cNvSpPr txBox="1"/>
          <p:nvPr/>
        </p:nvSpPr>
        <p:spPr>
          <a:xfrm>
            <a:off x="2717835" y="2893472"/>
            <a:ext cx="5835961" cy="336695"/>
          </a:xfrm>
          <a:prstGeom prst="rect">
            <a:avLst/>
          </a:prstGeom>
          <a:noFill/>
        </p:spPr>
        <p:txBody>
          <a:bodyPr wrap="square" rtlCol="0" anchor="ctr">
            <a:spAutoFit/>
          </a:bodyPr>
          <a:lstStyle/>
          <a:p>
            <a:r>
              <a:rPr lang="en-US" sz="1588" b="0" i="0" dirty="0">
                <a:solidFill>
                  <a:schemeClr val="bg1">
                    <a:lumMod val="50000"/>
                  </a:schemeClr>
                </a:solidFill>
                <a:latin typeface="Helvetica" pitchFamily="2" charset="0"/>
              </a:rPr>
              <a:t>COMMISSIONS</a:t>
            </a:r>
          </a:p>
        </p:txBody>
      </p:sp>
      <p:sp>
        <p:nvSpPr>
          <p:cNvPr id="26" name="TextBox 25">
            <a:extLst>
              <a:ext uri="{FF2B5EF4-FFF2-40B4-BE49-F238E27FC236}">
                <a16:creationId xmlns:a16="http://schemas.microsoft.com/office/drawing/2014/main" id="{62C78FE0-7130-E248-A7FC-9604DC5C2DA0}"/>
              </a:ext>
            </a:extLst>
          </p:cNvPr>
          <p:cNvSpPr txBox="1"/>
          <p:nvPr/>
        </p:nvSpPr>
        <p:spPr>
          <a:xfrm>
            <a:off x="2717835" y="3563556"/>
            <a:ext cx="5835961" cy="336695"/>
          </a:xfrm>
          <a:prstGeom prst="rect">
            <a:avLst/>
          </a:prstGeom>
          <a:noFill/>
        </p:spPr>
        <p:txBody>
          <a:bodyPr wrap="square" rtlCol="0">
            <a:spAutoFit/>
          </a:bodyPr>
          <a:lstStyle/>
          <a:p>
            <a:r>
              <a:rPr lang="en-US" sz="1588" b="0" i="0" dirty="0">
                <a:solidFill>
                  <a:schemeClr val="bg1">
                    <a:lumMod val="50000"/>
                  </a:schemeClr>
                </a:solidFill>
                <a:latin typeface="Helvetica" pitchFamily="2" charset="0"/>
              </a:rPr>
              <a:t>DIRECTED BROKERAGE DEALS</a:t>
            </a:r>
          </a:p>
        </p:txBody>
      </p:sp>
      <p:sp>
        <p:nvSpPr>
          <p:cNvPr id="27" name="TextBox 26">
            <a:extLst>
              <a:ext uri="{FF2B5EF4-FFF2-40B4-BE49-F238E27FC236}">
                <a16:creationId xmlns:a16="http://schemas.microsoft.com/office/drawing/2014/main" id="{E3B6453A-F91E-134D-AC0D-1E6FF6AE2D01}"/>
              </a:ext>
            </a:extLst>
          </p:cNvPr>
          <p:cNvSpPr txBox="1"/>
          <p:nvPr/>
        </p:nvSpPr>
        <p:spPr>
          <a:xfrm>
            <a:off x="2717834" y="4205889"/>
            <a:ext cx="5835961" cy="336695"/>
          </a:xfrm>
          <a:prstGeom prst="rect">
            <a:avLst/>
          </a:prstGeom>
          <a:noFill/>
        </p:spPr>
        <p:txBody>
          <a:bodyPr wrap="square" rtlCol="0">
            <a:spAutoFit/>
          </a:bodyPr>
          <a:lstStyle/>
          <a:p>
            <a:r>
              <a:rPr lang="en-US" sz="1588" b="0" i="0" dirty="0">
                <a:solidFill>
                  <a:schemeClr val="bg1">
                    <a:lumMod val="50000"/>
                  </a:schemeClr>
                </a:solidFill>
                <a:latin typeface="Helvetica" pitchFamily="2" charset="0"/>
              </a:rPr>
              <a:t>SOFT DOLLARS</a:t>
            </a:r>
          </a:p>
        </p:txBody>
      </p:sp>
      <p:sp>
        <p:nvSpPr>
          <p:cNvPr id="28" name="TextBox 27">
            <a:extLst>
              <a:ext uri="{FF2B5EF4-FFF2-40B4-BE49-F238E27FC236}">
                <a16:creationId xmlns:a16="http://schemas.microsoft.com/office/drawing/2014/main" id="{1C0D289C-3D4E-2B4D-874D-0BBA0371FD67}"/>
              </a:ext>
            </a:extLst>
          </p:cNvPr>
          <p:cNvSpPr txBox="1"/>
          <p:nvPr/>
        </p:nvSpPr>
        <p:spPr>
          <a:xfrm>
            <a:off x="2717834" y="4843280"/>
            <a:ext cx="5835961" cy="336695"/>
          </a:xfrm>
          <a:prstGeom prst="rect">
            <a:avLst/>
          </a:prstGeom>
          <a:noFill/>
        </p:spPr>
        <p:txBody>
          <a:bodyPr wrap="square" rtlCol="0">
            <a:spAutoFit/>
          </a:bodyPr>
          <a:lstStyle/>
          <a:p>
            <a:r>
              <a:rPr lang="en-US" sz="1588" b="0" i="0" dirty="0">
                <a:solidFill>
                  <a:schemeClr val="bg1">
                    <a:lumMod val="50000"/>
                  </a:schemeClr>
                </a:solidFill>
                <a:latin typeface="Helvetica" pitchFamily="2" charset="0"/>
              </a:rPr>
              <a:t>FULL CUSTODY OF ASSETS</a:t>
            </a:r>
          </a:p>
        </p:txBody>
      </p:sp>
      <p:sp>
        <p:nvSpPr>
          <p:cNvPr id="29" name="TextBox 28">
            <a:extLst>
              <a:ext uri="{FF2B5EF4-FFF2-40B4-BE49-F238E27FC236}">
                <a16:creationId xmlns:a16="http://schemas.microsoft.com/office/drawing/2014/main" id="{BDBC64DE-DF84-EE40-89A6-95C4B705694A}"/>
              </a:ext>
            </a:extLst>
          </p:cNvPr>
          <p:cNvSpPr txBox="1"/>
          <p:nvPr/>
        </p:nvSpPr>
        <p:spPr>
          <a:xfrm>
            <a:off x="2717834" y="5499413"/>
            <a:ext cx="5835961" cy="336695"/>
          </a:xfrm>
          <a:prstGeom prst="rect">
            <a:avLst/>
          </a:prstGeom>
          <a:noFill/>
        </p:spPr>
        <p:txBody>
          <a:bodyPr wrap="square" rtlCol="0">
            <a:spAutoFit/>
          </a:bodyPr>
          <a:lstStyle/>
          <a:p>
            <a:r>
              <a:rPr lang="en-US" sz="1588" b="0" i="0" dirty="0">
                <a:solidFill>
                  <a:schemeClr val="bg1">
                    <a:lumMod val="50000"/>
                  </a:schemeClr>
                </a:solidFill>
                <a:latin typeface="Helvetica" pitchFamily="2" charset="0"/>
              </a:rPr>
              <a:t>RESTRICTIONS ON INVESTMENT RECOMMENDATIONS</a:t>
            </a:r>
          </a:p>
        </p:txBody>
      </p:sp>
      <p:sp>
        <p:nvSpPr>
          <p:cNvPr id="32" name="TextBox 31">
            <a:extLst>
              <a:ext uri="{FF2B5EF4-FFF2-40B4-BE49-F238E27FC236}">
                <a16:creationId xmlns:a16="http://schemas.microsoft.com/office/drawing/2014/main" id="{6B083B4E-4942-EA4E-998F-87C4C2040902}"/>
              </a:ext>
            </a:extLst>
          </p:cNvPr>
          <p:cNvSpPr txBox="1"/>
          <p:nvPr/>
        </p:nvSpPr>
        <p:spPr>
          <a:xfrm>
            <a:off x="169368" y="6310822"/>
            <a:ext cx="5428176" cy="418191"/>
          </a:xfrm>
          <a:prstGeom prst="rect">
            <a:avLst/>
          </a:prstGeom>
          <a:noFill/>
        </p:spPr>
        <p:txBody>
          <a:bodyPr wrap="square" rtlCol="0">
            <a:spAutoFit/>
          </a:bodyPr>
          <a:lstStyle/>
          <a:p>
            <a:pPr algn="just"/>
            <a:r>
              <a:rPr lang="en-US" sz="706" b="0" i="0" dirty="0">
                <a:solidFill>
                  <a:schemeClr val="tx1">
                    <a:lumMod val="50000"/>
                    <a:lumOff val="50000"/>
                  </a:schemeClr>
                </a:solidFill>
                <a:latin typeface="Helvetica Light" panose="020B0403020202020204" pitchFamily="34" charset="0"/>
              </a:rPr>
              <a:t>The above statement relates to the investment advisory business provided by Cornerstone Advisors Asset Management, LLC. However, Cornerstone’s registered investment advisors are dually registered to both provide advice as well as sell securities for a commission. Securities are offered through M Holdings Securities, Inc. a registered Broker/Dealer, member FINRA/SIPC.</a:t>
            </a:r>
          </a:p>
        </p:txBody>
      </p:sp>
      <p:pic>
        <p:nvPicPr>
          <p:cNvPr id="34" name="Picture 33">
            <a:extLst>
              <a:ext uri="{FF2B5EF4-FFF2-40B4-BE49-F238E27FC236}">
                <a16:creationId xmlns:a16="http://schemas.microsoft.com/office/drawing/2014/main" id="{CD316C18-A7E2-9A4D-B92A-F9300DDB5BAD}"/>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35" name="Picture 34">
            <a:extLst>
              <a:ext uri="{FF2B5EF4-FFF2-40B4-BE49-F238E27FC236}">
                <a16:creationId xmlns:a16="http://schemas.microsoft.com/office/drawing/2014/main" id="{2EB34725-ED49-F547-AB15-2E879A3E1ADE}"/>
              </a:ext>
            </a:extLst>
          </p:cNvPr>
          <p:cNvPicPr>
            <a:picLocks noChangeAspect="1"/>
          </p:cNvPicPr>
          <p:nvPr/>
        </p:nvPicPr>
        <p:blipFill>
          <a:blip r:embed="rId3"/>
          <a:stretch>
            <a:fillRect/>
          </a:stretch>
        </p:blipFill>
        <p:spPr>
          <a:xfrm>
            <a:off x="243443" y="1089211"/>
            <a:ext cx="8656795" cy="49717"/>
          </a:xfrm>
          <a:prstGeom prst="rect">
            <a:avLst/>
          </a:prstGeom>
        </p:spPr>
      </p:pic>
      <p:cxnSp>
        <p:nvCxnSpPr>
          <p:cNvPr id="36" name="Straight Connector 35">
            <a:extLst>
              <a:ext uri="{FF2B5EF4-FFF2-40B4-BE49-F238E27FC236}">
                <a16:creationId xmlns:a16="http://schemas.microsoft.com/office/drawing/2014/main" id="{AED65F6D-98F4-E64F-81B3-F4C09460C722}"/>
              </a:ext>
            </a:extLst>
          </p:cNvPr>
          <p:cNvCxnSpPr>
            <a:cxnSpLocks/>
          </p:cNvCxnSpPr>
          <p:nvPr/>
        </p:nvCxnSpPr>
        <p:spPr>
          <a:xfrm>
            <a:off x="2717837" y="2700692"/>
            <a:ext cx="593139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1BA594A-0C3E-2C4D-83B0-45D9670CA252}"/>
              </a:ext>
            </a:extLst>
          </p:cNvPr>
          <p:cNvCxnSpPr>
            <a:cxnSpLocks/>
          </p:cNvCxnSpPr>
          <p:nvPr/>
        </p:nvCxnSpPr>
        <p:spPr>
          <a:xfrm>
            <a:off x="2717837" y="2031028"/>
            <a:ext cx="593139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1B58E32-1E38-F84B-BD85-80B28ACFD55A}"/>
              </a:ext>
            </a:extLst>
          </p:cNvPr>
          <p:cNvCxnSpPr>
            <a:cxnSpLocks/>
          </p:cNvCxnSpPr>
          <p:nvPr/>
        </p:nvCxnSpPr>
        <p:spPr>
          <a:xfrm>
            <a:off x="2717837" y="3370114"/>
            <a:ext cx="593139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6FDC45B-B16D-5845-A618-0CFCB43F94A9}"/>
              </a:ext>
            </a:extLst>
          </p:cNvPr>
          <p:cNvCxnSpPr>
            <a:cxnSpLocks/>
          </p:cNvCxnSpPr>
          <p:nvPr/>
        </p:nvCxnSpPr>
        <p:spPr>
          <a:xfrm>
            <a:off x="2717837" y="4023886"/>
            <a:ext cx="593139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8E0AB34-4B4A-6F4A-A662-F2C8EBB2D0DA}"/>
              </a:ext>
            </a:extLst>
          </p:cNvPr>
          <p:cNvCxnSpPr>
            <a:cxnSpLocks/>
          </p:cNvCxnSpPr>
          <p:nvPr/>
        </p:nvCxnSpPr>
        <p:spPr>
          <a:xfrm>
            <a:off x="2717837" y="4661276"/>
            <a:ext cx="593139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D645503-A4C2-9442-A74F-FF9F7B0C3EA4}"/>
              </a:ext>
            </a:extLst>
          </p:cNvPr>
          <p:cNvCxnSpPr>
            <a:cxnSpLocks/>
          </p:cNvCxnSpPr>
          <p:nvPr/>
        </p:nvCxnSpPr>
        <p:spPr>
          <a:xfrm>
            <a:off x="2717837" y="5306735"/>
            <a:ext cx="593139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4819D5D-D172-ED49-8F69-5F1FAD76FF92}"/>
              </a:ext>
            </a:extLst>
          </p:cNvPr>
          <p:cNvCxnSpPr>
            <a:cxnSpLocks/>
          </p:cNvCxnSpPr>
          <p:nvPr/>
        </p:nvCxnSpPr>
        <p:spPr>
          <a:xfrm flipV="1">
            <a:off x="2410755" y="1458622"/>
            <a:ext cx="0" cy="448403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30" name="Slide Number Placeholder 2">
            <a:extLst>
              <a:ext uri="{FF2B5EF4-FFF2-40B4-BE49-F238E27FC236}">
                <a16:creationId xmlns:a16="http://schemas.microsoft.com/office/drawing/2014/main" id="{D1B3E819-87A8-5440-A7F3-07A088BEBDA3}"/>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31" name="Slide Number Placeholder 5">
            <a:extLst>
              <a:ext uri="{FF2B5EF4-FFF2-40B4-BE49-F238E27FC236}">
                <a16:creationId xmlns:a16="http://schemas.microsoft.com/office/drawing/2014/main" id="{F6F8B0CC-E789-6E4D-98E0-21D6BD7E9199}"/>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96921769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6_Approach_TeamIntro">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AA4DE80-B908-3F49-9D05-774634943A9F}"/>
              </a:ext>
            </a:extLst>
          </p:cNvPr>
          <p:cNvSpPr txBox="1"/>
          <p:nvPr/>
        </p:nvSpPr>
        <p:spPr>
          <a:xfrm>
            <a:off x="1053863" y="5114606"/>
            <a:ext cx="7036275" cy="738023"/>
          </a:xfrm>
          <a:prstGeom prst="rect">
            <a:avLst/>
          </a:prstGeom>
          <a:noFill/>
        </p:spPr>
        <p:txBody>
          <a:bodyPr wrap="square" rtlCol="0">
            <a:spAutoFit/>
          </a:bodyPr>
          <a:lstStyle/>
          <a:p>
            <a:pPr algn="ctr">
              <a:lnSpc>
                <a:spcPct val="125000"/>
              </a:lnSpc>
            </a:pPr>
            <a:r>
              <a:rPr lang="en-US" sz="1765" b="0" i="0" dirty="0">
                <a:solidFill>
                  <a:schemeClr val="bg1">
                    <a:lumMod val="50000"/>
                  </a:schemeClr>
                </a:solidFill>
                <a:latin typeface="Helvetica" pitchFamily="2" charset="0"/>
              </a:rPr>
              <a:t>A fiduciary demonstrates prudence through the process</a:t>
            </a:r>
            <a:br>
              <a:rPr lang="en-US" sz="1765" b="0" i="0" dirty="0">
                <a:solidFill>
                  <a:schemeClr val="bg1">
                    <a:lumMod val="50000"/>
                  </a:schemeClr>
                </a:solidFill>
                <a:latin typeface="Helvetica" pitchFamily="2" charset="0"/>
              </a:rPr>
            </a:br>
            <a:r>
              <a:rPr lang="en-US" sz="1765" b="0" i="0" dirty="0">
                <a:solidFill>
                  <a:schemeClr val="bg1">
                    <a:lumMod val="50000"/>
                  </a:schemeClr>
                </a:solidFill>
                <a:latin typeface="Helvetica" pitchFamily="2" charset="0"/>
              </a:rPr>
              <a:t>by which investment decisions are made.</a:t>
            </a:r>
          </a:p>
        </p:txBody>
      </p:sp>
      <p:sp>
        <p:nvSpPr>
          <p:cNvPr id="10" name="TextBox 9">
            <a:extLst>
              <a:ext uri="{FF2B5EF4-FFF2-40B4-BE49-F238E27FC236}">
                <a16:creationId xmlns:a16="http://schemas.microsoft.com/office/drawing/2014/main" id="{37F760EA-7683-6343-AA51-29B0C6B4931D}"/>
              </a:ext>
            </a:extLst>
          </p:cNvPr>
          <p:cNvSpPr txBox="1"/>
          <p:nvPr/>
        </p:nvSpPr>
        <p:spPr>
          <a:xfrm>
            <a:off x="266916" y="202287"/>
            <a:ext cx="8610167" cy="744178"/>
          </a:xfrm>
          <a:prstGeom prst="rect">
            <a:avLst/>
          </a:prstGeom>
          <a:noFill/>
        </p:spPr>
        <p:txBody>
          <a:bodyPr wrap="square" rtlCol="0">
            <a:spAutoFit/>
          </a:bodyPr>
          <a:lstStyle/>
          <a:p>
            <a:pPr algn="ctr"/>
            <a:r>
              <a:rPr lang="en-US" sz="4236" b="0" i="0" spc="265" dirty="0">
                <a:solidFill>
                  <a:srgbClr val="00AEEF"/>
                </a:solidFill>
                <a:latin typeface="Helvetica Light" panose="020B0403020202020204" pitchFamily="34" charset="0"/>
              </a:rPr>
              <a:t>FIDUCIARY</a:t>
            </a:r>
            <a:r>
              <a:rPr lang="en-US" sz="4236" spc="265" dirty="0">
                <a:latin typeface="Helvetica" pitchFamily="2" charset="0"/>
              </a:rPr>
              <a:t> </a:t>
            </a:r>
            <a:r>
              <a:rPr lang="en-US" sz="4236" b="1" i="0" spc="265" dirty="0">
                <a:solidFill>
                  <a:srgbClr val="263692"/>
                </a:solidFill>
                <a:latin typeface="Helvetica" pitchFamily="2" charset="0"/>
              </a:rPr>
              <a:t>PROCESS</a:t>
            </a:r>
          </a:p>
        </p:txBody>
      </p:sp>
      <p:pic>
        <p:nvPicPr>
          <p:cNvPr id="33" name="Picture 32">
            <a:extLst>
              <a:ext uri="{FF2B5EF4-FFF2-40B4-BE49-F238E27FC236}">
                <a16:creationId xmlns:a16="http://schemas.microsoft.com/office/drawing/2014/main" id="{2B9AD354-8D19-7247-BE12-1286B920A9A5}"/>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34" name="Picture 33">
            <a:extLst>
              <a:ext uri="{FF2B5EF4-FFF2-40B4-BE49-F238E27FC236}">
                <a16:creationId xmlns:a16="http://schemas.microsoft.com/office/drawing/2014/main" id="{07A03E3E-76C0-FB4F-BB2B-7AED9E796B18}"/>
              </a:ext>
            </a:extLst>
          </p:cNvPr>
          <p:cNvPicPr>
            <a:picLocks noChangeAspect="1"/>
          </p:cNvPicPr>
          <p:nvPr/>
        </p:nvPicPr>
        <p:blipFill>
          <a:blip r:embed="rId3"/>
          <a:stretch>
            <a:fillRect/>
          </a:stretch>
        </p:blipFill>
        <p:spPr>
          <a:xfrm>
            <a:off x="243443" y="1089211"/>
            <a:ext cx="8656795" cy="49717"/>
          </a:xfrm>
          <a:prstGeom prst="rect">
            <a:avLst/>
          </a:prstGeom>
        </p:spPr>
      </p:pic>
      <p:grpSp>
        <p:nvGrpSpPr>
          <p:cNvPr id="5" name="Group 4">
            <a:extLst>
              <a:ext uri="{FF2B5EF4-FFF2-40B4-BE49-F238E27FC236}">
                <a16:creationId xmlns:a16="http://schemas.microsoft.com/office/drawing/2014/main" id="{C944C683-2980-294E-B585-8ABE7301CAD8}"/>
              </a:ext>
            </a:extLst>
          </p:cNvPr>
          <p:cNvGrpSpPr/>
          <p:nvPr/>
        </p:nvGrpSpPr>
        <p:grpSpPr>
          <a:xfrm>
            <a:off x="2540299" y="1573885"/>
            <a:ext cx="4063403" cy="3216774"/>
            <a:chOff x="2740063" y="1555138"/>
            <a:chExt cx="4469743" cy="3645677"/>
          </a:xfrm>
        </p:grpSpPr>
        <p:sp>
          <p:nvSpPr>
            <p:cNvPr id="4" name="Oval 3">
              <a:extLst>
                <a:ext uri="{FF2B5EF4-FFF2-40B4-BE49-F238E27FC236}">
                  <a16:creationId xmlns:a16="http://schemas.microsoft.com/office/drawing/2014/main" id="{A43C405A-1F80-0348-9D1B-33819D2E4467}"/>
                </a:ext>
              </a:extLst>
            </p:cNvPr>
            <p:cNvSpPr/>
            <p:nvPr/>
          </p:nvSpPr>
          <p:spPr>
            <a:xfrm>
              <a:off x="3374386" y="1742541"/>
              <a:ext cx="3297382" cy="3297382"/>
            </a:xfrm>
            <a:prstGeom prst="ellipse">
              <a:avLst/>
            </a:prstGeom>
            <a:noFill/>
            <a:ln w="3810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TextBox 8">
              <a:extLst>
                <a:ext uri="{FF2B5EF4-FFF2-40B4-BE49-F238E27FC236}">
                  <a16:creationId xmlns:a16="http://schemas.microsoft.com/office/drawing/2014/main" id="{C9D25355-842A-224E-A2F3-D367FA481EC5}"/>
                </a:ext>
              </a:extLst>
            </p:cNvPr>
            <p:cNvSpPr txBox="1"/>
            <p:nvPr/>
          </p:nvSpPr>
          <p:spPr>
            <a:xfrm>
              <a:off x="3615091" y="2930095"/>
              <a:ext cx="2827868" cy="935475"/>
            </a:xfrm>
            <a:prstGeom prst="rect">
              <a:avLst/>
            </a:prstGeom>
            <a:noFill/>
          </p:spPr>
          <p:txBody>
            <a:bodyPr wrap="square" rtlCol="0">
              <a:spAutoFit/>
            </a:bodyPr>
            <a:lstStyle/>
            <a:p>
              <a:pPr algn="ctr"/>
              <a:r>
                <a:rPr lang="en-US" sz="1588" b="0" i="0" dirty="0">
                  <a:solidFill>
                    <a:srgbClr val="00AEEF"/>
                  </a:solidFill>
                  <a:latin typeface="Helvetica" pitchFamily="2" charset="0"/>
                </a:rPr>
                <a:t>THE 4 STEPS DESIGNED TO</a:t>
              </a:r>
              <a:br>
                <a:rPr lang="en-US" sz="1588" b="0" i="0" dirty="0">
                  <a:solidFill>
                    <a:srgbClr val="00AEEF"/>
                  </a:solidFill>
                  <a:latin typeface="Helvetica" pitchFamily="2" charset="0"/>
                </a:rPr>
              </a:br>
              <a:r>
                <a:rPr lang="en-US" sz="1588" b="0" i="0" dirty="0">
                  <a:solidFill>
                    <a:srgbClr val="00AEEF"/>
                  </a:solidFill>
                  <a:latin typeface="Helvetica" pitchFamily="2" charset="0"/>
                </a:rPr>
                <a:t>DELIVER RESULTS</a:t>
              </a:r>
            </a:p>
          </p:txBody>
        </p:sp>
        <p:sp>
          <p:nvSpPr>
            <p:cNvPr id="28" name="Triangle 27">
              <a:extLst>
                <a:ext uri="{FF2B5EF4-FFF2-40B4-BE49-F238E27FC236}">
                  <a16:creationId xmlns:a16="http://schemas.microsoft.com/office/drawing/2014/main" id="{0CE3CAB9-266F-0349-9785-F57B96A183BB}"/>
                </a:ext>
              </a:extLst>
            </p:cNvPr>
            <p:cNvSpPr/>
            <p:nvPr/>
          </p:nvSpPr>
          <p:spPr>
            <a:xfrm rot="10800000">
              <a:off x="6500823" y="3268395"/>
              <a:ext cx="341890" cy="279962"/>
            </a:xfrm>
            <a:prstGeom prst="triangl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 name="Oval 1">
              <a:extLst>
                <a:ext uri="{FF2B5EF4-FFF2-40B4-BE49-F238E27FC236}">
                  <a16:creationId xmlns:a16="http://schemas.microsoft.com/office/drawing/2014/main" id="{C009A4A7-5CBA-6744-B5C3-682E8FCA69D2}"/>
                </a:ext>
              </a:extLst>
            </p:cNvPr>
            <p:cNvSpPr/>
            <p:nvPr/>
          </p:nvSpPr>
          <p:spPr>
            <a:xfrm>
              <a:off x="2812233" y="3864228"/>
              <a:ext cx="1323109" cy="1323109"/>
            </a:xfrm>
            <a:prstGeom prst="ellipse">
              <a:avLst/>
            </a:prstGeom>
            <a:solidFill>
              <a:srgbClr val="2636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6" name="Oval 35">
              <a:extLst>
                <a:ext uri="{FF2B5EF4-FFF2-40B4-BE49-F238E27FC236}">
                  <a16:creationId xmlns:a16="http://schemas.microsoft.com/office/drawing/2014/main" id="{5B029FAF-294C-DA46-BDB7-36C8DFD38D70}"/>
                </a:ext>
              </a:extLst>
            </p:cNvPr>
            <p:cNvSpPr/>
            <p:nvPr/>
          </p:nvSpPr>
          <p:spPr>
            <a:xfrm>
              <a:off x="2812233" y="1555138"/>
              <a:ext cx="1323109" cy="1323109"/>
            </a:xfrm>
            <a:prstGeom prst="ellipse">
              <a:avLst/>
            </a:prstGeom>
            <a:solidFill>
              <a:srgbClr val="2636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7" name="Oval 36">
              <a:extLst>
                <a:ext uri="{FF2B5EF4-FFF2-40B4-BE49-F238E27FC236}">
                  <a16:creationId xmlns:a16="http://schemas.microsoft.com/office/drawing/2014/main" id="{EA0D3EDE-80E6-5041-9AE5-DC405553556D}"/>
                </a:ext>
              </a:extLst>
            </p:cNvPr>
            <p:cNvSpPr/>
            <p:nvPr/>
          </p:nvSpPr>
          <p:spPr>
            <a:xfrm>
              <a:off x="5740160" y="1555138"/>
              <a:ext cx="1323109" cy="1323109"/>
            </a:xfrm>
            <a:prstGeom prst="ellipse">
              <a:avLst/>
            </a:prstGeom>
            <a:solidFill>
              <a:srgbClr val="2636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8" name="Oval 37">
              <a:extLst>
                <a:ext uri="{FF2B5EF4-FFF2-40B4-BE49-F238E27FC236}">
                  <a16:creationId xmlns:a16="http://schemas.microsoft.com/office/drawing/2014/main" id="{B4DFC771-C2C2-A944-B568-33B1FAD2BBD5}"/>
                </a:ext>
              </a:extLst>
            </p:cNvPr>
            <p:cNvSpPr/>
            <p:nvPr/>
          </p:nvSpPr>
          <p:spPr>
            <a:xfrm>
              <a:off x="5740160" y="3864227"/>
              <a:ext cx="1323109" cy="1323109"/>
            </a:xfrm>
            <a:prstGeom prst="ellipse">
              <a:avLst/>
            </a:prstGeom>
            <a:solidFill>
              <a:srgbClr val="2636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9" name="Triangle 38">
              <a:extLst>
                <a:ext uri="{FF2B5EF4-FFF2-40B4-BE49-F238E27FC236}">
                  <a16:creationId xmlns:a16="http://schemas.microsoft.com/office/drawing/2014/main" id="{7C3A5386-96EB-5041-886D-FC74F8DE0873}"/>
                </a:ext>
              </a:extLst>
            </p:cNvPr>
            <p:cNvSpPr/>
            <p:nvPr/>
          </p:nvSpPr>
          <p:spPr>
            <a:xfrm rot="16200000">
              <a:off x="4806872" y="4889889"/>
              <a:ext cx="341890" cy="279962"/>
            </a:xfrm>
            <a:prstGeom prst="triangl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0" name="Triangle 39">
              <a:extLst>
                <a:ext uri="{FF2B5EF4-FFF2-40B4-BE49-F238E27FC236}">
                  <a16:creationId xmlns:a16="http://schemas.microsoft.com/office/drawing/2014/main" id="{B61E7752-F1AB-5747-B926-6E829C851B1E}"/>
                </a:ext>
              </a:extLst>
            </p:cNvPr>
            <p:cNvSpPr/>
            <p:nvPr/>
          </p:nvSpPr>
          <p:spPr>
            <a:xfrm>
              <a:off x="3212708" y="3251914"/>
              <a:ext cx="341890" cy="279962"/>
            </a:xfrm>
            <a:prstGeom prst="triangl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1" name="Triangle 40">
              <a:extLst>
                <a:ext uri="{FF2B5EF4-FFF2-40B4-BE49-F238E27FC236}">
                  <a16:creationId xmlns:a16="http://schemas.microsoft.com/office/drawing/2014/main" id="{ED2594FF-6387-9C47-A98D-6F85AF5E2515}"/>
                </a:ext>
              </a:extLst>
            </p:cNvPr>
            <p:cNvSpPr/>
            <p:nvPr/>
          </p:nvSpPr>
          <p:spPr>
            <a:xfrm rot="5400000">
              <a:off x="4852132" y="1602560"/>
              <a:ext cx="341890" cy="279962"/>
            </a:xfrm>
            <a:prstGeom prst="triangl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6" name="TextBox 25">
              <a:extLst>
                <a:ext uri="{FF2B5EF4-FFF2-40B4-BE49-F238E27FC236}">
                  <a16:creationId xmlns:a16="http://schemas.microsoft.com/office/drawing/2014/main" id="{1F190D44-6E7E-5040-8FFC-3C1D68F29AD1}"/>
                </a:ext>
              </a:extLst>
            </p:cNvPr>
            <p:cNvSpPr txBox="1"/>
            <p:nvPr/>
          </p:nvSpPr>
          <p:spPr>
            <a:xfrm>
              <a:off x="5672585" y="2047415"/>
              <a:ext cx="1458257" cy="350922"/>
            </a:xfrm>
            <a:prstGeom prst="rect">
              <a:avLst/>
            </a:prstGeom>
            <a:noFill/>
          </p:spPr>
          <p:txBody>
            <a:bodyPr wrap="square" rtlCol="0">
              <a:spAutoFit/>
            </a:bodyPr>
            <a:lstStyle/>
            <a:p>
              <a:pPr algn="ctr"/>
              <a:r>
                <a:rPr lang="en-US" sz="1412" b="0" i="0" spc="0" dirty="0">
                  <a:solidFill>
                    <a:schemeClr val="bg1"/>
                  </a:solidFill>
                  <a:latin typeface="Helvetica" pitchFamily="2" charset="0"/>
                </a:rPr>
                <a:t>Formalize</a:t>
              </a:r>
            </a:p>
          </p:txBody>
        </p:sp>
        <p:sp>
          <p:nvSpPr>
            <p:cNvPr id="18" name="TextBox 17">
              <a:extLst>
                <a:ext uri="{FF2B5EF4-FFF2-40B4-BE49-F238E27FC236}">
                  <a16:creationId xmlns:a16="http://schemas.microsoft.com/office/drawing/2014/main" id="{FB1B936F-30CE-C549-92E4-358A7D7F73AB}"/>
                </a:ext>
              </a:extLst>
            </p:cNvPr>
            <p:cNvSpPr txBox="1"/>
            <p:nvPr/>
          </p:nvSpPr>
          <p:spPr>
            <a:xfrm>
              <a:off x="5582336" y="4356504"/>
              <a:ext cx="1627470" cy="350922"/>
            </a:xfrm>
            <a:prstGeom prst="rect">
              <a:avLst/>
            </a:prstGeom>
            <a:noFill/>
          </p:spPr>
          <p:txBody>
            <a:bodyPr wrap="square" rtlCol="0">
              <a:spAutoFit/>
            </a:bodyPr>
            <a:lstStyle/>
            <a:p>
              <a:pPr algn="ctr"/>
              <a:r>
                <a:rPr lang="en-US" sz="1412" b="0" i="0" spc="0" dirty="0">
                  <a:solidFill>
                    <a:schemeClr val="bg1"/>
                  </a:solidFill>
                  <a:latin typeface="Helvetica" pitchFamily="2" charset="0"/>
                </a:rPr>
                <a:t>Implement</a:t>
              </a:r>
            </a:p>
          </p:txBody>
        </p:sp>
        <p:sp>
          <p:nvSpPr>
            <p:cNvPr id="22" name="TextBox 21">
              <a:extLst>
                <a:ext uri="{FF2B5EF4-FFF2-40B4-BE49-F238E27FC236}">
                  <a16:creationId xmlns:a16="http://schemas.microsoft.com/office/drawing/2014/main" id="{C003AB7B-8C87-C342-B0C3-4DE09C3E3CD2}"/>
                </a:ext>
              </a:extLst>
            </p:cNvPr>
            <p:cNvSpPr txBox="1"/>
            <p:nvPr/>
          </p:nvSpPr>
          <p:spPr>
            <a:xfrm>
              <a:off x="2740063" y="4356504"/>
              <a:ext cx="1458257" cy="350922"/>
            </a:xfrm>
            <a:prstGeom prst="rect">
              <a:avLst/>
            </a:prstGeom>
            <a:noFill/>
          </p:spPr>
          <p:txBody>
            <a:bodyPr wrap="square" rtlCol="0">
              <a:spAutoFit/>
            </a:bodyPr>
            <a:lstStyle/>
            <a:p>
              <a:pPr algn="ctr"/>
              <a:r>
                <a:rPr lang="en-US" sz="1412" b="0" i="0" spc="0" dirty="0">
                  <a:solidFill>
                    <a:schemeClr val="bg1"/>
                  </a:solidFill>
                  <a:latin typeface="Helvetica" pitchFamily="2" charset="0"/>
                </a:rPr>
                <a:t>Monitor</a:t>
              </a:r>
            </a:p>
          </p:txBody>
        </p:sp>
        <p:sp>
          <p:nvSpPr>
            <p:cNvPr id="24" name="TextBox 23">
              <a:extLst>
                <a:ext uri="{FF2B5EF4-FFF2-40B4-BE49-F238E27FC236}">
                  <a16:creationId xmlns:a16="http://schemas.microsoft.com/office/drawing/2014/main" id="{A1B34174-AD8E-E54F-9E90-2FF99D523A9A}"/>
                </a:ext>
              </a:extLst>
            </p:cNvPr>
            <p:cNvSpPr txBox="1"/>
            <p:nvPr/>
          </p:nvSpPr>
          <p:spPr>
            <a:xfrm>
              <a:off x="2750366" y="2047415"/>
              <a:ext cx="1458257" cy="350922"/>
            </a:xfrm>
            <a:prstGeom prst="rect">
              <a:avLst/>
            </a:prstGeom>
            <a:noFill/>
          </p:spPr>
          <p:txBody>
            <a:bodyPr wrap="square" rtlCol="0">
              <a:spAutoFit/>
            </a:bodyPr>
            <a:lstStyle/>
            <a:p>
              <a:pPr algn="ctr"/>
              <a:r>
                <a:rPr lang="en-US" sz="1412" b="0" i="0" spc="0" dirty="0">
                  <a:solidFill>
                    <a:schemeClr val="bg1"/>
                  </a:solidFill>
                  <a:latin typeface="Helvetica" pitchFamily="2" charset="0"/>
                </a:rPr>
                <a:t>Organize</a:t>
              </a:r>
            </a:p>
          </p:txBody>
        </p:sp>
      </p:grpSp>
      <p:sp>
        <p:nvSpPr>
          <p:cNvPr id="23" name="Slide Number Placeholder 2">
            <a:extLst>
              <a:ext uri="{FF2B5EF4-FFF2-40B4-BE49-F238E27FC236}">
                <a16:creationId xmlns:a16="http://schemas.microsoft.com/office/drawing/2014/main" id="{4B6EDCE0-C572-8246-A7FB-3B308369D892}"/>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25" name="Slide Number Placeholder 5">
            <a:extLst>
              <a:ext uri="{FF2B5EF4-FFF2-40B4-BE49-F238E27FC236}">
                <a16:creationId xmlns:a16="http://schemas.microsoft.com/office/drawing/2014/main" id="{E31E72B2-293E-E847-ACA5-8232F147F714}"/>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2492503930"/>
      </p:ext>
    </p:extLst>
  </p:cSld>
  <p:clrMapOvr>
    <a:masterClrMapping/>
  </p:clrMapOvr>
  <p:extLst>
    <p:ext uri="{DCECCB84-F9BA-43D5-87BE-67443E8EF086}">
      <p15:sldGuideLst xmlns:p15="http://schemas.microsoft.com/office/powerpoint/2012/main">
        <p15:guide id="2" pos="590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7_Approach_TeamIntro">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7F760EA-7683-6343-AA51-29B0C6B4931D}"/>
              </a:ext>
            </a:extLst>
          </p:cNvPr>
          <p:cNvSpPr txBox="1"/>
          <p:nvPr/>
        </p:nvSpPr>
        <p:spPr>
          <a:xfrm>
            <a:off x="266916" y="202641"/>
            <a:ext cx="8610167" cy="744178"/>
          </a:xfrm>
          <a:prstGeom prst="rect">
            <a:avLst/>
          </a:prstGeom>
          <a:noFill/>
        </p:spPr>
        <p:txBody>
          <a:bodyPr wrap="square" rtlCol="0">
            <a:spAutoFit/>
          </a:bodyPr>
          <a:lstStyle/>
          <a:p>
            <a:pPr algn="ctr"/>
            <a:r>
              <a:rPr lang="en-US" sz="4236" b="0" i="0" spc="265" dirty="0">
                <a:solidFill>
                  <a:srgbClr val="00AEEF"/>
                </a:solidFill>
                <a:latin typeface="Helvetica Light" panose="020B0403020202020204" pitchFamily="34" charset="0"/>
              </a:rPr>
              <a:t>CUSTOMIZED </a:t>
            </a:r>
            <a:r>
              <a:rPr lang="en-US" sz="4236" b="1" i="0" spc="265" dirty="0">
                <a:solidFill>
                  <a:srgbClr val="263692"/>
                </a:solidFill>
                <a:latin typeface="Helvetica" pitchFamily="2" charset="0"/>
              </a:rPr>
              <a:t>EXPERIENCE</a:t>
            </a:r>
          </a:p>
        </p:txBody>
      </p:sp>
      <p:grpSp>
        <p:nvGrpSpPr>
          <p:cNvPr id="12" name="Group 11">
            <a:extLst>
              <a:ext uri="{FF2B5EF4-FFF2-40B4-BE49-F238E27FC236}">
                <a16:creationId xmlns:a16="http://schemas.microsoft.com/office/drawing/2014/main" id="{14448257-6EFC-7040-A23E-0449D6FA91ED}"/>
              </a:ext>
            </a:extLst>
          </p:cNvPr>
          <p:cNvGrpSpPr/>
          <p:nvPr/>
        </p:nvGrpSpPr>
        <p:grpSpPr>
          <a:xfrm>
            <a:off x="457970" y="1546565"/>
            <a:ext cx="8228061" cy="1176298"/>
            <a:chOff x="521420" y="1822347"/>
            <a:chExt cx="9050867" cy="1333138"/>
          </a:xfrm>
        </p:grpSpPr>
        <p:sp>
          <p:nvSpPr>
            <p:cNvPr id="9" name="TextBox 8">
              <a:extLst>
                <a:ext uri="{FF2B5EF4-FFF2-40B4-BE49-F238E27FC236}">
                  <a16:creationId xmlns:a16="http://schemas.microsoft.com/office/drawing/2014/main" id="{471A107B-8742-524D-B9B0-432C9DD23344}"/>
                </a:ext>
              </a:extLst>
            </p:cNvPr>
            <p:cNvSpPr txBox="1"/>
            <p:nvPr/>
          </p:nvSpPr>
          <p:spPr>
            <a:xfrm>
              <a:off x="521420" y="1822347"/>
              <a:ext cx="9050867" cy="535574"/>
            </a:xfrm>
            <a:prstGeom prst="rect">
              <a:avLst/>
            </a:prstGeom>
            <a:noFill/>
          </p:spPr>
          <p:txBody>
            <a:bodyPr wrap="square" rtlCol="0">
              <a:spAutoFit/>
            </a:bodyPr>
            <a:lstStyle/>
            <a:p>
              <a:pPr algn="ctr"/>
              <a:r>
                <a:rPr lang="en-US" sz="2471" b="0" i="0" spc="0" dirty="0">
                  <a:solidFill>
                    <a:srgbClr val="263692"/>
                  </a:solidFill>
                  <a:latin typeface="Helvetica" pitchFamily="2" charset="0"/>
                </a:rPr>
                <a:t>RETURNS ARE A BY-PRODUCT OF RISK</a:t>
              </a:r>
            </a:p>
          </p:txBody>
        </p:sp>
        <p:sp>
          <p:nvSpPr>
            <p:cNvPr id="14" name="TextBox 13">
              <a:extLst>
                <a:ext uri="{FF2B5EF4-FFF2-40B4-BE49-F238E27FC236}">
                  <a16:creationId xmlns:a16="http://schemas.microsoft.com/office/drawing/2014/main" id="{5957638C-985D-7344-B745-4C951068472A}"/>
                </a:ext>
              </a:extLst>
            </p:cNvPr>
            <p:cNvSpPr txBox="1"/>
            <p:nvPr/>
          </p:nvSpPr>
          <p:spPr>
            <a:xfrm>
              <a:off x="1322181" y="2392456"/>
              <a:ext cx="7449343" cy="763029"/>
            </a:xfrm>
            <a:prstGeom prst="rect">
              <a:avLst/>
            </a:prstGeom>
            <a:noFill/>
          </p:spPr>
          <p:txBody>
            <a:bodyPr wrap="square" rtlCol="0">
              <a:spAutoFit/>
            </a:bodyPr>
            <a:lstStyle/>
            <a:p>
              <a:pPr algn="ctr">
                <a:lnSpc>
                  <a:spcPct val="125000"/>
                </a:lnSpc>
              </a:pPr>
              <a:r>
                <a:rPr lang="en-US" sz="1588" b="0" i="0" dirty="0">
                  <a:solidFill>
                    <a:schemeClr val="tx1">
                      <a:lumMod val="50000"/>
                      <a:lumOff val="50000"/>
                    </a:schemeClr>
                  </a:solidFill>
                  <a:latin typeface="Helvetica" pitchFamily="2" charset="0"/>
                </a:rPr>
                <a:t>Specializing in</a:t>
              </a:r>
              <a:r>
                <a:rPr lang="en-US" sz="1588" b="0" i="0" dirty="0">
                  <a:solidFill>
                    <a:srgbClr val="00AEEF"/>
                  </a:solidFill>
                  <a:latin typeface="Helvetica" pitchFamily="2" charset="0"/>
                </a:rPr>
                <a:t> understanding, measuring</a:t>
              </a:r>
            </a:p>
            <a:p>
              <a:pPr algn="ctr">
                <a:lnSpc>
                  <a:spcPct val="125000"/>
                </a:lnSpc>
              </a:pPr>
              <a:r>
                <a:rPr lang="en-US" sz="1588" b="0" i="0" dirty="0">
                  <a:solidFill>
                    <a:schemeClr val="tx1">
                      <a:lumMod val="50000"/>
                      <a:lumOff val="50000"/>
                    </a:schemeClr>
                  </a:solidFill>
                  <a:latin typeface="Helvetica" pitchFamily="2" charset="0"/>
                </a:rPr>
                <a:t>&amp;</a:t>
              </a:r>
              <a:r>
                <a:rPr lang="en-US" sz="1588" b="0" i="0" dirty="0">
                  <a:solidFill>
                    <a:srgbClr val="00AEEF"/>
                  </a:solidFill>
                  <a:latin typeface="Helvetica" pitchFamily="2" charset="0"/>
                </a:rPr>
                <a:t> managing </a:t>
              </a:r>
              <a:r>
                <a:rPr lang="en-US" sz="1588" b="0" i="0" dirty="0">
                  <a:solidFill>
                    <a:schemeClr val="tx1">
                      <a:lumMod val="50000"/>
                      <a:lumOff val="50000"/>
                    </a:schemeClr>
                  </a:solidFill>
                  <a:latin typeface="Helvetica" pitchFamily="2" charset="0"/>
                </a:rPr>
                <a:t>risk with your portfolio.</a:t>
              </a:r>
              <a:r>
                <a:rPr lang="en-US" sz="1588" b="0" i="0" dirty="0">
                  <a:solidFill>
                    <a:schemeClr val="bg2">
                      <a:lumMod val="50000"/>
                    </a:schemeClr>
                  </a:solidFill>
                  <a:latin typeface="Helvetica" pitchFamily="2" charset="0"/>
                </a:rPr>
                <a:t> </a:t>
              </a:r>
            </a:p>
          </p:txBody>
        </p:sp>
      </p:grpSp>
      <p:sp>
        <p:nvSpPr>
          <p:cNvPr id="16" name="TextBox 15">
            <a:extLst>
              <a:ext uri="{FF2B5EF4-FFF2-40B4-BE49-F238E27FC236}">
                <a16:creationId xmlns:a16="http://schemas.microsoft.com/office/drawing/2014/main" id="{C82DE614-F285-FF48-B8D8-41A9494C305A}"/>
              </a:ext>
            </a:extLst>
          </p:cNvPr>
          <p:cNvSpPr txBox="1"/>
          <p:nvPr/>
        </p:nvSpPr>
        <p:spPr>
          <a:xfrm>
            <a:off x="371438" y="3369087"/>
            <a:ext cx="8401125" cy="367793"/>
          </a:xfrm>
          <a:prstGeom prst="rect">
            <a:avLst/>
          </a:prstGeom>
          <a:noFill/>
        </p:spPr>
        <p:txBody>
          <a:bodyPr wrap="square" rtlCol="0">
            <a:spAutoFit/>
          </a:bodyPr>
          <a:lstStyle/>
          <a:p>
            <a:pPr algn="ctr">
              <a:lnSpc>
                <a:spcPct val="125000"/>
              </a:lnSpc>
            </a:pPr>
            <a:r>
              <a:rPr lang="en-US" sz="1588" b="0" i="0" dirty="0">
                <a:solidFill>
                  <a:schemeClr val="bg1">
                    <a:lumMod val="50000"/>
                  </a:schemeClr>
                </a:solidFill>
                <a:latin typeface="Helvetica" pitchFamily="2" charset="0"/>
              </a:rPr>
              <a:t>Each client receives </a:t>
            </a:r>
            <a:r>
              <a:rPr lang="en-US" sz="1588" b="0" i="0" dirty="0">
                <a:solidFill>
                  <a:srgbClr val="00AEEF"/>
                </a:solidFill>
                <a:latin typeface="Helvetica" pitchFamily="2" charset="0"/>
              </a:rPr>
              <a:t>accessible,</a:t>
            </a:r>
            <a:r>
              <a:rPr lang="en-US" sz="1588" b="0" i="0" dirty="0">
                <a:solidFill>
                  <a:srgbClr val="263692"/>
                </a:solidFill>
                <a:latin typeface="Helvetica" pitchFamily="2" charset="0"/>
              </a:rPr>
              <a:t> </a:t>
            </a:r>
            <a:r>
              <a:rPr lang="en-US" sz="1588" b="0" i="0" dirty="0">
                <a:solidFill>
                  <a:srgbClr val="00AEEF"/>
                </a:solidFill>
                <a:latin typeface="Helvetica" pitchFamily="2" charset="0"/>
              </a:rPr>
              <a:t>relevant,</a:t>
            </a:r>
            <a:r>
              <a:rPr lang="en-US" sz="1588" b="0" i="0" dirty="0">
                <a:solidFill>
                  <a:srgbClr val="263692"/>
                </a:solidFill>
                <a:latin typeface="Helvetica" pitchFamily="2" charset="0"/>
              </a:rPr>
              <a:t> </a:t>
            </a:r>
            <a:r>
              <a:rPr lang="en-US" sz="1588" b="0" i="0" dirty="0">
                <a:solidFill>
                  <a:schemeClr val="bg1">
                    <a:lumMod val="50000"/>
                  </a:schemeClr>
                </a:solidFill>
                <a:latin typeface="Helvetica" pitchFamily="2" charset="0"/>
              </a:rPr>
              <a:t>and</a:t>
            </a:r>
            <a:r>
              <a:rPr lang="en-US" sz="1588" b="0" i="0" dirty="0">
                <a:solidFill>
                  <a:srgbClr val="263692"/>
                </a:solidFill>
                <a:latin typeface="Helvetica" pitchFamily="2" charset="0"/>
              </a:rPr>
              <a:t> </a:t>
            </a:r>
            <a:r>
              <a:rPr lang="en-US" sz="1588" b="0" i="0" dirty="0">
                <a:solidFill>
                  <a:srgbClr val="00AEEF"/>
                </a:solidFill>
                <a:latin typeface="Helvetica" pitchFamily="2" charset="0"/>
              </a:rPr>
              <a:t>secure</a:t>
            </a:r>
            <a:r>
              <a:rPr lang="en-US" sz="1588" b="0" i="0" dirty="0">
                <a:solidFill>
                  <a:srgbClr val="263692"/>
                </a:solidFill>
                <a:latin typeface="Helvetica" pitchFamily="2" charset="0"/>
              </a:rPr>
              <a:t> </a:t>
            </a:r>
            <a:r>
              <a:rPr lang="en-US" sz="1588" b="0" i="0" dirty="0">
                <a:solidFill>
                  <a:schemeClr val="bg1">
                    <a:lumMod val="50000"/>
                  </a:schemeClr>
                </a:solidFill>
                <a:latin typeface="Helvetica" pitchFamily="2" charset="0"/>
              </a:rPr>
              <a:t>reporting packages.</a:t>
            </a:r>
          </a:p>
        </p:txBody>
      </p:sp>
      <p:pic>
        <p:nvPicPr>
          <p:cNvPr id="31" name="Picture 30">
            <a:extLst>
              <a:ext uri="{FF2B5EF4-FFF2-40B4-BE49-F238E27FC236}">
                <a16:creationId xmlns:a16="http://schemas.microsoft.com/office/drawing/2014/main" id="{9CB66B23-5149-0844-9600-245809A5C89E}"/>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33" name="Picture 32">
            <a:extLst>
              <a:ext uri="{FF2B5EF4-FFF2-40B4-BE49-F238E27FC236}">
                <a16:creationId xmlns:a16="http://schemas.microsoft.com/office/drawing/2014/main" id="{8E92E93A-2661-D14B-B10C-EBA891775030}"/>
              </a:ext>
            </a:extLst>
          </p:cNvPr>
          <p:cNvPicPr>
            <a:picLocks noChangeAspect="1"/>
          </p:cNvPicPr>
          <p:nvPr/>
        </p:nvPicPr>
        <p:blipFill>
          <a:blip r:embed="rId3"/>
          <a:stretch>
            <a:fillRect/>
          </a:stretch>
        </p:blipFill>
        <p:spPr>
          <a:xfrm>
            <a:off x="243443" y="1089211"/>
            <a:ext cx="8656795" cy="49717"/>
          </a:xfrm>
          <a:prstGeom prst="rect">
            <a:avLst/>
          </a:prstGeom>
        </p:spPr>
      </p:pic>
      <p:cxnSp>
        <p:nvCxnSpPr>
          <p:cNvPr id="35" name="Straight Connector 34">
            <a:extLst>
              <a:ext uri="{FF2B5EF4-FFF2-40B4-BE49-F238E27FC236}">
                <a16:creationId xmlns:a16="http://schemas.microsoft.com/office/drawing/2014/main" id="{EA529775-A4CE-F443-8D3E-61C5D1C9A231}"/>
              </a:ext>
            </a:extLst>
          </p:cNvPr>
          <p:cNvCxnSpPr>
            <a:cxnSpLocks/>
          </p:cNvCxnSpPr>
          <p:nvPr/>
        </p:nvCxnSpPr>
        <p:spPr>
          <a:xfrm>
            <a:off x="1606306" y="3055470"/>
            <a:ext cx="593139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C500DBE-86E1-B241-883C-CBD3A16F3003}"/>
              </a:ext>
            </a:extLst>
          </p:cNvPr>
          <p:cNvGrpSpPr/>
          <p:nvPr/>
        </p:nvGrpSpPr>
        <p:grpSpPr>
          <a:xfrm>
            <a:off x="3303940" y="3935560"/>
            <a:ext cx="2535802" cy="1816931"/>
            <a:chOff x="3630885" y="4479636"/>
            <a:chExt cx="2789382" cy="1819523"/>
          </a:xfrm>
        </p:grpSpPr>
        <p:cxnSp>
          <p:nvCxnSpPr>
            <p:cNvPr id="36" name="Straight Connector 35">
              <a:extLst>
                <a:ext uri="{FF2B5EF4-FFF2-40B4-BE49-F238E27FC236}">
                  <a16:creationId xmlns:a16="http://schemas.microsoft.com/office/drawing/2014/main" id="{24272805-286C-DE47-86AE-6CA5550500B1}"/>
                </a:ext>
              </a:extLst>
            </p:cNvPr>
            <p:cNvCxnSpPr>
              <a:cxnSpLocks/>
            </p:cNvCxnSpPr>
            <p:nvPr/>
          </p:nvCxnSpPr>
          <p:spPr>
            <a:xfrm flipV="1">
              <a:off x="3630885" y="4479636"/>
              <a:ext cx="0" cy="1819523"/>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CC48AFC-AD7D-4542-A13A-CC9E09AA6FAD}"/>
                </a:ext>
              </a:extLst>
            </p:cNvPr>
            <p:cNvCxnSpPr>
              <a:cxnSpLocks/>
            </p:cNvCxnSpPr>
            <p:nvPr/>
          </p:nvCxnSpPr>
          <p:spPr>
            <a:xfrm flipV="1">
              <a:off x="6420267" y="4479636"/>
              <a:ext cx="0" cy="1819523"/>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6DDB6B11-A69E-E440-B1BE-11257AEA888C}"/>
              </a:ext>
            </a:extLst>
          </p:cNvPr>
          <p:cNvGrpSpPr/>
          <p:nvPr/>
        </p:nvGrpSpPr>
        <p:grpSpPr>
          <a:xfrm>
            <a:off x="1028798" y="4046704"/>
            <a:ext cx="7086405" cy="1543191"/>
            <a:chOff x="1168623" y="4624692"/>
            <a:chExt cx="7795046" cy="1748950"/>
          </a:xfrm>
        </p:grpSpPr>
        <p:sp>
          <p:nvSpPr>
            <p:cNvPr id="17" name="TextBox 16">
              <a:extLst>
                <a:ext uri="{FF2B5EF4-FFF2-40B4-BE49-F238E27FC236}">
                  <a16:creationId xmlns:a16="http://schemas.microsoft.com/office/drawing/2014/main" id="{06C2D716-3605-7C42-9A1E-099E321F7519}"/>
                </a:ext>
              </a:extLst>
            </p:cNvPr>
            <p:cNvSpPr txBox="1"/>
            <p:nvPr/>
          </p:nvSpPr>
          <p:spPr>
            <a:xfrm>
              <a:off x="1168623" y="5610613"/>
              <a:ext cx="2020782" cy="763029"/>
            </a:xfrm>
            <a:prstGeom prst="rect">
              <a:avLst/>
            </a:prstGeom>
            <a:noFill/>
          </p:spPr>
          <p:txBody>
            <a:bodyPr wrap="square" rtlCol="0">
              <a:spAutoFit/>
            </a:bodyPr>
            <a:lstStyle/>
            <a:p>
              <a:pPr algn="ctr">
                <a:lnSpc>
                  <a:spcPct val="125000"/>
                </a:lnSpc>
              </a:pPr>
              <a:r>
                <a:rPr lang="en-US" sz="1588" b="0" i="0" dirty="0">
                  <a:solidFill>
                    <a:srgbClr val="263692"/>
                  </a:solidFill>
                  <a:latin typeface="Helvetica" pitchFamily="2" charset="0"/>
                </a:rPr>
                <a:t>PROPRIETARY</a:t>
              </a:r>
            </a:p>
            <a:p>
              <a:pPr algn="ctr">
                <a:lnSpc>
                  <a:spcPct val="125000"/>
                </a:lnSpc>
              </a:pPr>
              <a:r>
                <a:rPr lang="en-US" sz="1588" b="0" i="0" dirty="0">
                  <a:solidFill>
                    <a:srgbClr val="263692"/>
                  </a:solidFill>
                  <a:latin typeface="Helvetica" pitchFamily="2" charset="0"/>
                </a:rPr>
                <a:t>RISK ANALYSIS</a:t>
              </a:r>
            </a:p>
          </p:txBody>
        </p:sp>
        <p:sp>
          <p:nvSpPr>
            <p:cNvPr id="18" name="TextBox 17">
              <a:extLst>
                <a:ext uri="{FF2B5EF4-FFF2-40B4-BE49-F238E27FC236}">
                  <a16:creationId xmlns:a16="http://schemas.microsoft.com/office/drawing/2014/main" id="{1C9C446D-3DFB-704F-9A28-C10696406370}"/>
                </a:ext>
              </a:extLst>
            </p:cNvPr>
            <p:cNvSpPr txBox="1"/>
            <p:nvPr/>
          </p:nvSpPr>
          <p:spPr>
            <a:xfrm>
              <a:off x="4047289" y="5602615"/>
              <a:ext cx="2020782" cy="763029"/>
            </a:xfrm>
            <a:prstGeom prst="rect">
              <a:avLst/>
            </a:prstGeom>
            <a:noFill/>
          </p:spPr>
          <p:txBody>
            <a:bodyPr wrap="square" rtlCol="0">
              <a:spAutoFit/>
            </a:bodyPr>
            <a:lstStyle/>
            <a:p>
              <a:pPr algn="ctr">
                <a:lnSpc>
                  <a:spcPct val="125000"/>
                </a:lnSpc>
              </a:pPr>
              <a:r>
                <a:rPr lang="en-US" sz="1588" b="0" i="0" dirty="0">
                  <a:solidFill>
                    <a:srgbClr val="263692"/>
                  </a:solidFill>
                  <a:latin typeface="Helvetica" pitchFamily="2" charset="0"/>
                </a:rPr>
                <a:t>PEER GROUP</a:t>
              </a:r>
            </a:p>
            <a:p>
              <a:pPr algn="ctr">
                <a:lnSpc>
                  <a:spcPct val="125000"/>
                </a:lnSpc>
              </a:pPr>
              <a:r>
                <a:rPr lang="en-US" sz="1588" b="0" i="0" dirty="0">
                  <a:solidFill>
                    <a:srgbClr val="263692"/>
                  </a:solidFill>
                  <a:latin typeface="Helvetica" pitchFamily="2" charset="0"/>
                </a:rPr>
                <a:t>RANKINGS</a:t>
              </a:r>
            </a:p>
          </p:txBody>
        </p:sp>
        <p:sp>
          <p:nvSpPr>
            <p:cNvPr id="19" name="TextBox 18">
              <a:extLst>
                <a:ext uri="{FF2B5EF4-FFF2-40B4-BE49-F238E27FC236}">
                  <a16:creationId xmlns:a16="http://schemas.microsoft.com/office/drawing/2014/main" id="{93C53E0B-2F57-D14F-A025-458F4D7B0268}"/>
                </a:ext>
              </a:extLst>
            </p:cNvPr>
            <p:cNvSpPr txBox="1"/>
            <p:nvPr/>
          </p:nvSpPr>
          <p:spPr>
            <a:xfrm>
              <a:off x="6815449" y="5602615"/>
              <a:ext cx="2148220" cy="763029"/>
            </a:xfrm>
            <a:prstGeom prst="rect">
              <a:avLst/>
            </a:prstGeom>
            <a:noFill/>
          </p:spPr>
          <p:txBody>
            <a:bodyPr wrap="square" rtlCol="0">
              <a:spAutoFit/>
            </a:bodyPr>
            <a:lstStyle/>
            <a:p>
              <a:pPr algn="ctr">
                <a:lnSpc>
                  <a:spcPct val="125000"/>
                </a:lnSpc>
              </a:pPr>
              <a:r>
                <a:rPr lang="en-US" sz="1588" b="0" i="0" dirty="0">
                  <a:solidFill>
                    <a:srgbClr val="263692"/>
                  </a:solidFill>
                  <a:latin typeface="Helvetica" pitchFamily="2" charset="0"/>
                </a:rPr>
                <a:t>SECURE</a:t>
              </a:r>
            </a:p>
            <a:p>
              <a:pPr algn="ctr">
                <a:lnSpc>
                  <a:spcPct val="125000"/>
                </a:lnSpc>
              </a:pPr>
              <a:r>
                <a:rPr lang="en-US" sz="1588" b="0" i="0" dirty="0">
                  <a:solidFill>
                    <a:srgbClr val="263692"/>
                  </a:solidFill>
                  <a:latin typeface="Helvetica" pitchFamily="2" charset="0"/>
                </a:rPr>
                <a:t>ONLINE ACCESS</a:t>
              </a:r>
            </a:p>
          </p:txBody>
        </p:sp>
        <p:pic>
          <p:nvPicPr>
            <p:cNvPr id="39" name="Picture 38" descr="Icon&#10;&#10;Description automatically generated">
              <a:extLst>
                <a:ext uri="{FF2B5EF4-FFF2-40B4-BE49-F238E27FC236}">
                  <a16:creationId xmlns:a16="http://schemas.microsoft.com/office/drawing/2014/main" id="{12E4A883-6A41-FE4D-AA1D-A95B46E5E8C1}"/>
                </a:ext>
              </a:extLst>
            </p:cNvPr>
            <p:cNvPicPr>
              <a:picLocks noChangeAspect="1"/>
            </p:cNvPicPr>
            <p:nvPr/>
          </p:nvPicPr>
          <p:blipFill>
            <a:blip r:embed="rId4"/>
            <a:stretch>
              <a:fillRect/>
            </a:stretch>
          </p:blipFill>
          <p:spPr>
            <a:xfrm>
              <a:off x="4763994" y="4664330"/>
              <a:ext cx="587371" cy="814392"/>
            </a:xfrm>
            <a:prstGeom prst="rect">
              <a:avLst/>
            </a:prstGeom>
          </p:spPr>
        </p:pic>
        <p:pic>
          <p:nvPicPr>
            <p:cNvPr id="40" name="Picture 39" descr="Icon&#10;&#10;Description automatically generated">
              <a:extLst>
                <a:ext uri="{FF2B5EF4-FFF2-40B4-BE49-F238E27FC236}">
                  <a16:creationId xmlns:a16="http://schemas.microsoft.com/office/drawing/2014/main" id="{3767E1F9-EB93-324A-9842-61A141FDF6BA}"/>
                </a:ext>
              </a:extLst>
            </p:cNvPr>
            <p:cNvPicPr>
              <a:picLocks noChangeAspect="1"/>
            </p:cNvPicPr>
            <p:nvPr/>
          </p:nvPicPr>
          <p:blipFill>
            <a:blip r:embed="rId5"/>
            <a:stretch>
              <a:fillRect/>
            </a:stretch>
          </p:blipFill>
          <p:spPr>
            <a:xfrm>
              <a:off x="7541821" y="4624692"/>
              <a:ext cx="695476" cy="854030"/>
            </a:xfrm>
            <a:prstGeom prst="rect">
              <a:avLst/>
            </a:prstGeom>
          </p:spPr>
        </p:pic>
        <p:pic>
          <p:nvPicPr>
            <p:cNvPr id="41" name="Picture 40" descr="Icon&#10;&#10;Description automatically generated">
              <a:extLst>
                <a:ext uri="{FF2B5EF4-FFF2-40B4-BE49-F238E27FC236}">
                  <a16:creationId xmlns:a16="http://schemas.microsoft.com/office/drawing/2014/main" id="{5027ABC7-4DC9-AF40-8D38-A805606700D8}"/>
                </a:ext>
              </a:extLst>
            </p:cNvPr>
            <p:cNvPicPr>
              <a:picLocks noChangeAspect="1"/>
            </p:cNvPicPr>
            <p:nvPr/>
          </p:nvPicPr>
          <p:blipFill>
            <a:blip r:embed="rId6"/>
            <a:stretch>
              <a:fillRect/>
            </a:stretch>
          </p:blipFill>
          <p:spPr>
            <a:xfrm>
              <a:off x="1906949" y="4814745"/>
              <a:ext cx="544129" cy="681061"/>
            </a:xfrm>
            <a:prstGeom prst="rect">
              <a:avLst/>
            </a:prstGeom>
          </p:spPr>
        </p:pic>
      </p:grpSp>
      <p:sp>
        <p:nvSpPr>
          <p:cNvPr id="22" name="Slide Number Placeholder 2">
            <a:extLst>
              <a:ext uri="{FF2B5EF4-FFF2-40B4-BE49-F238E27FC236}">
                <a16:creationId xmlns:a16="http://schemas.microsoft.com/office/drawing/2014/main" id="{E639AC71-B2D4-5146-808B-59BEB534EAA1}"/>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23" name="Slide Number Placeholder 5">
            <a:extLst>
              <a:ext uri="{FF2B5EF4-FFF2-40B4-BE49-F238E27FC236}">
                <a16:creationId xmlns:a16="http://schemas.microsoft.com/office/drawing/2014/main" id="{20E21D78-A21F-D54B-94CF-67899A594FA4}"/>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1972375624"/>
      </p:ext>
    </p:extLst>
  </p:cSld>
  <p:clrMapOvr>
    <a:masterClrMapping/>
  </p:clrMapOvr>
  <p:extLst>
    <p:ext uri="{DCECCB84-F9BA-43D5-87BE-67443E8EF086}">
      <p15:sldGuideLst xmlns:p15="http://schemas.microsoft.com/office/powerpoint/2012/main">
        <p15:guide id="1" orient="horz" pos="2688">
          <p15:clr>
            <a:srgbClr val="FBAE40"/>
          </p15:clr>
        </p15:guide>
        <p15:guide id="2" pos="5904">
          <p15:clr>
            <a:srgbClr val="FBAE40"/>
          </p15:clr>
        </p15:guide>
        <p15:guide id="3" orient="horz" pos="4080">
          <p15:clr>
            <a:srgbClr val="FBAE40"/>
          </p15:clr>
        </p15:guide>
        <p15:guide id="4" pos="316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8_Approach_TeamIntro">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466CB4A-E9B4-CA44-B5F2-9EC55CBE83B4}"/>
              </a:ext>
            </a:extLst>
          </p:cNvPr>
          <p:cNvSpPr txBox="1"/>
          <p:nvPr/>
        </p:nvSpPr>
        <p:spPr>
          <a:xfrm>
            <a:off x="1195881" y="2905162"/>
            <a:ext cx="6752239" cy="1558888"/>
          </a:xfrm>
          <a:prstGeom prst="rect">
            <a:avLst/>
          </a:prstGeom>
          <a:noFill/>
        </p:spPr>
        <p:txBody>
          <a:bodyPr wrap="square" rtlCol="0">
            <a:spAutoFit/>
          </a:bodyPr>
          <a:lstStyle/>
          <a:p>
            <a:pPr algn="ctr"/>
            <a:r>
              <a:rPr lang="en-US" sz="4765" b="0" i="0" spc="265" dirty="0">
                <a:solidFill>
                  <a:srgbClr val="662C91"/>
                </a:solidFill>
                <a:latin typeface="Helvetica Light" panose="020B0403020202020204" pitchFamily="34" charset="0"/>
              </a:rPr>
              <a:t>RETIREMENT</a:t>
            </a:r>
            <a:r>
              <a:rPr lang="en-US" sz="4765" b="0" i="0" spc="265" dirty="0">
                <a:solidFill>
                  <a:srgbClr val="00AEEF"/>
                </a:solidFill>
                <a:latin typeface="Helvetica Light" panose="020B0403020202020204" pitchFamily="34" charset="0"/>
              </a:rPr>
              <a:t> </a:t>
            </a:r>
            <a:r>
              <a:rPr lang="en-US" sz="4765" b="0" i="0" u="none" spc="265" dirty="0">
                <a:solidFill>
                  <a:srgbClr val="662C91"/>
                </a:solidFill>
                <a:latin typeface="Helvetica Light" panose="020B0403020202020204" pitchFamily="34" charset="0"/>
              </a:rPr>
              <a:t>PLAN</a:t>
            </a:r>
            <a:r>
              <a:rPr lang="en-US" sz="4765" b="1" i="0" u="none" spc="265" dirty="0">
                <a:solidFill>
                  <a:srgbClr val="263692"/>
                </a:solidFill>
                <a:latin typeface="Helvetica" pitchFamily="2" charset="0"/>
              </a:rPr>
              <a:t> CONSULTING</a:t>
            </a:r>
            <a:endParaRPr lang="en-US" sz="4765" b="1" i="0" spc="265" dirty="0">
              <a:solidFill>
                <a:srgbClr val="00AEEF"/>
              </a:solidFill>
              <a:latin typeface="Helvetica" pitchFamily="2" charset="0"/>
            </a:endParaRPr>
          </a:p>
        </p:txBody>
      </p:sp>
      <p:pic>
        <p:nvPicPr>
          <p:cNvPr id="12" name="Picture 11">
            <a:extLst>
              <a:ext uri="{FF2B5EF4-FFF2-40B4-BE49-F238E27FC236}">
                <a16:creationId xmlns:a16="http://schemas.microsoft.com/office/drawing/2014/main" id="{D24916DD-718C-CB4F-B43F-F1325C677BC7}"/>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13" name="Picture 12">
            <a:extLst>
              <a:ext uri="{FF2B5EF4-FFF2-40B4-BE49-F238E27FC236}">
                <a16:creationId xmlns:a16="http://schemas.microsoft.com/office/drawing/2014/main" id="{5A854DEB-71F4-3945-B8D6-B961202ED6D0}"/>
              </a:ext>
            </a:extLst>
          </p:cNvPr>
          <p:cNvPicPr>
            <a:picLocks noChangeAspect="1"/>
          </p:cNvPicPr>
          <p:nvPr/>
        </p:nvPicPr>
        <p:blipFill>
          <a:blip r:embed="rId3"/>
          <a:stretch>
            <a:fillRect/>
          </a:stretch>
        </p:blipFill>
        <p:spPr>
          <a:xfrm>
            <a:off x="243443" y="1089211"/>
            <a:ext cx="8656795" cy="49717"/>
          </a:xfrm>
          <a:prstGeom prst="rect">
            <a:avLst/>
          </a:prstGeom>
        </p:spPr>
      </p:pic>
      <p:pic>
        <p:nvPicPr>
          <p:cNvPr id="3" name="Picture 2">
            <a:extLst>
              <a:ext uri="{FF2B5EF4-FFF2-40B4-BE49-F238E27FC236}">
                <a16:creationId xmlns:a16="http://schemas.microsoft.com/office/drawing/2014/main" id="{695E3309-83B7-2848-9841-17AB9B6DACD4}"/>
              </a:ext>
            </a:extLst>
          </p:cNvPr>
          <p:cNvPicPr>
            <a:picLocks noChangeAspect="1"/>
          </p:cNvPicPr>
          <p:nvPr/>
        </p:nvPicPr>
        <p:blipFill>
          <a:blip r:embed="rId4"/>
          <a:stretch>
            <a:fillRect/>
          </a:stretch>
        </p:blipFill>
        <p:spPr>
          <a:xfrm>
            <a:off x="3469155" y="160460"/>
            <a:ext cx="2205372" cy="824385"/>
          </a:xfrm>
          <a:prstGeom prst="rect">
            <a:avLst/>
          </a:prstGeom>
        </p:spPr>
      </p:pic>
      <p:sp>
        <p:nvSpPr>
          <p:cNvPr id="11" name="Slide Number Placeholder 2">
            <a:extLst>
              <a:ext uri="{FF2B5EF4-FFF2-40B4-BE49-F238E27FC236}">
                <a16:creationId xmlns:a16="http://schemas.microsoft.com/office/drawing/2014/main" id="{BE64EC5D-2E9F-334D-B53B-30E2E5E0B410}"/>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14" name="Slide Number Placeholder 5">
            <a:extLst>
              <a:ext uri="{FF2B5EF4-FFF2-40B4-BE49-F238E27FC236}">
                <a16:creationId xmlns:a16="http://schemas.microsoft.com/office/drawing/2014/main" id="{81AE8FB7-CAD1-E847-A902-8A8C88EDBA6B}"/>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3280621496"/>
      </p:ext>
    </p:extLst>
  </p:cSld>
  <p:clrMapOvr>
    <a:masterClrMapping/>
  </p:clrMapOvr>
  <p:extLst>
    <p:ext uri="{DCECCB84-F9BA-43D5-87BE-67443E8EF086}">
      <p15:sldGuideLst xmlns:p15="http://schemas.microsoft.com/office/powerpoint/2012/main">
        <p15:guide id="1" orient="horz" pos="2448">
          <p15:clr>
            <a:srgbClr val="FBAE40"/>
          </p15:clr>
        </p15:guide>
        <p15:guide id="2" pos="59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lanning Experience">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61135AC0-E516-4F62-8D92-FD0829585EAF}"/>
              </a:ext>
            </a:extLst>
          </p:cNvPr>
          <p:cNvSpPr txBox="1">
            <a:spLocks noChangeAspect="1"/>
          </p:cNvSpPr>
          <p:nvPr/>
        </p:nvSpPr>
        <p:spPr>
          <a:xfrm>
            <a:off x="-1" y="214299"/>
            <a:ext cx="9144000" cy="798244"/>
          </a:xfrm>
          <a:prstGeom prst="rect">
            <a:avLst/>
          </a:prstGeom>
          <a:noFill/>
        </p:spPr>
        <p:txBody>
          <a:bodyPr wrap="square" rtlCol="0" anchor="ctr" anchorCtr="1">
            <a:noAutofit/>
          </a:bodyPr>
          <a:lstStyle/>
          <a:p>
            <a:pPr algn="ctr">
              <a:lnSpc>
                <a:spcPts val="4236"/>
              </a:lnSpc>
            </a:pPr>
            <a:r>
              <a:rPr lang="en-US" sz="4236" b="0" i="0" spc="353" baseline="0" dirty="0">
                <a:solidFill>
                  <a:srgbClr val="662C91"/>
                </a:solidFill>
                <a:latin typeface="Helvetica Light" panose="020B0403020202020204" pitchFamily="34" charset="0"/>
              </a:rPr>
              <a:t>PLANNING</a:t>
            </a:r>
            <a:r>
              <a:rPr lang="en-US" sz="4236" b="0" i="0" spc="353" baseline="0" dirty="0">
                <a:solidFill>
                  <a:srgbClr val="00AEEF"/>
                </a:solidFill>
                <a:latin typeface="Helvetica Light" panose="020B0403020202020204" pitchFamily="34" charset="0"/>
              </a:rPr>
              <a:t> </a:t>
            </a:r>
            <a:r>
              <a:rPr lang="en-US" sz="4236" b="1" i="0" spc="353" baseline="0" dirty="0">
                <a:solidFill>
                  <a:srgbClr val="263692"/>
                </a:solidFill>
                <a:latin typeface="Helvetica" pitchFamily="2" charset="0"/>
              </a:rPr>
              <a:t>EXPERIENCE</a:t>
            </a:r>
          </a:p>
        </p:txBody>
      </p:sp>
      <p:sp>
        <p:nvSpPr>
          <p:cNvPr id="3" name="TextBox 2">
            <a:extLst>
              <a:ext uri="{FF2B5EF4-FFF2-40B4-BE49-F238E27FC236}">
                <a16:creationId xmlns:a16="http://schemas.microsoft.com/office/drawing/2014/main" id="{AD51651A-0B24-5F4E-84F6-9DF6BBD9D5AA}"/>
              </a:ext>
            </a:extLst>
          </p:cNvPr>
          <p:cNvSpPr txBox="1"/>
          <p:nvPr/>
        </p:nvSpPr>
        <p:spPr>
          <a:xfrm>
            <a:off x="2491678" y="1468504"/>
            <a:ext cx="4163796" cy="1260217"/>
          </a:xfrm>
          <a:prstGeom prst="rect">
            <a:avLst/>
          </a:prstGeom>
          <a:noFill/>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lang="en-US" sz="1412" spc="0" dirty="0">
                <a:solidFill>
                  <a:schemeClr val="bg1">
                    <a:lumMod val="50000"/>
                  </a:schemeClr>
                </a:solidFill>
                <a:latin typeface="Helvetica" pitchFamily="2" charset="0"/>
              </a:rPr>
              <a:t>MORE THAN</a:t>
            </a:r>
          </a:p>
          <a:p>
            <a:pPr algn="ctr"/>
            <a:r>
              <a:rPr lang="en-US" sz="4765" b="1" i="0" dirty="0">
                <a:solidFill>
                  <a:srgbClr val="662C91"/>
                </a:solidFill>
                <a:latin typeface="Helvetica" pitchFamily="2" charset="0"/>
              </a:rPr>
              <a:t>$4.5 BILLION</a:t>
            </a:r>
          </a:p>
          <a:p>
            <a:pPr marL="0" marR="0" lvl="0" indent="0" algn="ctr" defTabSz="403433" rtl="0" eaLnBrk="1" fontAlgn="auto" latinLnBrk="0" hangingPunct="1">
              <a:lnSpc>
                <a:spcPct val="100000"/>
              </a:lnSpc>
              <a:spcBef>
                <a:spcPts val="0"/>
              </a:spcBef>
              <a:spcAft>
                <a:spcPts val="0"/>
              </a:spcAft>
              <a:buClrTx/>
              <a:buSzTx/>
              <a:buFontTx/>
              <a:buNone/>
              <a:tabLst/>
              <a:defRPr/>
            </a:pPr>
            <a:r>
              <a:rPr lang="en-US" sz="1412" spc="0" dirty="0">
                <a:solidFill>
                  <a:schemeClr val="bg1">
                    <a:lumMod val="50000"/>
                  </a:schemeClr>
                </a:solidFill>
                <a:latin typeface="Helvetica" pitchFamily="2" charset="0"/>
              </a:rPr>
              <a:t>IN ASSETS UNDER ADVISEMENT*</a:t>
            </a:r>
          </a:p>
        </p:txBody>
      </p:sp>
      <p:sp>
        <p:nvSpPr>
          <p:cNvPr id="13" name="TextBox 12">
            <a:extLst>
              <a:ext uri="{FF2B5EF4-FFF2-40B4-BE49-F238E27FC236}">
                <a16:creationId xmlns:a16="http://schemas.microsoft.com/office/drawing/2014/main" id="{2B5CB428-7F7A-5545-9033-4622359072A8}"/>
              </a:ext>
            </a:extLst>
          </p:cNvPr>
          <p:cNvSpPr txBox="1"/>
          <p:nvPr/>
        </p:nvSpPr>
        <p:spPr>
          <a:xfrm>
            <a:off x="2491679" y="4714863"/>
            <a:ext cx="4160643" cy="1042914"/>
          </a:xfrm>
          <a:prstGeom prst="rect">
            <a:avLst/>
          </a:prstGeom>
          <a:noFill/>
        </p:spPr>
        <p:txBody>
          <a:bodyPr wrap="square" rtlCol="0">
            <a:spAutoFit/>
          </a:bodyPr>
          <a:lstStyle/>
          <a:p>
            <a:pPr algn="ctr"/>
            <a:r>
              <a:rPr lang="en-US" sz="4765" b="1" spc="0" dirty="0">
                <a:solidFill>
                  <a:srgbClr val="662C91"/>
                </a:solidFill>
                <a:latin typeface="Helvetica" pitchFamily="2" charset="0"/>
              </a:rPr>
              <a:t>OVER 32,000</a:t>
            </a:r>
            <a:r>
              <a:rPr lang="en-US" sz="2824" spc="265" dirty="0">
                <a:solidFill>
                  <a:schemeClr val="tx1">
                    <a:lumMod val="50000"/>
                    <a:lumOff val="50000"/>
                  </a:schemeClr>
                </a:solidFill>
                <a:latin typeface="Helvetica" pitchFamily="2" charset="0"/>
              </a:rPr>
              <a:t> </a:t>
            </a:r>
            <a:endParaRPr lang="en-US" sz="2118" spc="265" dirty="0">
              <a:solidFill>
                <a:schemeClr val="tx1">
                  <a:lumMod val="50000"/>
                  <a:lumOff val="50000"/>
                </a:schemeClr>
              </a:solidFill>
              <a:latin typeface="Helvetica" pitchFamily="2" charset="0"/>
            </a:endParaRPr>
          </a:p>
          <a:p>
            <a:pPr algn="ctr"/>
            <a:r>
              <a:rPr lang="en-US" sz="1412" spc="0" dirty="0">
                <a:solidFill>
                  <a:schemeClr val="bg1">
                    <a:lumMod val="50000"/>
                  </a:schemeClr>
                </a:solidFill>
                <a:latin typeface="Helvetica" pitchFamily="2" charset="0"/>
              </a:rPr>
              <a:t>PARTICIPANTS</a:t>
            </a:r>
          </a:p>
        </p:txBody>
      </p:sp>
      <p:sp>
        <p:nvSpPr>
          <p:cNvPr id="39" name="TextBox 38">
            <a:extLst>
              <a:ext uri="{FF2B5EF4-FFF2-40B4-BE49-F238E27FC236}">
                <a16:creationId xmlns:a16="http://schemas.microsoft.com/office/drawing/2014/main" id="{DD8AC0B5-5C2A-43E5-83E9-620BC5BB436F}"/>
              </a:ext>
            </a:extLst>
          </p:cNvPr>
          <p:cNvSpPr txBox="1"/>
          <p:nvPr/>
        </p:nvSpPr>
        <p:spPr>
          <a:xfrm>
            <a:off x="243443" y="6322389"/>
            <a:ext cx="6351761" cy="399087"/>
          </a:xfrm>
          <a:prstGeom prst="rect">
            <a:avLst/>
          </a:prstGeom>
          <a:noFill/>
        </p:spPr>
        <p:txBody>
          <a:bodyPr wrap="square" lIns="0" tIns="0" rIns="0" bIns="0" rtlCol="0">
            <a:noAutofit/>
          </a:bodyPr>
          <a:lstStyle/>
          <a:p>
            <a:pPr algn="l"/>
            <a:r>
              <a:rPr lang="en-US" sz="706" b="0" i="0" dirty="0">
                <a:solidFill>
                  <a:schemeClr val="tx1">
                    <a:lumMod val="50000"/>
                    <a:lumOff val="50000"/>
                  </a:schemeClr>
                </a:solidFill>
                <a:latin typeface="Helvetica Light" panose="020B0403020202020204" pitchFamily="34" charset="0"/>
              </a:rPr>
              <a:t>*Cornerstone Advisors Asset Management, LLC. Assets under management as of 12/31/2021.</a:t>
            </a:r>
          </a:p>
        </p:txBody>
      </p:sp>
      <p:grpSp>
        <p:nvGrpSpPr>
          <p:cNvPr id="4" name="Group 3">
            <a:extLst>
              <a:ext uri="{FF2B5EF4-FFF2-40B4-BE49-F238E27FC236}">
                <a16:creationId xmlns:a16="http://schemas.microsoft.com/office/drawing/2014/main" id="{C08BA98E-A810-DB42-81B0-9042897B02B1}"/>
              </a:ext>
            </a:extLst>
          </p:cNvPr>
          <p:cNvGrpSpPr/>
          <p:nvPr/>
        </p:nvGrpSpPr>
        <p:grpSpPr>
          <a:xfrm>
            <a:off x="2653641" y="3183160"/>
            <a:ext cx="3941564" cy="1042914"/>
            <a:chOff x="2913577" y="3310678"/>
            <a:chExt cx="4335720" cy="1181970"/>
          </a:xfrm>
        </p:grpSpPr>
        <p:sp>
          <p:nvSpPr>
            <p:cNvPr id="9" name="TextBox 8">
              <a:extLst>
                <a:ext uri="{FF2B5EF4-FFF2-40B4-BE49-F238E27FC236}">
                  <a16:creationId xmlns:a16="http://schemas.microsoft.com/office/drawing/2014/main" id="{49219806-BFC7-E54A-988E-C060BEBA7964}"/>
                </a:ext>
              </a:extLst>
            </p:cNvPr>
            <p:cNvSpPr txBox="1"/>
            <p:nvPr/>
          </p:nvSpPr>
          <p:spPr>
            <a:xfrm>
              <a:off x="3786886" y="3310678"/>
              <a:ext cx="3462411" cy="1181970"/>
            </a:xfrm>
            <a:prstGeom prst="rect">
              <a:avLst/>
            </a:prstGeom>
            <a:noFill/>
          </p:spPr>
          <p:txBody>
            <a:bodyPr wrap="square" rtlCol="0">
              <a:spAutoFit/>
            </a:bodyPr>
            <a:lstStyle/>
            <a:p>
              <a:pPr algn="l">
                <a:lnSpc>
                  <a:spcPct val="100000"/>
                </a:lnSpc>
              </a:pPr>
              <a:r>
                <a:rPr lang="en-US" sz="4765" b="1" spc="0" dirty="0">
                  <a:solidFill>
                    <a:srgbClr val="263692"/>
                  </a:solidFill>
                  <a:latin typeface="Helvetica" pitchFamily="2" charset="0"/>
                </a:rPr>
                <a:t>OVER 150 </a:t>
              </a:r>
            </a:p>
            <a:p>
              <a:pPr algn="l">
                <a:lnSpc>
                  <a:spcPct val="100000"/>
                </a:lnSpc>
              </a:pPr>
              <a:r>
                <a:rPr lang="en-US" sz="1412" spc="0" dirty="0">
                  <a:solidFill>
                    <a:schemeClr val="bg1">
                      <a:lumMod val="50000"/>
                    </a:schemeClr>
                  </a:solidFill>
                  <a:latin typeface="Helvetica" pitchFamily="2" charset="0"/>
                </a:rPr>
                <a:t> RETIREMENT PLANS</a:t>
              </a:r>
            </a:p>
          </p:txBody>
        </p:sp>
        <p:pic>
          <p:nvPicPr>
            <p:cNvPr id="33" name="Picture 32" descr="Icon&#10;&#10;Description automatically generated">
              <a:extLst>
                <a:ext uri="{FF2B5EF4-FFF2-40B4-BE49-F238E27FC236}">
                  <a16:creationId xmlns:a16="http://schemas.microsoft.com/office/drawing/2014/main" id="{27432260-7101-814D-885B-347D7894B340}"/>
                </a:ext>
              </a:extLst>
            </p:cNvPr>
            <p:cNvPicPr>
              <a:picLocks noChangeAspect="1"/>
            </p:cNvPicPr>
            <p:nvPr/>
          </p:nvPicPr>
          <p:blipFill>
            <a:blip r:embed="rId2"/>
            <a:stretch>
              <a:fillRect/>
            </a:stretch>
          </p:blipFill>
          <p:spPr>
            <a:xfrm>
              <a:off x="2913577" y="3471423"/>
              <a:ext cx="727548" cy="893414"/>
            </a:xfrm>
            <a:prstGeom prst="rect">
              <a:avLst/>
            </a:prstGeom>
          </p:spPr>
        </p:pic>
      </p:grpSp>
      <p:cxnSp>
        <p:nvCxnSpPr>
          <p:cNvPr id="15" name="Straight Connector 14">
            <a:extLst>
              <a:ext uri="{FF2B5EF4-FFF2-40B4-BE49-F238E27FC236}">
                <a16:creationId xmlns:a16="http://schemas.microsoft.com/office/drawing/2014/main" id="{08498988-3ECB-9C42-BEEA-C4911871AD5A}"/>
              </a:ext>
            </a:extLst>
          </p:cNvPr>
          <p:cNvCxnSpPr>
            <a:cxnSpLocks/>
          </p:cNvCxnSpPr>
          <p:nvPr/>
        </p:nvCxnSpPr>
        <p:spPr>
          <a:xfrm>
            <a:off x="1606306" y="2958552"/>
            <a:ext cx="5931390" cy="0"/>
          </a:xfrm>
          <a:prstGeom prst="line">
            <a:avLst/>
          </a:prstGeom>
          <a:ln w="28575">
            <a:solidFill>
              <a:srgbClr val="26369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302CE85-534F-C043-B992-D39A6D12615C}"/>
              </a:ext>
            </a:extLst>
          </p:cNvPr>
          <p:cNvCxnSpPr>
            <a:cxnSpLocks/>
          </p:cNvCxnSpPr>
          <p:nvPr/>
        </p:nvCxnSpPr>
        <p:spPr>
          <a:xfrm>
            <a:off x="1606306" y="4483449"/>
            <a:ext cx="5931390" cy="0"/>
          </a:xfrm>
          <a:prstGeom prst="line">
            <a:avLst/>
          </a:prstGeom>
          <a:ln w="28575">
            <a:solidFill>
              <a:srgbClr val="26369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0E0A017-AE89-1D46-A376-C41F4682A9D5}"/>
              </a:ext>
            </a:extLst>
          </p:cNvPr>
          <p:cNvPicPr>
            <a:picLocks noChangeAspect="1"/>
          </p:cNvPicPr>
          <p:nvPr/>
        </p:nvPicPr>
        <p:blipFill>
          <a:blip r:embed="rId3"/>
          <a:stretch>
            <a:fillRect/>
          </a:stretch>
        </p:blipFill>
        <p:spPr>
          <a:xfrm>
            <a:off x="243444" y="6219331"/>
            <a:ext cx="8657112" cy="49718"/>
          </a:xfrm>
          <a:prstGeom prst="rect">
            <a:avLst/>
          </a:prstGeom>
        </p:spPr>
      </p:pic>
      <p:pic>
        <p:nvPicPr>
          <p:cNvPr id="20" name="Picture 19">
            <a:extLst>
              <a:ext uri="{FF2B5EF4-FFF2-40B4-BE49-F238E27FC236}">
                <a16:creationId xmlns:a16="http://schemas.microsoft.com/office/drawing/2014/main" id="{53D82F23-64A2-5147-863E-9A7E40EAB190}"/>
              </a:ext>
            </a:extLst>
          </p:cNvPr>
          <p:cNvPicPr>
            <a:picLocks noChangeAspect="1"/>
          </p:cNvPicPr>
          <p:nvPr/>
        </p:nvPicPr>
        <p:blipFill>
          <a:blip r:embed="rId4"/>
          <a:stretch>
            <a:fillRect/>
          </a:stretch>
        </p:blipFill>
        <p:spPr>
          <a:xfrm>
            <a:off x="243443" y="1089211"/>
            <a:ext cx="8656795" cy="49717"/>
          </a:xfrm>
          <a:prstGeom prst="rect">
            <a:avLst/>
          </a:prstGeom>
        </p:spPr>
      </p:pic>
      <p:sp>
        <p:nvSpPr>
          <p:cNvPr id="18" name="Slide Number Placeholder 2">
            <a:extLst>
              <a:ext uri="{FF2B5EF4-FFF2-40B4-BE49-F238E27FC236}">
                <a16:creationId xmlns:a16="http://schemas.microsoft.com/office/drawing/2014/main" id="{46CBF96F-E242-994A-8160-8F31973B59C5}"/>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22" name="Slide Number Placeholder 5">
            <a:extLst>
              <a:ext uri="{FF2B5EF4-FFF2-40B4-BE49-F238E27FC236}">
                <a16:creationId xmlns:a16="http://schemas.microsoft.com/office/drawing/2014/main" id="{5DCD25EF-30BC-9C43-A0FB-77E736E2AC98}"/>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462868212"/>
      </p:ext>
    </p:extLst>
  </p:cSld>
  <p:clrMapOvr>
    <a:masterClrMapping/>
  </p:clrMapOvr>
  <p:extLst>
    <p:ext uri="{DCECCB84-F9BA-43D5-87BE-67443E8EF086}">
      <p15:sldGuideLst xmlns:p15="http://schemas.microsoft.com/office/powerpoint/2012/main">
        <p15:guide id="2" orient="horz" pos="3912">
          <p15:clr>
            <a:srgbClr val="FBAE40"/>
          </p15:clr>
        </p15:guide>
        <p15:guide id="3" pos="316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7_Approach_TeamIntr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83189EE-0633-B844-ACBD-C2944BCBD9E2}"/>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12" name="Picture 11">
            <a:extLst>
              <a:ext uri="{FF2B5EF4-FFF2-40B4-BE49-F238E27FC236}">
                <a16:creationId xmlns:a16="http://schemas.microsoft.com/office/drawing/2014/main" id="{DCE2BC41-7CDB-C546-B909-C6B67E42B7B2}"/>
              </a:ext>
            </a:extLst>
          </p:cNvPr>
          <p:cNvPicPr>
            <a:picLocks noChangeAspect="1"/>
          </p:cNvPicPr>
          <p:nvPr/>
        </p:nvPicPr>
        <p:blipFill>
          <a:blip r:embed="rId3"/>
          <a:stretch>
            <a:fillRect/>
          </a:stretch>
        </p:blipFill>
        <p:spPr>
          <a:xfrm>
            <a:off x="243443" y="1089211"/>
            <a:ext cx="8656795" cy="49717"/>
          </a:xfrm>
          <a:prstGeom prst="rect">
            <a:avLst/>
          </a:prstGeom>
        </p:spPr>
      </p:pic>
      <p:sp>
        <p:nvSpPr>
          <p:cNvPr id="7" name="Rectangle 6">
            <a:extLst>
              <a:ext uri="{FF2B5EF4-FFF2-40B4-BE49-F238E27FC236}">
                <a16:creationId xmlns:a16="http://schemas.microsoft.com/office/drawing/2014/main" id="{DC2B5F9F-5C83-D145-A575-2F62CA35414E}"/>
              </a:ext>
            </a:extLst>
          </p:cNvPr>
          <p:cNvSpPr/>
          <p:nvPr/>
        </p:nvSpPr>
        <p:spPr>
          <a:xfrm>
            <a:off x="5356620" y="1266089"/>
            <a:ext cx="3660701" cy="4302203"/>
          </a:xfrm>
          <a:prstGeom prst="rect">
            <a:avLst/>
          </a:prstGeom>
        </p:spPr>
        <p:txBody>
          <a:bodyPr wrap="square">
            <a:spAutoFit/>
          </a:bodyPr>
          <a:lstStyle/>
          <a:p>
            <a:pPr algn="ctr">
              <a:tabLst>
                <a:tab pos="403433" algn="ctr"/>
              </a:tabLst>
            </a:pPr>
            <a:r>
              <a:rPr lang="en-US" sz="1588" b="1" cap="all" dirty="0">
                <a:solidFill>
                  <a:srgbClr val="662C91"/>
                </a:solidFill>
                <a:latin typeface="Helvetica" panose="020B0604020202020204" pitchFamily="34" charset="0"/>
                <a:cs typeface="Helvetica" panose="020B0604020202020204" pitchFamily="34" charset="0"/>
              </a:rPr>
              <a:t>EXHIBIT B</a:t>
            </a:r>
          </a:p>
          <a:p>
            <a:pPr algn="ctr">
              <a:tabLst>
                <a:tab pos="403433" algn="ctr"/>
              </a:tabLst>
            </a:pPr>
            <a:r>
              <a:rPr lang="en-US" sz="1588" b="1" cap="all" dirty="0">
                <a:solidFill>
                  <a:srgbClr val="662C91"/>
                </a:solidFill>
                <a:latin typeface="Helvetica" panose="020B0604020202020204" pitchFamily="34" charset="0"/>
                <a:cs typeface="Helvetica" panose="020B0604020202020204" pitchFamily="34" charset="0"/>
              </a:rPr>
              <a:t>NON-FIDUCIARY SERVICES</a:t>
            </a:r>
            <a:br>
              <a:rPr lang="en-US" sz="1412" cap="all" dirty="0">
                <a:solidFill>
                  <a:srgbClr val="662C91"/>
                </a:solidFill>
                <a:latin typeface="Helvetica" panose="020B0604020202020204" pitchFamily="34" charset="0"/>
                <a:cs typeface="Helvetica" panose="020B0604020202020204" pitchFamily="34" charset="0"/>
              </a:rPr>
            </a:br>
            <a:endParaRPr lang="en-US" sz="1059" cap="all" dirty="0">
              <a:solidFill>
                <a:srgbClr val="00AEEF"/>
              </a:solidFill>
              <a:latin typeface="Helvetica" panose="020B0604020202020204" pitchFamily="34" charset="0"/>
              <a:cs typeface="Helvetica" panose="020B0604020202020204" pitchFamily="34" charset="0"/>
            </a:endParaRPr>
          </a:p>
          <a:p>
            <a:pPr algn="l">
              <a:tabLst>
                <a:tab pos="403433" algn="ctr"/>
              </a:tabLst>
            </a:pPr>
            <a:r>
              <a:rPr lang="en-US" sz="1235" b="0" i="0" dirty="0">
                <a:solidFill>
                  <a:srgbClr val="263692"/>
                </a:solidFill>
                <a:latin typeface="Helvetica" pitchFamily="2" charset="0"/>
                <a:ea typeface="Times New Roman" panose="02020603050405020304" pitchFamily="18" charset="0"/>
                <a:cs typeface="Helvetica" panose="020B0604020202020204" pitchFamily="34" charset="0"/>
              </a:rPr>
              <a:t>BEST PRACTICE IMPLEMENTATION &amp;</a:t>
            </a:r>
          </a:p>
          <a:p>
            <a:pPr algn="l">
              <a:tabLst>
                <a:tab pos="403433" algn="ctr"/>
              </a:tabLst>
            </a:pPr>
            <a:r>
              <a:rPr lang="en-US" sz="1235" b="0" i="0" dirty="0">
                <a:solidFill>
                  <a:srgbClr val="263692"/>
                </a:solidFill>
                <a:latin typeface="Helvetica" pitchFamily="2" charset="0"/>
                <a:ea typeface="Times New Roman" panose="02020603050405020304" pitchFamily="18" charset="0"/>
                <a:cs typeface="Helvetica" panose="020B0604020202020204" pitchFamily="34" charset="0"/>
              </a:rPr>
              <a:t>GUIDANCE FOR PLAN FIDUCIARIES </a:t>
            </a:r>
          </a:p>
          <a:p>
            <a:pPr marL="302575" marR="0" lvl="0" indent="-302575" algn="l">
              <a:spcBef>
                <a:spcPts val="0"/>
              </a:spcBef>
              <a:spcAft>
                <a:spcPts val="0"/>
              </a:spcAft>
              <a:buFont typeface="Symbol" panose="05050102010706020507" pitchFamily="18" charset="2"/>
              <a:buChar char=""/>
              <a:tabLst>
                <a:tab pos="403433" algn="ctr"/>
              </a:tabLst>
            </a:pPr>
            <a:r>
              <a:rPr lang="en-US" sz="1059" b="0" i="0" dirty="0">
                <a:solidFill>
                  <a:schemeClr val="bg1">
                    <a:lumMod val="50000"/>
                  </a:schemeClr>
                </a:solidFill>
                <a:latin typeface="Helvetica Light" panose="020B0403020202020204" pitchFamily="34" charset="0"/>
                <a:ea typeface="Times New Roman" panose="02020603050405020304" pitchFamily="18" charset="0"/>
                <a:cs typeface="Helvetica" panose="020B0604020202020204" pitchFamily="34" charset="0"/>
              </a:rPr>
              <a:t>Initial guidance and training for fiduciaries</a:t>
            </a:r>
          </a:p>
          <a:p>
            <a:pPr marL="302575" marR="0" lvl="0" indent="-302575" algn="l">
              <a:spcBef>
                <a:spcPts val="0"/>
              </a:spcBef>
              <a:spcAft>
                <a:spcPts val="0"/>
              </a:spcAft>
              <a:buFont typeface="Symbol" panose="05050102010706020507" pitchFamily="18" charset="2"/>
              <a:buChar char=""/>
              <a:tabLst>
                <a:tab pos="403433" algn="ctr"/>
              </a:tabLst>
            </a:pPr>
            <a:r>
              <a:rPr lang="en-US" sz="1059" b="0" i="0" dirty="0">
                <a:solidFill>
                  <a:schemeClr val="bg1">
                    <a:lumMod val="50000"/>
                  </a:schemeClr>
                </a:solidFill>
                <a:latin typeface="Helvetica Light" panose="020B0403020202020204" pitchFamily="34" charset="0"/>
                <a:ea typeface="Times New Roman" panose="02020603050405020304" pitchFamily="18" charset="0"/>
                <a:cs typeface="Helvetica" panose="020B0604020202020204" pitchFamily="34" charset="0"/>
              </a:rPr>
              <a:t>Ongoing guidance and updated training</a:t>
            </a:r>
          </a:p>
          <a:p>
            <a:pPr algn="l">
              <a:tabLst>
                <a:tab pos="403433" algn="ctr"/>
              </a:tabLst>
            </a:pPr>
            <a:r>
              <a:rPr lang="en-US" sz="1059" b="1" dirty="0">
                <a:solidFill>
                  <a:schemeClr val="bg2">
                    <a:lumMod val="50000"/>
                  </a:schemeClr>
                </a:solidFill>
                <a:latin typeface="Helvetica" panose="020B0604020202020204" pitchFamily="34" charset="0"/>
                <a:ea typeface="Times New Roman" panose="02020603050405020304" pitchFamily="18" charset="0"/>
                <a:cs typeface="Helvetica" panose="020B0604020202020204" pitchFamily="34" charset="0"/>
              </a:rPr>
              <a:t> </a:t>
            </a:r>
            <a:endParaRPr lang="en-US" sz="1059" dirty="0">
              <a:solidFill>
                <a:schemeClr val="bg2">
                  <a:lumMod val="50000"/>
                </a:schemeClr>
              </a:solidFill>
              <a:latin typeface="Helvetica" panose="020B0604020202020204" pitchFamily="34" charset="0"/>
              <a:ea typeface="Times New Roman" panose="02020603050405020304" pitchFamily="18" charset="0"/>
              <a:cs typeface="Helvetica" panose="020B0604020202020204" pitchFamily="34" charset="0"/>
            </a:endParaRPr>
          </a:p>
          <a:p>
            <a:pPr algn="l">
              <a:tabLst>
                <a:tab pos="403433" algn="ctr"/>
              </a:tabLst>
            </a:pPr>
            <a:r>
              <a:rPr lang="en-US" sz="1235" b="0" dirty="0">
                <a:solidFill>
                  <a:srgbClr val="263692"/>
                </a:solidFill>
                <a:latin typeface="Helvetica" panose="020B0604020202020204" pitchFamily="34" charset="0"/>
                <a:cs typeface="Helvetica" panose="020B0604020202020204" pitchFamily="34" charset="0"/>
              </a:rPr>
              <a:t>PLAN SPONSOR SUPPORT</a:t>
            </a:r>
          </a:p>
          <a:p>
            <a:pPr marL="302575" lvl="0" indent="-302575" algn="l">
              <a:buFont typeface="Symbol" panose="05050102010706020507" pitchFamily="18" charset="2"/>
              <a:buChar char=""/>
              <a:tabLst>
                <a:tab pos="403433" algn="ctr"/>
              </a:tabLst>
            </a:pPr>
            <a:r>
              <a:rPr lang="en-US" sz="1059" b="0" i="0" dirty="0">
                <a:solidFill>
                  <a:schemeClr val="bg1">
                    <a:lumMod val="50000"/>
                  </a:schemeClr>
                </a:solidFill>
                <a:latin typeface="Helvetica Light" panose="020B0403020202020204" pitchFamily="34" charset="0"/>
                <a:cs typeface="Helvetica" panose="020B0604020202020204" pitchFamily="34" charset="0"/>
              </a:rPr>
              <a:t>Plan document review (non-legal)</a:t>
            </a:r>
          </a:p>
          <a:p>
            <a:pPr marL="302575" lvl="0" indent="-302575" algn="l">
              <a:buFont typeface="Symbol" panose="05050102010706020507" pitchFamily="18" charset="2"/>
              <a:buChar char=""/>
              <a:tabLst>
                <a:tab pos="403433" algn="ctr"/>
              </a:tabLst>
            </a:pPr>
            <a:r>
              <a:rPr lang="en-US" sz="1059" b="0" i="0" dirty="0">
                <a:solidFill>
                  <a:schemeClr val="bg1">
                    <a:lumMod val="50000"/>
                  </a:schemeClr>
                </a:solidFill>
                <a:latin typeface="Helvetica Light" panose="020B0403020202020204" pitchFamily="34" charset="0"/>
                <a:cs typeface="Helvetica" panose="020B0604020202020204" pitchFamily="34" charset="0"/>
              </a:rPr>
              <a:t>Plan design consulting</a:t>
            </a:r>
          </a:p>
          <a:p>
            <a:pPr marL="302575" lvl="0" indent="-302575" algn="l">
              <a:buFont typeface="Symbol" panose="05050102010706020507" pitchFamily="18" charset="2"/>
              <a:buChar char=""/>
              <a:tabLst>
                <a:tab pos="403433" algn="ctr"/>
              </a:tabLst>
            </a:pPr>
            <a:r>
              <a:rPr lang="en-US" sz="1059" b="0" i="0" dirty="0">
                <a:solidFill>
                  <a:schemeClr val="bg1">
                    <a:lumMod val="50000"/>
                  </a:schemeClr>
                </a:solidFill>
                <a:latin typeface="Helvetica Light" panose="020B0403020202020204" pitchFamily="34" charset="0"/>
                <a:cs typeface="Helvetica" panose="020B0604020202020204" pitchFamily="34" charset="0"/>
              </a:rPr>
              <a:t>Monitor overall plan expenses</a:t>
            </a:r>
          </a:p>
          <a:p>
            <a:pPr marL="302575" lvl="0" indent="-302575" algn="l">
              <a:buFont typeface="Symbol" panose="05050102010706020507" pitchFamily="18" charset="2"/>
              <a:buChar char=""/>
              <a:tabLst>
                <a:tab pos="403433" algn="ctr"/>
              </a:tabLst>
            </a:pPr>
            <a:r>
              <a:rPr lang="en-US" sz="1059" b="0" i="0" dirty="0">
                <a:solidFill>
                  <a:schemeClr val="bg1">
                    <a:lumMod val="50000"/>
                  </a:schemeClr>
                </a:solidFill>
                <a:latin typeface="Helvetica Light" panose="020B0403020202020204" pitchFamily="34" charset="0"/>
                <a:cs typeface="Helvetica" panose="020B0604020202020204" pitchFamily="34" charset="0"/>
              </a:rPr>
              <a:t>Transition support services</a:t>
            </a:r>
          </a:p>
          <a:p>
            <a:pPr marL="302575" lvl="0" indent="-302575" algn="l">
              <a:buFont typeface="Symbol" panose="05050102010706020507" pitchFamily="18" charset="2"/>
              <a:buChar char=""/>
              <a:tabLst>
                <a:tab pos="403433" algn="ctr"/>
              </a:tabLst>
            </a:pPr>
            <a:r>
              <a:rPr lang="en-US" sz="1059" b="0" i="0" dirty="0">
                <a:solidFill>
                  <a:schemeClr val="bg1">
                    <a:lumMod val="50000"/>
                  </a:schemeClr>
                </a:solidFill>
                <a:latin typeface="Helvetica Light" panose="020B0403020202020204" pitchFamily="34" charset="0"/>
                <a:cs typeface="Helvetica" panose="020B0604020202020204" pitchFamily="34" charset="0"/>
              </a:rPr>
              <a:t>Problem resolution support</a:t>
            </a:r>
          </a:p>
          <a:p>
            <a:pPr algn="l">
              <a:tabLst>
                <a:tab pos="403433" algn="ctr"/>
              </a:tabLst>
            </a:pPr>
            <a:r>
              <a:rPr lang="en-US" sz="1059" b="1" dirty="0">
                <a:solidFill>
                  <a:srgbClr val="263692"/>
                </a:solidFill>
                <a:latin typeface="Helvetica" panose="020B0604020202020204" pitchFamily="34" charset="0"/>
                <a:cs typeface="Helvetica" panose="020B0604020202020204" pitchFamily="34" charset="0"/>
              </a:rPr>
              <a:t> </a:t>
            </a:r>
          </a:p>
          <a:p>
            <a:pPr algn="l">
              <a:tabLst>
                <a:tab pos="403433" algn="ctr"/>
              </a:tabLst>
            </a:pPr>
            <a:r>
              <a:rPr lang="en-US" sz="1235" b="0" dirty="0">
                <a:solidFill>
                  <a:srgbClr val="263692"/>
                </a:solidFill>
                <a:latin typeface="Helvetica" panose="020B0604020202020204" pitchFamily="34" charset="0"/>
                <a:cs typeface="Helvetica" panose="020B0604020202020204" pitchFamily="34" charset="0"/>
              </a:rPr>
              <a:t>SERVICE PROVIDER RELATED SERVICES </a:t>
            </a:r>
          </a:p>
          <a:p>
            <a:pPr marL="302575" marR="0" lvl="0" indent="-302575" algn="l">
              <a:spcBef>
                <a:spcPts val="0"/>
              </a:spcBef>
              <a:spcAft>
                <a:spcPts val="0"/>
              </a:spcAft>
              <a:buFont typeface="Symbol" panose="05050102010706020507" pitchFamily="18" charset="2"/>
              <a:buChar char=""/>
              <a:tabLst>
                <a:tab pos="403433" algn="ctr"/>
              </a:tabLst>
            </a:pPr>
            <a:r>
              <a:rPr lang="en-US" sz="1059" b="0" i="0" dirty="0">
                <a:solidFill>
                  <a:schemeClr val="bg1">
                    <a:lumMod val="50000"/>
                  </a:schemeClr>
                </a:solidFill>
                <a:latin typeface="Helvetica Light" panose="020B0403020202020204" pitchFamily="34" charset="0"/>
                <a:ea typeface="Times New Roman" panose="02020603050405020304" pitchFamily="18" charset="0"/>
                <a:cs typeface="Helvetica" panose="020B0604020202020204" pitchFamily="34" charset="0"/>
              </a:rPr>
              <a:t>Current service provider due diligence</a:t>
            </a:r>
          </a:p>
          <a:p>
            <a:pPr marL="302575" marR="0" lvl="0" indent="-302575" algn="l">
              <a:spcBef>
                <a:spcPts val="0"/>
              </a:spcBef>
              <a:spcAft>
                <a:spcPts val="0"/>
              </a:spcAft>
              <a:buFont typeface="Symbol" panose="05050102010706020507" pitchFamily="18" charset="2"/>
              <a:buChar char=""/>
              <a:tabLst>
                <a:tab pos="403433" algn="ctr"/>
              </a:tabLst>
            </a:pPr>
            <a:r>
              <a:rPr lang="en-US" sz="1059" b="0" i="0" dirty="0">
                <a:solidFill>
                  <a:schemeClr val="bg1">
                    <a:lumMod val="50000"/>
                  </a:schemeClr>
                </a:solidFill>
                <a:latin typeface="Helvetica Light" panose="020B0403020202020204" pitchFamily="34" charset="0"/>
                <a:ea typeface="Times New Roman" panose="02020603050405020304" pitchFamily="18" charset="0"/>
                <a:cs typeface="Helvetica" panose="020B0604020202020204" pitchFamily="34" charset="0"/>
              </a:rPr>
              <a:t>Service provider agreement review</a:t>
            </a:r>
          </a:p>
          <a:p>
            <a:pPr marL="302575" marR="0" lvl="0" indent="-302575" algn="l">
              <a:spcBef>
                <a:spcPts val="0"/>
              </a:spcBef>
              <a:spcAft>
                <a:spcPts val="0"/>
              </a:spcAft>
              <a:buFont typeface="Symbol" panose="05050102010706020507" pitchFamily="18" charset="2"/>
              <a:buChar char=""/>
              <a:tabLst>
                <a:tab pos="403433" algn="ctr"/>
              </a:tabLst>
            </a:pPr>
            <a:r>
              <a:rPr lang="en-US" sz="1059" b="0" i="0" dirty="0">
                <a:solidFill>
                  <a:schemeClr val="bg1">
                    <a:lumMod val="50000"/>
                  </a:schemeClr>
                </a:solidFill>
                <a:latin typeface="Helvetica Light" panose="020B0403020202020204" pitchFamily="34" charset="0"/>
                <a:ea typeface="Times New Roman" panose="02020603050405020304" pitchFamily="18" charset="0"/>
                <a:cs typeface="Helvetica" panose="020B0604020202020204" pitchFamily="34" charset="0"/>
              </a:rPr>
              <a:t>Negotiating fees</a:t>
            </a:r>
          </a:p>
          <a:p>
            <a:pPr algn="l">
              <a:tabLst>
                <a:tab pos="403433" algn="ctr"/>
              </a:tabLst>
            </a:pPr>
            <a:r>
              <a:rPr lang="en-US" sz="1059" dirty="0">
                <a:solidFill>
                  <a:schemeClr val="bg2">
                    <a:lumMod val="50000"/>
                  </a:schemeClr>
                </a:solidFill>
                <a:latin typeface="Helvetica" panose="020B0604020202020204" pitchFamily="34" charset="0"/>
                <a:ea typeface="Times New Roman" panose="02020603050405020304" pitchFamily="18" charset="0"/>
                <a:cs typeface="Helvetica" panose="020B0604020202020204" pitchFamily="34" charset="0"/>
              </a:rPr>
              <a:t> </a:t>
            </a:r>
          </a:p>
          <a:p>
            <a:pPr algn="l">
              <a:tabLst>
                <a:tab pos="403433" algn="ctr"/>
              </a:tabLst>
            </a:pPr>
            <a:r>
              <a:rPr lang="en-US" sz="1235" b="0" dirty="0">
                <a:solidFill>
                  <a:srgbClr val="263692"/>
                </a:solidFill>
                <a:latin typeface="Helvetica" panose="020B0604020202020204" pitchFamily="34" charset="0"/>
                <a:cs typeface="Helvetica" panose="020B0604020202020204" pitchFamily="34" charset="0"/>
              </a:rPr>
              <a:t>OTHER SERVICES </a:t>
            </a:r>
          </a:p>
          <a:p>
            <a:pPr marL="302575" marR="0" lvl="0" indent="-302575" algn="l">
              <a:spcBef>
                <a:spcPts val="0"/>
              </a:spcBef>
              <a:spcAft>
                <a:spcPts val="0"/>
              </a:spcAft>
              <a:buFont typeface="Symbol" panose="05050102010706020507" pitchFamily="18" charset="2"/>
              <a:buChar char=""/>
              <a:tabLst>
                <a:tab pos="403433" algn="ctr"/>
              </a:tabLst>
            </a:pPr>
            <a:r>
              <a:rPr lang="en-US" sz="1059" b="0" i="0" dirty="0">
                <a:solidFill>
                  <a:schemeClr val="bg1">
                    <a:lumMod val="50000"/>
                  </a:schemeClr>
                </a:solidFill>
                <a:latin typeface="Helvetica Light" panose="020B0403020202020204" pitchFamily="34" charset="0"/>
                <a:ea typeface="Times New Roman" panose="02020603050405020304" pitchFamily="18" charset="0"/>
                <a:cs typeface="Helvetica" panose="020B0604020202020204" pitchFamily="34" charset="0"/>
              </a:rPr>
              <a:t>Accounting support</a:t>
            </a:r>
          </a:p>
          <a:p>
            <a:pPr marL="302575" marR="0" lvl="0" indent="-302575" algn="l">
              <a:spcBef>
                <a:spcPts val="0"/>
              </a:spcBef>
              <a:spcAft>
                <a:spcPts val="0"/>
              </a:spcAft>
              <a:buFont typeface="Symbol" panose="05050102010706020507" pitchFamily="18" charset="2"/>
              <a:buChar char=""/>
              <a:tabLst>
                <a:tab pos="403433" algn="ctr"/>
              </a:tabLst>
            </a:pPr>
            <a:r>
              <a:rPr lang="en-US" sz="1059" b="0" i="0" dirty="0">
                <a:solidFill>
                  <a:schemeClr val="bg1">
                    <a:lumMod val="50000"/>
                  </a:schemeClr>
                </a:solidFill>
                <a:latin typeface="Helvetica Light" panose="020B0403020202020204" pitchFamily="34" charset="0"/>
                <a:ea typeface="Times New Roman" panose="02020603050405020304" pitchFamily="18" charset="0"/>
                <a:cs typeface="Helvetica" panose="020B0604020202020204" pitchFamily="34" charset="0"/>
              </a:rPr>
              <a:t>Audit support</a:t>
            </a:r>
          </a:p>
          <a:p>
            <a:pPr marL="302575" marR="0" lvl="0" indent="-302575" algn="l">
              <a:spcBef>
                <a:spcPts val="0"/>
              </a:spcBef>
              <a:spcAft>
                <a:spcPts val="0"/>
              </a:spcAft>
              <a:buFont typeface="Symbol" panose="05050102010706020507" pitchFamily="18" charset="2"/>
              <a:buChar char=""/>
              <a:tabLst>
                <a:tab pos="403433" algn="ctr"/>
              </a:tabLst>
            </a:pPr>
            <a:r>
              <a:rPr lang="en-US" sz="1059" b="0" i="0" dirty="0">
                <a:solidFill>
                  <a:schemeClr val="bg1">
                    <a:lumMod val="50000"/>
                  </a:schemeClr>
                </a:solidFill>
                <a:latin typeface="Helvetica Light" panose="020B0403020202020204" pitchFamily="34" charset="0"/>
                <a:ea typeface="Times New Roman" panose="02020603050405020304" pitchFamily="18" charset="0"/>
                <a:cs typeface="Helvetica" panose="020B0604020202020204" pitchFamily="34" charset="0"/>
              </a:rPr>
              <a:t>Strategic planning</a:t>
            </a:r>
          </a:p>
        </p:txBody>
      </p:sp>
      <p:sp>
        <p:nvSpPr>
          <p:cNvPr id="8" name="Rectangle 7">
            <a:extLst>
              <a:ext uri="{FF2B5EF4-FFF2-40B4-BE49-F238E27FC236}">
                <a16:creationId xmlns:a16="http://schemas.microsoft.com/office/drawing/2014/main" id="{B05E81D3-0307-6B47-9EEE-CBA75FED3222}"/>
              </a:ext>
            </a:extLst>
          </p:cNvPr>
          <p:cNvSpPr/>
          <p:nvPr/>
        </p:nvSpPr>
        <p:spPr>
          <a:xfrm>
            <a:off x="296251" y="1266089"/>
            <a:ext cx="4738918" cy="4764125"/>
          </a:xfrm>
          <a:prstGeom prst="rect">
            <a:avLst/>
          </a:prstGeom>
        </p:spPr>
        <p:txBody>
          <a:bodyPr wrap="square">
            <a:spAutoFit/>
          </a:bodyPr>
          <a:lstStyle/>
          <a:p>
            <a:pPr algn="ctr">
              <a:tabLst>
                <a:tab pos="403433" algn="ctr"/>
              </a:tabLst>
            </a:pPr>
            <a:r>
              <a:rPr lang="en-US" sz="1588" b="1" cap="all" dirty="0">
                <a:solidFill>
                  <a:srgbClr val="662C91"/>
                </a:solidFill>
                <a:latin typeface="Helvetica" panose="020B0604020202020204" pitchFamily="34" charset="0"/>
                <a:cs typeface="Helvetica" panose="020B0604020202020204" pitchFamily="34" charset="0"/>
              </a:rPr>
              <a:t>EXHIBIT A</a:t>
            </a:r>
          </a:p>
          <a:p>
            <a:pPr algn="ctr">
              <a:tabLst>
                <a:tab pos="403433" algn="ctr"/>
              </a:tabLst>
            </a:pPr>
            <a:r>
              <a:rPr lang="en-US" sz="1588" b="1" cap="all" dirty="0">
                <a:solidFill>
                  <a:srgbClr val="662C91"/>
                </a:solidFill>
                <a:latin typeface="Helvetica" panose="020B0604020202020204" pitchFamily="34" charset="0"/>
                <a:cs typeface="Helvetica" panose="020B0604020202020204" pitchFamily="34" charset="0"/>
              </a:rPr>
              <a:t>FIDUCIARY SERVICES</a:t>
            </a:r>
          </a:p>
          <a:p>
            <a:pPr algn="l">
              <a:tabLst>
                <a:tab pos="806867" algn="ctr"/>
              </a:tabLst>
            </a:pPr>
            <a:r>
              <a:rPr lang="en-US" sz="1059" b="1" dirty="0">
                <a:latin typeface="Helvetica" panose="020B0604020202020204" pitchFamily="34" charset="0"/>
                <a:ea typeface="Times New Roman" panose="02020603050405020304" pitchFamily="18" charset="0"/>
                <a:cs typeface="Helvetica" panose="020B0604020202020204" pitchFamily="34" charset="0"/>
              </a:rPr>
              <a:t> </a:t>
            </a:r>
            <a:endParaRPr lang="en-US" sz="1059" dirty="0">
              <a:latin typeface="Helvetica" panose="020B0604020202020204" pitchFamily="34" charset="0"/>
              <a:ea typeface="Times New Roman" panose="02020603050405020304" pitchFamily="18" charset="0"/>
              <a:cs typeface="Helvetica" panose="020B0604020202020204" pitchFamily="34" charset="0"/>
            </a:endParaRPr>
          </a:p>
          <a:p>
            <a:pPr algn="l">
              <a:tabLst>
                <a:tab pos="403433" algn="ctr"/>
              </a:tabLst>
            </a:pPr>
            <a:r>
              <a:rPr lang="en-US" sz="1235" b="0" i="0" dirty="0">
                <a:solidFill>
                  <a:srgbClr val="263692"/>
                </a:solidFill>
                <a:latin typeface="Helvetica" pitchFamily="2" charset="0"/>
                <a:ea typeface="Times New Roman" panose="02020603050405020304" pitchFamily="18" charset="0"/>
                <a:cs typeface="Helvetica" panose="020B0604020202020204" pitchFamily="34" charset="0"/>
              </a:rPr>
              <a:t>ASSET MANAGEMENT SERVICES </a:t>
            </a:r>
          </a:p>
          <a:p>
            <a:pPr marL="302575" marR="0" lvl="0" indent="-302575" algn="l">
              <a:spcBef>
                <a:spcPts val="0"/>
              </a:spcBef>
              <a:spcAft>
                <a:spcPts val="0"/>
              </a:spcAft>
              <a:buFont typeface="Symbol" panose="05050102010706020507" pitchFamily="18" charset="2"/>
              <a:buChar char=""/>
              <a:tabLst>
                <a:tab pos="403433" algn="ctr"/>
              </a:tabLst>
            </a:pPr>
            <a:r>
              <a:rPr lang="en-US" sz="1059" b="0" i="0" dirty="0">
                <a:solidFill>
                  <a:schemeClr val="bg1">
                    <a:lumMod val="50000"/>
                  </a:schemeClr>
                </a:solidFill>
                <a:latin typeface="Helvetica Light" panose="020B0403020202020204" pitchFamily="34" charset="0"/>
                <a:ea typeface="Times New Roman" panose="02020603050405020304" pitchFamily="18" charset="0"/>
                <a:cs typeface="Helvetica" panose="020B0604020202020204" pitchFamily="34" charset="0"/>
              </a:rPr>
              <a:t>ERISA § 3(21) or 3(38) limited-scope investment advisor status with all powers and responsibilities as provided under applicable law</a:t>
            </a:r>
          </a:p>
          <a:p>
            <a:pPr marL="302575" marR="0" lvl="0" indent="-302575" algn="l">
              <a:spcBef>
                <a:spcPts val="0"/>
              </a:spcBef>
              <a:spcAft>
                <a:spcPts val="0"/>
              </a:spcAft>
              <a:buFont typeface="Symbol" panose="05050102010706020507" pitchFamily="18" charset="2"/>
              <a:buChar char=""/>
              <a:tabLst>
                <a:tab pos="403433" algn="ctr"/>
              </a:tabLst>
            </a:pPr>
            <a:r>
              <a:rPr lang="en-US" sz="1059" b="0" i="0" dirty="0">
                <a:solidFill>
                  <a:schemeClr val="bg1">
                    <a:lumMod val="50000"/>
                  </a:schemeClr>
                </a:solidFill>
                <a:latin typeface="Helvetica Light" panose="020B0403020202020204" pitchFamily="34" charset="0"/>
                <a:ea typeface="Times New Roman" panose="02020603050405020304" pitchFamily="18" charset="0"/>
                <a:cs typeface="Helvetica" panose="020B0604020202020204" pitchFamily="34" charset="0"/>
              </a:rPr>
              <a:t>Quantitative and qualitative investment option benchmarking </a:t>
            </a:r>
          </a:p>
          <a:p>
            <a:pPr marL="302575" marR="0" lvl="0" indent="-302575" algn="l">
              <a:spcBef>
                <a:spcPts val="0"/>
              </a:spcBef>
              <a:spcAft>
                <a:spcPts val="0"/>
              </a:spcAft>
              <a:buFont typeface="Symbol" panose="05050102010706020507" pitchFamily="18" charset="2"/>
              <a:buChar char=""/>
              <a:tabLst>
                <a:tab pos="403433" algn="ctr"/>
              </a:tabLst>
            </a:pPr>
            <a:r>
              <a:rPr lang="en-US" sz="1059" b="0" i="0" dirty="0">
                <a:solidFill>
                  <a:schemeClr val="bg1">
                    <a:lumMod val="50000"/>
                  </a:schemeClr>
                </a:solidFill>
                <a:latin typeface="Helvetica Light" panose="020B0403020202020204" pitchFamily="34" charset="0"/>
                <a:ea typeface="Times New Roman" panose="02020603050405020304" pitchFamily="18" charset="0"/>
                <a:cs typeface="Helvetica" panose="020B0604020202020204" pitchFamily="34" charset="0"/>
              </a:rPr>
              <a:t>Recommendation or selection and execution of investment options dependent on fiduciary status</a:t>
            </a:r>
          </a:p>
          <a:p>
            <a:pPr marL="302575" marR="0" lvl="0" indent="-302575" algn="l">
              <a:spcBef>
                <a:spcPts val="0"/>
              </a:spcBef>
              <a:spcAft>
                <a:spcPts val="0"/>
              </a:spcAft>
              <a:buFont typeface="Symbol" panose="05050102010706020507" pitchFamily="18" charset="2"/>
              <a:buChar char=""/>
              <a:tabLst>
                <a:tab pos="403433" algn="ctr"/>
              </a:tabLst>
            </a:pPr>
            <a:r>
              <a:rPr lang="en-US" sz="1059" b="0" i="0" dirty="0">
                <a:solidFill>
                  <a:schemeClr val="bg1">
                    <a:lumMod val="50000"/>
                  </a:schemeClr>
                </a:solidFill>
                <a:latin typeface="Helvetica Light" panose="020B0403020202020204" pitchFamily="34" charset="0"/>
                <a:ea typeface="Times New Roman" panose="02020603050405020304" pitchFamily="18" charset="0"/>
                <a:cs typeface="Helvetica" panose="020B0604020202020204" pitchFamily="34" charset="0"/>
              </a:rPr>
              <a:t>Investment option transition management</a:t>
            </a:r>
          </a:p>
          <a:p>
            <a:pPr algn="l">
              <a:tabLst>
                <a:tab pos="806867" algn="ctr"/>
              </a:tabLst>
            </a:pPr>
            <a:r>
              <a:rPr lang="en-US" sz="1059" b="1" dirty="0">
                <a:latin typeface="Helvetica" panose="020B0604020202020204" pitchFamily="34" charset="0"/>
                <a:ea typeface="Times New Roman" panose="02020603050405020304" pitchFamily="18" charset="0"/>
                <a:cs typeface="Helvetica" panose="020B0604020202020204" pitchFamily="34" charset="0"/>
              </a:rPr>
              <a:t> </a:t>
            </a:r>
            <a:endParaRPr lang="en-US" sz="1059" dirty="0">
              <a:latin typeface="Helvetica" panose="020B0604020202020204" pitchFamily="34" charset="0"/>
              <a:ea typeface="Times New Roman" panose="02020603050405020304" pitchFamily="18" charset="0"/>
              <a:cs typeface="Helvetica" panose="020B0604020202020204" pitchFamily="34" charset="0"/>
            </a:endParaRPr>
          </a:p>
          <a:p>
            <a:pPr algn="l">
              <a:tabLst>
                <a:tab pos="403433" algn="ctr"/>
              </a:tabLst>
            </a:pPr>
            <a:r>
              <a:rPr lang="en-US" sz="1235" b="0" dirty="0">
                <a:solidFill>
                  <a:srgbClr val="263692"/>
                </a:solidFill>
                <a:latin typeface="Helvetica" panose="020B0604020202020204" pitchFamily="34" charset="0"/>
                <a:cs typeface="Helvetica" panose="020B0604020202020204" pitchFamily="34" charset="0"/>
              </a:rPr>
              <a:t>INVESTMENT POLICY MANAGEMENT </a:t>
            </a:r>
          </a:p>
          <a:p>
            <a:pPr marL="302575" indent="-302575" algn="l">
              <a:buFont typeface="Symbol" panose="05050102010706020507" pitchFamily="18" charset="2"/>
              <a:buChar char=""/>
              <a:tabLst>
                <a:tab pos="403433" algn="ctr"/>
              </a:tabLst>
            </a:pPr>
            <a:r>
              <a:rPr lang="en-US" sz="1059" b="0" i="0" dirty="0">
                <a:solidFill>
                  <a:schemeClr val="bg1">
                    <a:lumMod val="50000"/>
                  </a:schemeClr>
                </a:solidFill>
                <a:latin typeface="Helvetica Light" panose="020B0403020202020204" pitchFamily="34" charset="0"/>
                <a:cs typeface="Helvetica" panose="020B0604020202020204" pitchFamily="34" charset="0"/>
              </a:rPr>
              <a:t>Development assistance and ongoing monitoring of investment policy statement</a:t>
            </a:r>
          </a:p>
          <a:p>
            <a:pPr marL="655579" marR="0" lvl="1" indent="-252146" algn="l">
              <a:spcBef>
                <a:spcPts val="0"/>
              </a:spcBef>
              <a:spcAft>
                <a:spcPts val="0"/>
              </a:spcAft>
              <a:buFont typeface="Courier New" panose="02070309020205020404" pitchFamily="49" charset="0"/>
              <a:buChar char="o"/>
              <a:tabLst>
                <a:tab pos="403433" algn="ctr"/>
              </a:tabLst>
            </a:pPr>
            <a:r>
              <a:rPr lang="en-US" sz="1059" b="0" i="0" dirty="0">
                <a:solidFill>
                  <a:schemeClr val="bg1">
                    <a:lumMod val="50000"/>
                  </a:schemeClr>
                </a:solidFill>
                <a:latin typeface="Helvetica Light" panose="020B0403020202020204" pitchFamily="34" charset="0"/>
                <a:ea typeface="Times New Roman" panose="02020603050405020304" pitchFamily="18" charset="0"/>
                <a:cs typeface="Helvetica" panose="020B0604020202020204" pitchFamily="34" charset="0"/>
              </a:rPr>
              <a:t>Roles &amp; responsibilities definitions</a:t>
            </a:r>
          </a:p>
          <a:p>
            <a:pPr marL="655579" marR="0" lvl="1" indent="-252146" algn="l">
              <a:spcBef>
                <a:spcPts val="0"/>
              </a:spcBef>
              <a:spcAft>
                <a:spcPts val="0"/>
              </a:spcAft>
              <a:buFont typeface="Courier New" panose="02070309020205020404" pitchFamily="49" charset="0"/>
              <a:buChar char="o"/>
              <a:tabLst>
                <a:tab pos="403433" algn="ctr"/>
              </a:tabLst>
            </a:pPr>
            <a:r>
              <a:rPr lang="en-US" sz="1059" b="0" i="0" dirty="0">
                <a:solidFill>
                  <a:schemeClr val="bg1">
                    <a:lumMod val="50000"/>
                  </a:schemeClr>
                </a:solidFill>
                <a:latin typeface="Helvetica Light" panose="020B0403020202020204" pitchFamily="34" charset="0"/>
                <a:ea typeface="Times New Roman" panose="02020603050405020304" pitchFamily="18" charset="0"/>
                <a:cs typeface="Helvetica" panose="020B0604020202020204" pitchFamily="34" charset="0"/>
              </a:rPr>
              <a:t>Portfolio structure analysis</a:t>
            </a:r>
          </a:p>
          <a:p>
            <a:pPr marL="655579" marR="0" lvl="1" indent="-252146" algn="l">
              <a:spcBef>
                <a:spcPts val="0"/>
              </a:spcBef>
              <a:spcAft>
                <a:spcPts val="0"/>
              </a:spcAft>
              <a:buFont typeface="Courier New" panose="02070309020205020404" pitchFamily="49" charset="0"/>
              <a:buChar char="o"/>
              <a:tabLst>
                <a:tab pos="403433" algn="ctr"/>
              </a:tabLst>
            </a:pPr>
            <a:r>
              <a:rPr lang="en-US" sz="1059" b="0" i="0" dirty="0">
                <a:solidFill>
                  <a:schemeClr val="bg1">
                    <a:lumMod val="50000"/>
                  </a:schemeClr>
                </a:solidFill>
                <a:latin typeface="Helvetica Light" panose="020B0403020202020204" pitchFamily="34" charset="0"/>
                <a:ea typeface="Times New Roman" panose="02020603050405020304" pitchFamily="18" charset="0"/>
                <a:cs typeface="Helvetica" panose="020B0604020202020204" pitchFamily="34" charset="0"/>
              </a:rPr>
              <a:t>Monitoring criteria for investment options</a:t>
            </a:r>
          </a:p>
          <a:p>
            <a:pPr marL="655579" marR="0" lvl="1" indent="-252146" algn="l">
              <a:spcBef>
                <a:spcPts val="0"/>
              </a:spcBef>
              <a:spcAft>
                <a:spcPts val="0"/>
              </a:spcAft>
              <a:buFont typeface="Courier New" panose="02070309020205020404" pitchFamily="49" charset="0"/>
              <a:buChar char="o"/>
              <a:tabLst>
                <a:tab pos="403433" algn="ctr"/>
              </a:tabLst>
            </a:pPr>
            <a:r>
              <a:rPr lang="en-US" sz="1059" b="0" i="0" dirty="0">
                <a:solidFill>
                  <a:schemeClr val="bg1">
                    <a:lumMod val="50000"/>
                  </a:schemeClr>
                </a:solidFill>
                <a:latin typeface="Helvetica Light" panose="020B0403020202020204" pitchFamily="34" charset="0"/>
                <a:ea typeface="Times New Roman" panose="02020603050405020304" pitchFamily="18" charset="0"/>
                <a:cs typeface="Helvetica" panose="020B0604020202020204" pitchFamily="34" charset="0"/>
              </a:rPr>
              <a:t>Benchmark and peer group development </a:t>
            </a:r>
          </a:p>
          <a:p>
            <a:pPr algn="l">
              <a:tabLst>
                <a:tab pos="403433" algn="ctr"/>
              </a:tabLst>
            </a:pPr>
            <a:r>
              <a:rPr lang="en-US" sz="1059" b="1" dirty="0">
                <a:latin typeface="Helvetica" panose="020B0604020202020204" pitchFamily="34" charset="0"/>
                <a:ea typeface="Times New Roman" panose="02020603050405020304" pitchFamily="18" charset="0"/>
                <a:cs typeface="Helvetica" panose="020B0604020202020204" pitchFamily="34" charset="0"/>
              </a:rPr>
              <a:t> </a:t>
            </a:r>
            <a:endParaRPr lang="en-US" sz="1059" dirty="0">
              <a:latin typeface="Helvetica" panose="020B0604020202020204" pitchFamily="34" charset="0"/>
              <a:ea typeface="Times New Roman" panose="02020603050405020304" pitchFamily="18" charset="0"/>
              <a:cs typeface="Helvetica" panose="020B0604020202020204" pitchFamily="34" charset="0"/>
            </a:endParaRPr>
          </a:p>
          <a:p>
            <a:pPr algn="l">
              <a:tabLst>
                <a:tab pos="403433" algn="ctr"/>
              </a:tabLst>
            </a:pPr>
            <a:r>
              <a:rPr lang="en-US" sz="1235" b="0" dirty="0">
                <a:solidFill>
                  <a:srgbClr val="263692"/>
                </a:solidFill>
                <a:latin typeface="Helvetica" panose="020B0604020202020204" pitchFamily="34" charset="0"/>
                <a:cs typeface="Helvetica" panose="020B0604020202020204" pitchFamily="34" charset="0"/>
              </a:rPr>
              <a:t>FEE POLICY MANAGEMENT</a:t>
            </a:r>
          </a:p>
          <a:p>
            <a:pPr marL="302575" marR="0" lvl="0" indent="-302575" algn="l">
              <a:spcBef>
                <a:spcPts val="0"/>
              </a:spcBef>
              <a:spcAft>
                <a:spcPts val="0"/>
              </a:spcAft>
              <a:buFont typeface="Symbol" panose="05050102010706020507" pitchFamily="18" charset="2"/>
              <a:buChar char=""/>
              <a:tabLst>
                <a:tab pos="806867" algn="ctr"/>
              </a:tabLst>
            </a:pPr>
            <a:r>
              <a:rPr lang="en-US" sz="1059" b="0" i="0" dirty="0">
                <a:solidFill>
                  <a:schemeClr val="bg1">
                    <a:lumMod val="50000"/>
                  </a:schemeClr>
                </a:solidFill>
                <a:latin typeface="Helvetica Light" panose="020B0403020202020204" pitchFamily="34" charset="0"/>
                <a:ea typeface="Times New Roman" panose="02020603050405020304" pitchFamily="18" charset="0"/>
                <a:cs typeface="Helvetica" panose="020B0604020202020204" pitchFamily="34" charset="0"/>
              </a:rPr>
              <a:t>Development and ongoing monitoring of fee policy statement</a:t>
            </a:r>
          </a:p>
          <a:p>
            <a:pPr algn="l">
              <a:tabLst>
                <a:tab pos="403433" algn="ctr"/>
              </a:tabLst>
            </a:pPr>
            <a:r>
              <a:rPr lang="en-US" sz="1059" b="1" dirty="0">
                <a:latin typeface="Helvetica" panose="020B0604020202020204" pitchFamily="34" charset="0"/>
                <a:ea typeface="Times New Roman" panose="02020603050405020304" pitchFamily="18" charset="0"/>
                <a:cs typeface="Helvetica" panose="020B0604020202020204" pitchFamily="34" charset="0"/>
              </a:rPr>
              <a:t> </a:t>
            </a:r>
            <a:endParaRPr lang="en-US" sz="1059" dirty="0">
              <a:latin typeface="Helvetica" panose="020B0604020202020204" pitchFamily="34" charset="0"/>
              <a:ea typeface="Times New Roman" panose="02020603050405020304" pitchFamily="18" charset="0"/>
              <a:cs typeface="Helvetica" panose="020B0604020202020204" pitchFamily="34" charset="0"/>
            </a:endParaRPr>
          </a:p>
          <a:p>
            <a:pPr algn="l">
              <a:tabLst>
                <a:tab pos="403433" algn="ctr"/>
              </a:tabLst>
            </a:pPr>
            <a:r>
              <a:rPr lang="en-US" sz="1235" b="0" dirty="0">
                <a:solidFill>
                  <a:srgbClr val="263692"/>
                </a:solidFill>
                <a:latin typeface="Helvetica" panose="020B0604020202020204" pitchFamily="34" charset="0"/>
                <a:cs typeface="Helvetica" panose="020B0604020202020204" pitchFamily="34" charset="0"/>
              </a:rPr>
              <a:t>PERFORMANCE MONITORING </a:t>
            </a:r>
          </a:p>
          <a:p>
            <a:pPr marL="302575" marR="0" lvl="0" indent="-302575" algn="l">
              <a:spcBef>
                <a:spcPts val="0"/>
              </a:spcBef>
              <a:spcAft>
                <a:spcPts val="0"/>
              </a:spcAft>
              <a:buFont typeface="Symbol" panose="05050102010706020507" pitchFamily="18" charset="2"/>
              <a:buChar char=""/>
              <a:tabLst>
                <a:tab pos="403433" algn="ctr"/>
              </a:tabLst>
            </a:pPr>
            <a:r>
              <a:rPr lang="en-US" sz="1059" b="0" i="0" dirty="0">
                <a:solidFill>
                  <a:schemeClr val="bg1">
                    <a:lumMod val="50000"/>
                  </a:schemeClr>
                </a:solidFill>
                <a:latin typeface="Helvetica Light" panose="020B0403020202020204" pitchFamily="34" charset="0"/>
                <a:ea typeface="Times New Roman" panose="02020603050405020304" pitchFamily="18" charset="0"/>
                <a:cs typeface="Helvetica" panose="020B0604020202020204" pitchFamily="34" charset="0"/>
              </a:rPr>
              <a:t>Quarterly investment reports versus benchmarks and peer groups</a:t>
            </a:r>
          </a:p>
          <a:p>
            <a:pPr marL="655579" marR="0" lvl="1" indent="-252146" algn="l">
              <a:spcBef>
                <a:spcPts val="0"/>
              </a:spcBef>
              <a:spcAft>
                <a:spcPts val="0"/>
              </a:spcAft>
              <a:buFont typeface="Courier New" panose="02070309020205020404" pitchFamily="49" charset="0"/>
              <a:buChar char="o"/>
              <a:tabLst>
                <a:tab pos="403433" algn="ctr"/>
              </a:tabLst>
            </a:pPr>
            <a:r>
              <a:rPr lang="en-US" sz="1059" b="0" i="0" dirty="0">
                <a:solidFill>
                  <a:schemeClr val="bg1">
                    <a:lumMod val="50000"/>
                  </a:schemeClr>
                </a:solidFill>
                <a:latin typeface="Helvetica Light" panose="020B0403020202020204" pitchFamily="34" charset="0"/>
                <a:ea typeface="Times New Roman" panose="02020603050405020304" pitchFamily="18" charset="0"/>
                <a:cs typeface="Helvetica" panose="020B0604020202020204" pitchFamily="34" charset="0"/>
              </a:rPr>
              <a:t>Investment option performance reporting</a:t>
            </a:r>
          </a:p>
          <a:p>
            <a:pPr marL="655579" marR="0" lvl="1" indent="-252146" algn="l">
              <a:spcBef>
                <a:spcPts val="0"/>
              </a:spcBef>
              <a:spcAft>
                <a:spcPts val="0"/>
              </a:spcAft>
              <a:buFont typeface="Courier New" panose="02070309020205020404" pitchFamily="49" charset="0"/>
              <a:buChar char="o"/>
              <a:tabLst>
                <a:tab pos="403433" algn="ctr"/>
              </a:tabLst>
            </a:pPr>
            <a:r>
              <a:rPr lang="en-US" sz="1059" b="0" i="0" dirty="0">
                <a:solidFill>
                  <a:schemeClr val="bg1">
                    <a:lumMod val="50000"/>
                  </a:schemeClr>
                </a:solidFill>
                <a:latin typeface="Helvetica Light" panose="020B0403020202020204" pitchFamily="34" charset="0"/>
                <a:ea typeface="Times New Roman" panose="02020603050405020304" pitchFamily="18" charset="0"/>
                <a:cs typeface="Helvetica" panose="020B0604020202020204" pitchFamily="34" charset="0"/>
              </a:rPr>
              <a:t>Risk assessment</a:t>
            </a:r>
          </a:p>
          <a:p>
            <a:pPr marL="655579" marR="0" lvl="1" indent="-252146" algn="l">
              <a:spcBef>
                <a:spcPts val="0"/>
              </a:spcBef>
              <a:spcAft>
                <a:spcPts val="0"/>
              </a:spcAft>
              <a:buFont typeface="Courier New" panose="02070309020205020404" pitchFamily="49" charset="0"/>
              <a:buChar char="o"/>
              <a:tabLst>
                <a:tab pos="403433" algn="ctr"/>
              </a:tabLst>
            </a:pPr>
            <a:r>
              <a:rPr lang="en-US" sz="1059" b="0" i="0" dirty="0">
                <a:solidFill>
                  <a:schemeClr val="bg1">
                    <a:lumMod val="50000"/>
                  </a:schemeClr>
                </a:solidFill>
                <a:latin typeface="Helvetica Light" panose="020B0403020202020204" pitchFamily="34" charset="0"/>
                <a:ea typeface="Times New Roman" panose="02020603050405020304" pitchFamily="18" charset="0"/>
                <a:cs typeface="Helvetica" panose="020B0604020202020204" pitchFamily="34" charset="0"/>
              </a:rPr>
              <a:t>Risk-adjusted return monitoring</a:t>
            </a:r>
            <a:endParaRPr lang="en-US" sz="1059" b="0" i="0" dirty="0">
              <a:solidFill>
                <a:schemeClr val="bg1">
                  <a:lumMod val="50000"/>
                </a:schemeClr>
              </a:solidFill>
              <a:effectLst/>
              <a:latin typeface="Helvetica Light" panose="020B0403020202020204" pitchFamily="34" charset="0"/>
              <a:ea typeface="Times New Roman" panose="02020603050405020304" pitchFamily="18" charset="0"/>
              <a:cs typeface="Helvetica" panose="020B0604020202020204" pitchFamily="34" charset="0"/>
            </a:endParaRPr>
          </a:p>
        </p:txBody>
      </p:sp>
      <p:sp>
        <p:nvSpPr>
          <p:cNvPr id="13" name="TextBox 12">
            <a:extLst>
              <a:ext uri="{FF2B5EF4-FFF2-40B4-BE49-F238E27FC236}">
                <a16:creationId xmlns:a16="http://schemas.microsoft.com/office/drawing/2014/main" id="{43C923DF-078F-AC4E-9B86-F09F91E6877C}"/>
              </a:ext>
            </a:extLst>
          </p:cNvPr>
          <p:cNvSpPr txBox="1">
            <a:spLocks noChangeAspect="1"/>
          </p:cNvSpPr>
          <p:nvPr/>
        </p:nvSpPr>
        <p:spPr>
          <a:xfrm>
            <a:off x="-1" y="214299"/>
            <a:ext cx="9144000" cy="798244"/>
          </a:xfrm>
          <a:prstGeom prst="rect">
            <a:avLst/>
          </a:prstGeom>
          <a:noFill/>
        </p:spPr>
        <p:txBody>
          <a:bodyPr wrap="square" rtlCol="0" anchor="ctr" anchorCtr="1">
            <a:noAutofit/>
          </a:bodyPr>
          <a:lstStyle/>
          <a:p>
            <a:pPr algn="ctr">
              <a:lnSpc>
                <a:spcPts val="4236"/>
              </a:lnSpc>
            </a:pPr>
            <a:r>
              <a:rPr lang="en-US" sz="4236" b="0" i="0" spc="353" baseline="0" dirty="0">
                <a:solidFill>
                  <a:srgbClr val="662C91"/>
                </a:solidFill>
                <a:latin typeface="Helvetica Light" panose="020B0403020202020204" pitchFamily="34" charset="0"/>
              </a:rPr>
              <a:t>SERVICES</a:t>
            </a:r>
            <a:r>
              <a:rPr lang="en-US" sz="4236" b="0" i="0" spc="353" baseline="0" dirty="0">
                <a:solidFill>
                  <a:srgbClr val="00AEEF"/>
                </a:solidFill>
                <a:latin typeface="Helvetica Light" panose="020B0403020202020204" pitchFamily="34" charset="0"/>
              </a:rPr>
              <a:t> </a:t>
            </a:r>
            <a:r>
              <a:rPr lang="en-US" sz="4236" b="1" i="0" spc="353" baseline="0" dirty="0">
                <a:solidFill>
                  <a:srgbClr val="263692"/>
                </a:solidFill>
                <a:latin typeface="Helvetica" pitchFamily="2" charset="0"/>
              </a:rPr>
              <a:t>OFFERED</a:t>
            </a:r>
          </a:p>
        </p:txBody>
      </p:sp>
      <p:cxnSp>
        <p:nvCxnSpPr>
          <p:cNvPr id="14" name="Straight Connector 13">
            <a:extLst>
              <a:ext uri="{FF2B5EF4-FFF2-40B4-BE49-F238E27FC236}">
                <a16:creationId xmlns:a16="http://schemas.microsoft.com/office/drawing/2014/main" id="{3DC7CAEC-91D8-3442-8F23-0A3EE5FB922E}"/>
              </a:ext>
            </a:extLst>
          </p:cNvPr>
          <p:cNvCxnSpPr>
            <a:cxnSpLocks/>
          </p:cNvCxnSpPr>
          <p:nvPr/>
        </p:nvCxnSpPr>
        <p:spPr>
          <a:xfrm flipV="1">
            <a:off x="5111892" y="1515441"/>
            <a:ext cx="0" cy="4484030"/>
          </a:xfrm>
          <a:prstGeom prst="line">
            <a:avLst/>
          </a:prstGeom>
          <a:ln w="28575">
            <a:solidFill>
              <a:srgbClr val="263692"/>
            </a:solidFill>
          </a:ln>
        </p:spPr>
        <p:style>
          <a:lnRef idx="1">
            <a:schemeClr val="accent1"/>
          </a:lnRef>
          <a:fillRef idx="0">
            <a:schemeClr val="accent1"/>
          </a:fillRef>
          <a:effectRef idx="0">
            <a:schemeClr val="accent1"/>
          </a:effectRef>
          <a:fontRef idx="minor">
            <a:schemeClr val="tx1"/>
          </a:fontRef>
        </p:style>
      </p:cxnSp>
      <p:sp>
        <p:nvSpPr>
          <p:cNvPr id="10" name="Slide Number Placeholder 2">
            <a:extLst>
              <a:ext uri="{FF2B5EF4-FFF2-40B4-BE49-F238E27FC236}">
                <a16:creationId xmlns:a16="http://schemas.microsoft.com/office/drawing/2014/main" id="{022B3503-6E1E-DE42-A0CD-9290475F6874}"/>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16" name="Slide Number Placeholder 5">
            <a:extLst>
              <a:ext uri="{FF2B5EF4-FFF2-40B4-BE49-F238E27FC236}">
                <a16:creationId xmlns:a16="http://schemas.microsoft.com/office/drawing/2014/main" id="{B40D9A40-93AC-AA45-8838-6E68AECFCC22}"/>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3009398354"/>
      </p:ext>
    </p:extLst>
  </p:cSld>
  <p:clrMapOvr>
    <a:masterClrMapping/>
  </p:clrMapOvr>
  <p:extLst>
    <p:ext uri="{DCECCB84-F9BA-43D5-87BE-67443E8EF086}">
      <p15:sldGuideLst xmlns:p15="http://schemas.microsoft.com/office/powerpoint/2012/main">
        <p15:guide id="1" orient="horz" pos="2448">
          <p15:clr>
            <a:srgbClr val="FBAE40"/>
          </p15:clr>
        </p15:guide>
        <p15:guide id="2" pos="590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0_Approach_TeamIntro">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2F38C82-05C1-584F-91CE-9A1209DC2315}"/>
              </a:ext>
            </a:extLst>
          </p:cNvPr>
          <p:cNvSpPr txBox="1"/>
          <p:nvPr/>
        </p:nvSpPr>
        <p:spPr>
          <a:xfrm>
            <a:off x="632218" y="205073"/>
            <a:ext cx="7879565" cy="744178"/>
          </a:xfrm>
          <a:prstGeom prst="rect">
            <a:avLst/>
          </a:prstGeom>
          <a:noFill/>
        </p:spPr>
        <p:txBody>
          <a:bodyPr wrap="square" rtlCol="0">
            <a:spAutoFit/>
          </a:bodyPr>
          <a:lstStyle/>
          <a:p>
            <a:pPr algn="ctr"/>
            <a:r>
              <a:rPr lang="en-US" sz="4236" b="0" i="0" spc="265" dirty="0">
                <a:solidFill>
                  <a:srgbClr val="662C91"/>
                </a:solidFill>
                <a:latin typeface="Helvetica Light" panose="020B0403020202020204" pitchFamily="34" charset="0"/>
              </a:rPr>
              <a:t>BALANCED</a:t>
            </a:r>
            <a:r>
              <a:rPr lang="en-US" sz="4236" b="0" i="0" spc="265" dirty="0">
                <a:solidFill>
                  <a:srgbClr val="00AEEF"/>
                </a:solidFill>
                <a:latin typeface="Helvetica Light" panose="020B0403020202020204" pitchFamily="34" charset="0"/>
              </a:rPr>
              <a:t> </a:t>
            </a:r>
            <a:r>
              <a:rPr lang="en-US" sz="4236" b="1" i="0" spc="265" dirty="0">
                <a:solidFill>
                  <a:srgbClr val="263692"/>
                </a:solidFill>
                <a:latin typeface="Helvetica" pitchFamily="2" charset="0"/>
              </a:rPr>
              <a:t>APPROACH</a:t>
            </a:r>
          </a:p>
        </p:txBody>
      </p:sp>
      <p:cxnSp>
        <p:nvCxnSpPr>
          <p:cNvPr id="10" name="Straight Connector 9">
            <a:extLst>
              <a:ext uri="{FF2B5EF4-FFF2-40B4-BE49-F238E27FC236}">
                <a16:creationId xmlns:a16="http://schemas.microsoft.com/office/drawing/2014/main" id="{DB4FB075-E4C1-C048-8811-C31E98DE0E16}"/>
              </a:ext>
            </a:extLst>
          </p:cNvPr>
          <p:cNvCxnSpPr/>
          <p:nvPr/>
        </p:nvCxnSpPr>
        <p:spPr>
          <a:xfrm>
            <a:off x="4572000" y="1284942"/>
            <a:ext cx="0" cy="458694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02887E5D-ECAB-2B44-93EF-715D955495D2}"/>
              </a:ext>
            </a:extLst>
          </p:cNvPr>
          <p:cNvGrpSpPr/>
          <p:nvPr/>
        </p:nvGrpSpPr>
        <p:grpSpPr>
          <a:xfrm>
            <a:off x="549091" y="1519190"/>
            <a:ext cx="8066425" cy="4335019"/>
            <a:chOff x="695440" y="1714346"/>
            <a:chExt cx="8873067" cy="4913022"/>
          </a:xfrm>
        </p:grpSpPr>
        <p:sp>
          <p:nvSpPr>
            <p:cNvPr id="2" name="Rectangle 1">
              <a:extLst>
                <a:ext uri="{FF2B5EF4-FFF2-40B4-BE49-F238E27FC236}">
                  <a16:creationId xmlns:a16="http://schemas.microsoft.com/office/drawing/2014/main" id="{53F56563-3944-CE49-A479-F5B4EFC5957E}"/>
                </a:ext>
              </a:extLst>
            </p:cNvPr>
            <p:cNvSpPr/>
            <p:nvPr/>
          </p:nvSpPr>
          <p:spPr>
            <a:xfrm>
              <a:off x="847840" y="1714346"/>
              <a:ext cx="8585200" cy="49106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cxnSp>
          <p:nvCxnSpPr>
            <p:cNvPr id="11" name="Straight Connector 10">
              <a:extLst>
                <a:ext uri="{FF2B5EF4-FFF2-40B4-BE49-F238E27FC236}">
                  <a16:creationId xmlns:a16="http://schemas.microsoft.com/office/drawing/2014/main" id="{1251FEF1-88B8-6140-AD72-F28DFCC80567}"/>
                </a:ext>
              </a:extLst>
            </p:cNvPr>
            <p:cNvCxnSpPr>
              <a:cxnSpLocks/>
            </p:cNvCxnSpPr>
            <p:nvPr/>
          </p:nvCxnSpPr>
          <p:spPr>
            <a:xfrm flipH="1">
              <a:off x="2636424" y="4063356"/>
              <a:ext cx="4906432"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5DB6995-6C0F-7442-BD8A-5B9F6FCF2268}"/>
                </a:ext>
              </a:extLst>
            </p:cNvPr>
            <p:cNvCxnSpPr>
              <a:cxnSpLocks/>
            </p:cNvCxnSpPr>
            <p:nvPr/>
          </p:nvCxnSpPr>
          <p:spPr>
            <a:xfrm>
              <a:off x="695440" y="4214941"/>
              <a:ext cx="887306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CA89DC8-89C5-9142-BD46-5E0D77050382}"/>
                </a:ext>
              </a:extLst>
            </p:cNvPr>
            <p:cNvCxnSpPr>
              <a:cxnSpLocks/>
              <a:stCxn id="21" idx="0"/>
              <a:endCxn id="21" idx="2"/>
            </p:cNvCxnSpPr>
            <p:nvPr/>
          </p:nvCxnSpPr>
          <p:spPr>
            <a:xfrm>
              <a:off x="5024874" y="1716707"/>
              <a:ext cx="0" cy="491066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8DB217C0-BB09-074C-85D6-F5BB5A30DA88}"/>
                </a:ext>
              </a:extLst>
            </p:cNvPr>
            <p:cNvGrpSpPr/>
            <p:nvPr/>
          </p:nvGrpSpPr>
          <p:grpSpPr>
            <a:xfrm>
              <a:off x="2569543" y="1716707"/>
              <a:ext cx="4910661" cy="4910661"/>
              <a:chOff x="2636424" y="1722336"/>
              <a:chExt cx="4910661" cy="4910661"/>
            </a:xfrm>
          </p:grpSpPr>
          <p:pic>
            <p:nvPicPr>
              <p:cNvPr id="21" name="Picture 20" descr="A picture containing venn diagram&#10;&#10;Description automatically generated">
                <a:extLst>
                  <a:ext uri="{FF2B5EF4-FFF2-40B4-BE49-F238E27FC236}">
                    <a16:creationId xmlns:a16="http://schemas.microsoft.com/office/drawing/2014/main" id="{66A0E68E-9DED-014A-A525-DB7E15B21754}"/>
                  </a:ext>
                </a:extLst>
              </p:cNvPr>
              <p:cNvPicPr>
                <a:picLocks noChangeAspect="1"/>
              </p:cNvPicPr>
              <p:nvPr/>
            </p:nvPicPr>
            <p:blipFill>
              <a:blip r:embed="rId2"/>
              <a:stretch>
                <a:fillRect/>
              </a:stretch>
            </p:blipFill>
            <p:spPr>
              <a:xfrm>
                <a:off x="2636424" y="1722336"/>
                <a:ext cx="4910661" cy="4910661"/>
              </a:xfrm>
              <a:prstGeom prst="rect">
                <a:avLst/>
              </a:prstGeom>
            </p:spPr>
          </p:pic>
          <p:sp>
            <p:nvSpPr>
              <p:cNvPr id="31" name="TextBox 30">
                <a:extLst>
                  <a:ext uri="{FF2B5EF4-FFF2-40B4-BE49-F238E27FC236}">
                    <a16:creationId xmlns:a16="http://schemas.microsoft.com/office/drawing/2014/main" id="{838794A1-2FEF-284A-8DC1-8D49152A67CB}"/>
                  </a:ext>
                </a:extLst>
              </p:cNvPr>
              <p:cNvSpPr txBox="1"/>
              <p:nvPr/>
            </p:nvSpPr>
            <p:spPr>
              <a:xfrm>
                <a:off x="5205359" y="2902917"/>
                <a:ext cx="2080683" cy="658531"/>
              </a:xfrm>
              <a:prstGeom prst="rect">
                <a:avLst/>
              </a:prstGeom>
              <a:noFill/>
            </p:spPr>
            <p:txBody>
              <a:bodyPr wrap="square" rtlCol="0">
                <a:spAutoFit/>
              </a:bodyPr>
              <a:lstStyle/>
              <a:p>
                <a:pPr algn="ctr"/>
                <a:r>
                  <a:rPr lang="en-US" sz="1588" dirty="0">
                    <a:solidFill>
                      <a:schemeClr val="bg1"/>
                    </a:solidFill>
                    <a:latin typeface="Helvetica" pitchFamily="2" charset="0"/>
                  </a:rPr>
                  <a:t>TECHNICAL </a:t>
                </a:r>
              </a:p>
              <a:p>
                <a:pPr algn="ctr"/>
                <a:r>
                  <a:rPr lang="en-US" sz="1588" dirty="0">
                    <a:solidFill>
                      <a:schemeClr val="bg1"/>
                    </a:solidFill>
                    <a:latin typeface="Helvetica" pitchFamily="2" charset="0"/>
                  </a:rPr>
                  <a:t>EXPERIENCE</a:t>
                </a:r>
              </a:p>
            </p:txBody>
          </p:sp>
          <p:sp>
            <p:nvSpPr>
              <p:cNvPr id="32" name="TextBox 31">
                <a:extLst>
                  <a:ext uri="{FF2B5EF4-FFF2-40B4-BE49-F238E27FC236}">
                    <a16:creationId xmlns:a16="http://schemas.microsoft.com/office/drawing/2014/main" id="{D7A5504C-A7E1-164C-BA4B-82F1E27365AC}"/>
                  </a:ext>
                </a:extLst>
              </p:cNvPr>
              <p:cNvSpPr txBox="1"/>
              <p:nvPr/>
            </p:nvSpPr>
            <p:spPr>
              <a:xfrm>
                <a:off x="2871162" y="2902916"/>
                <a:ext cx="2080683" cy="658531"/>
              </a:xfrm>
              <a:prstGeom prst="rect">
                <a:avLst/>
              </a:prstGeom>
              <a:noFill/>
            </p:spPr>
            <p:txBody>
              <a:bodyPr wrap="square" rtlCol="0">
                <a:spAutoFit/>
              </a:bodyPr>
              <a:lstStyle/>
              <a:p>
                <a:pPr algn="ctr"/>
                <a:r>
                  <a:rPr lang="en-US" sz="1588" dirty="0">
                    <a:solidFill>
                      <a:schemeClr val="bg1"/>
                    </a:solidFill>
                    <a:latin typeface="Helvetica" pitchFamily="2" charset="0"/>
                  </a:rPr>
                  <a:t>PLAN</a:t>
                </a:r>
              </a:p>
              <a:p>
                <a:pPr algn="ctr"/>
                <a:r>
                  <a:rPr lang="en-US" sz="1588" dirty="0">
                    <a:solidFill>
                      <a:schemeClr val="bg1"/>
                    </a:solidFill>
                    <a:latin typeface="Helvetica" pitchFamily="2" charset="0"/>
                  </a:rPr>
                  <a:t>DESIGNERS</a:t>
                </a:r>
              </a:p>
            </p:txBody>
          </p:sp>
          <p:sp>
            <p:nvSpPr>
              <p:cNvPr id="33" name="TextBox 32">
                <a:extLst>
                  <a:ext uri="{FF2B5EF4-FFF2-40B4-BE49-F238E27FC236}">
                    <a16:creationId xmlns:a16="http://schemas.microsoft.com/office/drawing/2014/main" id="{005C8B41-6370-5242-84DF-309EEFD818C8}"/>
                  </a:ext>
                </a:extLst>
              </p:cNvPr>
              <p:cNvSpPr txBox="1"/>
              <p:nvPr/>
            </p:nvSpPr>
            <p:spPr>
              <a:xfrm>
                <a:off x="2871162" y="4878784"/>
                <a:ext cx="2080683" cy="658531"/>
              </a:xfrm>
              <a:prstGeom prst="rect">
                <a:avLst/>
              </a:prstGeom>
              <a:noFill/>
            </p:spPr>
            <p:txBody>
              <a:bodyPr wrap="square" rtlCol="0">
                <a:spAutoFit/>
              </a:bodyPr>
              <a:lstStyle/>
              <a:p>
                <a:pPr algn="ctr"/>
                <a:r>
                  <a:rPr lang="en-US" sz="1588" dirty="0">
                    <a:solidFill>
                      <a:schemeClr val="bg1"/>
                    </a:solidFill>
                    <a:latin typeface="Helvetica" pitchFamily="2" charset="0"/>
                  </a:rPr>
                  <a:t>FIDUCIARY</a:t>
                </a:r>
              </a:p>
              <a:p>
                <a:pPr algn="ctr"/>
                <a:r>
                  <a:rPr lang="en-US" sz="1588" dirty="0">
                    <a:solidFill>
                      <a:schemeClr val="bg1"/>
                    </a:solidFill>
                    <a:latin typeface="Helvetica" pitchFamily="2" charset="0"/>
                  </a:rPr>
                  <a:t>OVERSEERS</a:t>
                </a:r>
              </a:p>
            </p:txBody>
          </p:sp>
          <p:sp>
            <p:nvSpPr>
              <p:cNvPr id="34" name="TextBox 33">
                <a:extLst>
                  <a:ext uri="{FF2B5EF4-FFF2-40B4-BE49-F238E27FC236}">
                    <a16:creationId xmlns:a16="http://schemas.microsoft.com/office/drawing/2014/main" id="{8E1F41ED-4624-594A-94EF-9C935D9D2949}"/>
                  </a:ext>
                </a:extLst>
              </p:cNvPr>
              <p:cNvSpPr txBox="1"/>
              <p:nvPr/>
            </p:nvSpPr>
            <p:spPr>
              <a:xfrm>
                <a:off x="5205359" y="4878784"/>
                <a:ext cx="2080683" cy="658531"/>
              </a:xfrm>
              <a:prstGeom prst="rect">
                <a:avLst/>
              </a:prstGeom>
              <a:noFill/>
            </p:spPr>
            <p:txBody>
              <a:bodyPr wrap="square" rtlCol="0">
                <a:spAutoFit/>
              </a:bodyPr>
              <a:lstStyle/>
              <a:p>
                <a:pPr algn="ctr"/>
                <a:r>
                  <a:rPr lang="en-US" sz="1588" dirty="0">
                    <a:solidFill>
                      <a:schemeClr val="bg1"/>
                    </a:solidFill>
                    <a:latin typeface="Helvetica" pitchFamily="2" charset="0"/>
                  </a:rPr>
                  <a:t>PARTICIPANT</a:t>
                </a:r>
              </a:p>
              <a:p>
                <a:pPr algn="ctr"/>
                <a:r>
                  <a:rPr lang="en-US" sz="1588" dirty="0">
                    <a:solidFill>
                      <a:schemeClr val="bg1"/>
                    </a:solidFill>
                    <a:latin typeface="Helvetica" pitchFamily="2" charset="0"/>
                  </a:rPr>
                  <a:t>ADVOCATES</a:t>
                </a:r>
              </a:p>
            </p:txBody>
          </p:sp>
        </p:grpSp>
        <p:sp>
          <p:nvSpPr>
            <p:cNvPr id="35" name="TextBox 34">
              <a:extLst>
                <a:ext uri="{FF2B5EF4-FFF2-40B4-BE49-F238E27FC236}">
                  <a16:creationId xmlns:a16="http://schemas.microsoft.com/office/drawing/2014/main" id="{D88BD8F9-78E9-C946-BCB1-1C26926279BC}"/>
                </a:ext>
              </a:extLst>
            </p:cNvPr>
            <p:cNvSpPr txBox="1"/>
            <p:nvPr/>
          </p:nvSpPr>
          <p:spPr>
            <a:xfrm>
              <a:off x="1004245" y="1884641"/>
              <a:ext cx="1756832" cy="1289883"/>
            </a:xfrm>
            <a:prstGeom prst="rect">
              <a:avLst/>
            </a:prstGeom>
            <a:noFill/>
          </p:spPr>
          <p:txBody>
            <a:bodyPr wrap="square" rtlCol="0">
              <a:spAutoFit/>
            </a:bodyPr>
            <a:lstStyle/>
            <a:p>
              <a:pPr marL="151287" indent="-151287">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Auto Enrollment</a:t>
              </a:r>
            </a:p>
            <a:p>
              <a:pPr marL="0" indent="0">
                <a:lnSpc>
                  <a:spcPct val="100000"/>
                </a:lnSpc>
                <a:buFont typeface="Arial" panose="020B0604020202020204" pitchFamily="34" charset="0"/>
                <a:buNone/>
              </a:pPr>
              <a:endParaRPr lang="en-US" sz="971" b="0" i="0" dirty="0">
                <a:solidFill>
                  <a:schemeClr val="bg1">
                    <a:lumMod val="50000"/>
                  </a:schemeClr>
                </a:solidFill>
                <a:latin typeface="Helvetica Light" panose="020B0403020202020204" pitchFamily="34" charset="0"/>
              </a:endParaRPr>
            </a:p>
            <a:p>
              <a:pPr marL="151287" indent="-151287">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Auto Escalation</a:t>
              </a:r>
            </a:p>
            <a:p>
              <a:pPr marL="0" indent="0">
                <a:lnSpc>
                  <a:spcPct val="100000"/>
                </a:lnSpc>
                <a:buFont typeface="Arial" panose="020B0604020202020204" pitchFamily="34" charset="0"/>
                <a:buNone/>
              </a:pPr>
              <a:endParaRPr lang="en-US" sz="971" b="0" i="0" dirty="0">
                <a:solidFill>
                  <a:schemeClr val="bg1">
                    <a:lumMod val="50000"/>
                  </a:schemeClr>
                </a:solidFill>
                <a:latin typeface="Helvetica Light" panose="020B0403020202020204" pitchFamily="34" charset="0"/>
              </a:endParaRPr>
            </a:p>
            <a:p>
              <a:pPr marL="151287" indent="-151287">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QDIA Mapping</a:t>
              </a:r>
            </a:p>
            <a:p>
              <a:pPr marL="0" indent="0">
                <a:lnSpc>
                  <a:spcPct val="100000"/>
                </a:lnSpc>
                <a:buFont typeface="Arial" panose="020B0604020202020204" pitchFamily="34" charset="0"/>
                <a:buNone/>
              </a:pPr>
              <a:endParaRPr lang="en-US" sz="971" b="0" i="0" dirty="0">
                <a:solidFill>
                  <a:schemeClr val="bg1">
                    <a:lumMod val="50000"/>
                  </a:schemeClr>
                </a:solidFill>
                <a:latin typeface="Helvetica Light" panose="020B0403020202020204" pitchFamily="34" charset="0"/>
              </a:endParaRPr>
            </a:p>
            <a:p>
              <a:pPr marL="151287" indent="-151287">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Re-Default Participants </a:t>
              </a:r>
            </a:p>
          </p:txBody>
        </p:sp>
        <p:sp>
          <p:nvSpPr>
            <p:cNvPr id="36" name="TextBox 35">
              <a:extLst>
                <a:ext uri="{FF2B5EF4-FFF2-40B4-BE49-F238E27FC236}">
                  <a16:creationId xmlns:a16="http://schemas.microsoft.com/office/drawing/2014/main" id="{1A0F864C-09B1-944E-AD3C-4A7AE19B8889}"/>
                </a:ext>
              </a:extLst>
            </p:cNvPr>
            <p:cNvSpPr txBox="1"/>
            <p:nvPr/>
          </p:nvSpPr>
          <p:spPr>
            <a:xfrm>
              <a:off x="7612011" y="1888046"/>
              <a:ext cx="1691218" cy="1120563"/>
            </a:xfrm>
            <a:prstGeom prst="rect">
              <a:avLst/>
            </a:prstGeom>
            <a:noFill/>
          </p:spPr>
          <p:txBody>
            <a:bodyPr wrap="square" rtlCol="0">
              <a:spAutoFit/>
            </a:bodyPr>
            <a:lstStyle/>
            <a:p>
              <a:pPr marL="151287" indent="-151287" algn="l">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Customized Reports</a:t>
              </a:r>
            </a:p>
            <a:p>
              <a:pPr marL="0" indent="0" algn="l">
                <a:lnSpc>
                  <a:spcPct val="100000"/>
                </a:lnSpc>
                <a:buFont typeface="Arial" panose="020B0604020202020204" pitchFamily="34" charset="0"/>
                <a:buNone/>
              </a:pPr>
              <a:endParaRPr lang="en-US" sz="971" b="0" i="0" dirty="0">
                <a:solidFill>
                  <a:schemeClr val="bg1">
                    <a:lumMod val="50000"/>
                  </a:schemeClr>
                </a:solidFill>
                <a:latin typeface="Helvetica Light" panose="020B0403020202020204" pitchFamily="34" charset="0"/>
              </a:endParaRPr>
            </a:p>
            <a:p>
              <a:pPr marL="151287" indent="-151287" algn="l">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Performance Monitoring</a:t>
              </a:r>
            </a:p>
            <a:p>
              <a:pPr marL="0" indent="0" algn="l">
                <a:lnSpc>
                  <a:spcPct val="100000"/>
                </a:lnSpc>
                <a:buFont typeface="Arial" panose="020B0604020202020204" pitchFamily="34" charset="0"/>
                <a:buNone/>
              </a:pPr>
              <a:endParaRPr lang="en-US" sz="971" b="0" i="0" dirty="0">
                <a:solidFill>
                  <a:schemeClr val="bg1">
                    <a:lumMod val="50000"/>
                  </a:schemeClr>
                </a:solidFill>
                <a:latin typeface="Helvetica Light" panose="020B0403020202020204" pitchFamily="34" charset="0"/>
              </a:endParaRPr>
            </a:p>
            <a:p>
              <a:pPr marL="151287" indent="-151287" algn="l">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Risk Assessment</a:t>
              </a:r>
            </a:p>
          </p:txBody>
        </p:sp>
        <p:sp>
          <p:nvSpPr>
            <p:cNvPr id="38" name="TextBox 37">
              <a:extLst>
                <a:ext uri="{FF2B5EF4-FFF2-40B4-BE49-F238E27FC236}">
                  <a16:creationId xmlns:a16="http://schemas.microsoft.com/office/drawing/2014/main" id="{ABAF08F9-D8E7-EF46-B474-BED77501D346}"/>
                </a:ext>
              </a:extLst>
            </p:cNvPr>
            <p:cNvSpPr txBox="1"/>
            <p:nvPr/>
          </p:nvSpPr>
          <p:spPr>
            <a:xfrm>
              <a:off x="962994" y="5190391"/>
              <a:ext cx="1828798" cy="1289883"/>
            </a:xfrm>
            <a:prstGeom prst="rect">
              <a:avLst/>
            </a:prstGeom>
            <a:noFill/>
          </p:spPr>
          <p:txBody>
            <a:bodyPr wrap="square" rtlCol="0">
              <a:spAutoFit/>
            </a:bodyPr>
            <a:lstStyle/>
            <a:p>
              <a:pPr marL="151287" indent="-151287">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3(38) &amp; 3(21)</a:t>
              </a:r>
              <a:br>
                <a:rPr lang="en-US" sz="971" b="0" i="0" dirty="0">
                  <a:solidFill>
                    <a:schemeClr val="bg1">
                      <a:lumMod val="50000"/>
                    </a:schemeClr>
                  </a:solidFill>
                  <a:latin typeface="Helvetica Light" panose="020B0403020202020204" pitchFamily="34" charset="0"/>
                </a:rPr>
              </a:br>
              <a:r>
                <a:rPr lang="en-US" sz="971" b="0" i="0" dirty="0">
                  <a:solidFill>
                    <a:schemeClr val="bg1">
                      <a:lumMod val="50000"/>
                    </a:schemeClr>
                  </a:solidFill>
                  <a:latin typeface="Helvetica Light" panose="020B0403020202020204" pitchFamily="34" charset="0"/>
                </a:rPr>
                <a:t>Fiduciary to the Plan</a:t>
              </a:r>
            </a:p>
            <a:p>
              <a:pPr marL="0" indent="0">
                <a:lnSpc>
                  <a:spcPct val="100000"/>
                </a:lnSpc>
                <a:buFont typeface="Arial" panose="020B0604020202020204" pitchFamily="34" charset="0"/>
                <a:buNone/>
              </a:pPr>
              <a:endParaRPr lang="en-US" sz="971" b="0" i="0" dirty="0">
                <a:solidFill>
                  <a:schemeClr val="bg1">
                    <a:lumMod val="50000"/>
                  </a:schemeClr>
                </a:solidFill>
                <a:latin typeface="Helvetica Light" panose="020B0403020202020204" pitchFamily="34" charset="0"/>
              </a:endParaRPr>
            </a:p>
            <a:p>
              <a:pPr marL="151287" indent="-151287">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Development of IPS</a:t>
              </a:r>
            </a:p>
            <a:p>
              <a:pPr marL="0" indent="0">
                <a:lnSpc>
                  <a:spcPct val="100000"/>
                </a:lnSpc>
                <a:buFont typeface="Arial" panose="020B0604020202020204" pitchFamily="34" charset="0"/>
                <a:buNone/>
              </a:pPr>
              <a:endParaRPr lang="en-US" sz="971" b="0" i="0" dirty="0">
                <a:solidFill>
                  <a:schemeClr val="bg1">
                    <a:lumMod val="50000"/>
                  </a:schemeClr>
                </a:solidFill>
                <a:latin typeface="Helvetica Light" panose="020B0403020202020204" pitchFamily="34" charset="0"/>
              </a:endParaRPr>
            </a:p>
            <a:p>
              <a:pPr marL="151287" indent="-151287">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Benchmark and Peer Group Development</a:t>
              </a:r>
            </a:p>
          </p:txBody>
        </p:sp>
        <p:sp>
          <p:nvSpPr>
            <p:cNvPr id="39" name="TextBox 38">
              <a:extLst>
                <a:ext uri="{FF2B5EF4-FFF2-40B4-BE49-F238E27FC236}">
                  <a16:creationId xmlns:a16="http://schemas.microsoft.com/office/drawing/2014/main" id="{0234D575-B945-6949-ADE6-991AF4B52F33}"/>
                </a:ext>
              </a:extLst>
            </p:cNvPr>
            <p:cNvSpPr txBox="1"/>
            <p:nvPr/>
          </p:nvSpPr>
          <p:spPr>
            <a:xfrm>
              <a:off x="7480204" y="5185129"/>
              <a:ext cx="1825612" cy="1289883"/>
            </a:xfrm>
            <a:prstGeom prst="rect">
              <a:avLst/>
            </a:prstGeom>
            <a:noFill/>
          </p:spPr>
          <p:txBody>
            <a:bodyPr wrap="square" rtlCol="0">
              <a:spAutoFit/>
            </a:bodyPr>
            <a:lstStyle/>
            <a:p>
              <a:pPr marL="151287" indent="-151287" algn="l">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Demographic Dashboard</a:t>
              </a:r>
            </a:p>
            <a:p>
              <a:pPr marL="0" indent="0" algn="l">
                <a:lnSpc>
                  <a:spcPct val="100000"/>
                </a:lnSpc>
                <a:buFont typeface="Arial" panose="020B0604020202020204" pitchFamily="34" charset="0"/>
                <a:buNone/>
              </a:pPr>
              <a:endParaRPr lang="en-US" sz="971" b="0" i="0" dirty="0">
                <a:solidFill>
                  <a:schemeClr val="bg1">
                    <a:lumMod val="50000"/>
                  </a:schemeClr>
                </a:solidFill>
                <a:latin typeface="Helvetica Light" panose="020B0403020202020204" pitchFamily="34" charset="0"/>
              </a:endParaRPr>
            </a:p>
            <a:p>
              <a:pPr marL="151287" indent="-151287" algn="l">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Evidence-Based Education</a:t>
              </a:r>
            </a:p>
            <a:p>
              <a:pPr marL="0" indent="0" algn="l">
                <a:lnSpc>
                  <a:spcPct val="100000"/>
                </a:lnSpc>
                <a:buFont typeface="Arial" panose="020B0604020202020204" pitchFamily="34" charset="0"/>
                <a:buNone/>
              </a:pPr>
              <a:endParaRPr lang="en-US" sz="971" b="0" i="0" dirty="0">
                <a:solidFill>
                  <a:schemeClr val="bg1">
                    <a:lumMod val="50000"/>
                  </a:schemeClr>
                </a:solidFill>
                <a:latin typeface="Helvetica Light" panose="020B0403020202020204" pitchFamily="34" charset="0"/>
              </a:endParaRPr>
            </a:p>
            <a:p>
              <a:pPr marL="151287" indent="-151287" algn="l">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Quarterly Enrollments</a:t>
              </a:r>
            </a:p>
          </p:txBody>
        </p:sp>
      </p:grpSp>
      <p:pic>
        <p:nvPicPr>
          <p:cNvPr id="43" name="Picture 42">
            <a:extLst>
              <a:ext uri="{FF2B5EF4-FFF2-40B4-BE49-F238E27FC236}">
                <a16:creationId xmlns:a16="http://schemas.microsoft.com/office/drawing/2014/main" id="{FBB15650-9614-2B4B-8A97-4FB3F55CDC0D}"/>
              </a:ext>
            </a:extLst>
          </p:cNvPr>
          <p:cNvPicPr>
            <a:picLocks noChangeAspect="1"/>
          </p:cNvPicPr>
          <p:nvPr/>
        </p:nvPicPr>
        <p:blipFill>
          <a:blip r:embed="rId3"/>
          <a:stretch>
            <a:fillRect/>
          </a:stretch>
        </p:blipFill>
        <p:spPr>
          <a:xfrm>
            <a:off x="243444" y="6219331"/>
            <a:ext cx="8657112" cy="49718"/>
          </a:xfrm>
          <a:prstGeom prst="rect">
            <a:avLst/>
          </a:prstGeom>
        </p:spPr>
      </p:pic>
      <p:pic>
        <p:nvPicPr>
          <p:cNvPr id="44" name="Picture 43">
            <a:extLst>
              <a:ext uri="{FF2B5EF4-FFF2-40B4-BE49-F238E27FC236}">
                <a16:creationId xmlns:a16="http://schemas.microsoft.com/office/drawing/2014/main" id="{2DF1D433-4574-0C44-8C39-ADF8CA6FEE1F}"/>
              </a:ext>
            </a:extLst>
          </p:cNvPr>
          <p:cNvPicPr>
            <a:picLocks noChangeAspect="1"/>
          </p:cNvPicPr>
          <p:nvPr/>
        </p:nvPicPr>
        <p:blipFill>
          <a:blip r:embed="rId4"/>
          <a:stretch>
            <a:fillRect/>
          </a:stretch>
        </p:blipFill>
        <p:spPr>
          <a:xfrm>
            <a:off x="243443" y="1089211"/>
            <a:ext cx="8656795" cy="49717"/>
          </a:xfrm>
          <a:prstGeom prst="rect">
            <a:avLst/>
          </a:prstGeom>
        </p:spPr>
      </p:pic>
      <p:sp>
        <p:nvSpPr>
          <p:cNvPr id="25" name="Slide Number Placeholder 2">
            <a:extLst>
              <a:ext uri="{FF2B5EF4-FFF2-40B4-BE49-F238E27FC236}">
                <a16:creationId xmlns:a16="http://schemas.microsoft.com/office/drawing/2014/main" id="{2BC7BA2C-35EC-8246-868E-4E58865A43D1}"/>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26" name="Slide Number Placeholder 5">
            <a:extLst>
              <a:ext uri="{FF2B5EF4-FFF2-40B4-BE49-F238E27FC236}">
                <a16:creationId xmlns:a16="http://schemas.microsoft.com/office/drawing/2014/main" id="{6EC2CCF4-8D3F-FC48-ACBF-2BCDEF13158B}"/>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3012295520"/>
      </p:ext>
    </p:extLst>
  </p:cSld>
  <p:clrMapOvr>
    <a:masterClrMapping/>
  </p:clrMapOvr>
  <p:extLst>
    <p:ext uri="{DCECCB84-F9BA-43D5-87BE-67443E8EF086}">
      <p15:sldGuideLst xmlns:p15="http://schemas.microsoft.com/office/powerpoint/2012/main">
        <p15:guide id="1" pos="3168">
          <p15:clr>
            <a:srgbClr val="FBAE40"/>
          </p15:clr>
        </p15:guide>
        <p15:guide id="2" pos="5904">
          <p15:clr>
            <a:srgbClr val="FBAE40"/>
          </p15:clr>
        </p15:guide>
        <p15:guide id="3" orient="horz" pos="3888">
          <p15:clr>
            <a:srgbClr val="FBAE40"/>
          </p15:clr>
        </p15:guide>
        <p15:guide id="4" pos="3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897A86-6B58-4443-AFE6-1B337D504FC3}" type="datetime1">
              <a:rPr lang="en-US" smtClean="0">
                <a:solidFill>
                  <a:prstClr val="black">
                    <a:tint val="75000"/>
                  </a:prstClr>
                </a:solidFill>
              </a:rPr>
              <a:t>10/12/2022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54BBEC-23AD-454F-B700-75A3D60DC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3771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1_Approach_TeamIntro">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2F38C82-05C1-584F-91CE-9A1209DC2315}"/>
              </a:ext>
            </a:extLst>
          </p:cNvPr>
          <p:cNvSpPr txBox="1"/>
          <p:nvPr/>
        </p:nvSpPr>
        <p:spPr>
          <a:xfrm>
            <a:off x="635786" y="206699"/>
            <a:ext cx="7879565" cy="744178"/>
          </a:xfrm>
          <a:prstGeom prst="rect">
            <a:avLst/>
          </a:prstGeom>
          <a:noFill/>
        </p:spPr>
        <p:txBody>
          <a:bodyPr wrap="square" rtlCol="0">
            <a:spAutoFit/>
          </a:bodyPr>
          <a:lstStyle/>
          <a:p>
            <a:pPr algn="ctr"/>
            <a:r>
              <a:rPr lang="en-US" sz="4236" b="0" i="0" spc="265" dirty="0">
                <a:solidFill>
                  <a:srgbClr val="662C91"/>
                </a:solidFill>
                <a:latin typeface="Helvetica Light" panose="020B0403020202020204" pitchFamily="34" charset="0"/>
              </a:rPr>
              <a:t>INITIAL</a:t>
            </a:r>
            <a:r>
              <a:rPr lang="en-US" sz="4236" b="0" i="0" spc="265" dirty="0">
                <a:solidFill>
                  <a:srgbClr val="00AEEF"/>
                </a:solidFill>
                <a:latin typeface="Helvetica Light" panose="020B0403020202020204" pitchFamily="34" charset="0"/>
              </a:rPr>
              <a:t> </a:t>
            </a:r>
            <a:r>
              <a:rPr lang="en-US" sz="4236" b="1" i="0" spc="265" dirty="0">
                <a:solidFill>
                  <a:srgbClr val="263692"/>
                </a:solidFill>
                <a:latin typeface="Helvetica" pitchFamily="2" charset="0"/>
              </a:rPr>
              <a:t>ENGAGEMENT</a:t>
            </a:r>
          </a:p>
        </p:txBody>
      </p:sp>
      <p:cxnSp>
        <p:nvCxnSpPr>
          <p:cNvPr id="10" name="Straight Connector 9">
            <a:extLst>
              <a:ext uri="{FF2B5EF4-FFF2-40B4-BE49-F238E27FC236}">
                <a16:creationId xmlns:a16="http://schemas.microsoft.com/office/drawing/2014/main" id="{DB4FB075-E4C1-C048-8811-C31E98DE0E16}"/>
              </a:ext>
            </a:extLst>
          </p:cNvPr>
          <p:cNvCxnSpPr/>
          <p:nvPr/>
        </p:nvCxnSpPr>
        <p:spPr>
          <a:xfrm>
            <a:off x="4596938" y="1389829"/>
            <a:ext cx="0" cy="458694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51FEF1-88B8-6140-AD72-F28DFCC80567}"/>
              </a:ext>
            </a:extLst>
          </p:cNvPr>
          <p:cNvCxnSpPr>
            <a:cxnSpLocks/>
          </p:cNvCxnSpPr>
          <p:nvPr/>
        </p:nvCxnSpPr>
        <p:spPr>
          <a:xfrm flipH="1">
            <a:off x="2366742" y="3533887"/>
            <a:ext cx="4460393"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5DB6995-6C0F-7442-BD8A-5B9F6FCF2268}"/>
              </a:ext>
            </a:extLst>
          </p:cNvPr>
          <p:cNvCxnSpPr>
            <a:cxnSpLocks/>
          </p:cNvCxnSpPr>
          <p:nvPr/>
        </p:nvCxnSpPr>
        <p:spPr>
          <a:xfrm>
            <a:off x="602211" y="3667639"/>
            <a:ext cx="80664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CA89DC8-89C5-9142-BD46-5E0D77050382}"/>
              </a:ext>
            </a:extLst>
          </p:cNvPr>
          <p:cNvCxnSpPr>
            <a:cxnSpLocks/>
          </p:cNvCxnSpPr>
          <p:nvPr/>
        </p:nvCxnSpPr>
        <p:spPr>
          <a:xfrm>
            <a:off x="4595016" y="1461232"/>
            <a:ext cx="0" cy="43329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9212E31-4556-2A4D-8267-8044E8B95596}"/>
              </a:ext>
            </a:extLst>
          </p:cNvPr>
          <p:cNvCxnSpPr>
            <a:cxnSpLocks/>
          </p:cNvCxnSpPr>
          <p:nvPr/>
        </p:nvCxnSpPr>
        <p:spPr>
          <a:xfrm>
            <a:off x="723208" y="3550024"/>
            <a:ext cx="786461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Triangle 36">
            <a:extLst>
              <a:ext uri="{FF2B5EF4-FFF2-40B4-BE49-F238E27FC236}">
                <a16:creationId xmlns:a16="http://schemas.microsoft.com/office/drawing/2014/main" id="{9FF63CDB-5DBE-F542-B539-53F6EF950CA7}"/>
              </a:ext>
            </a:extLst>
          </p:cNvPr>
          <p:cNvSpPr/>
          <p:nvPr/>
        </p:nvSpPr>
        <p:spPr>
          <a:xfrm rot="5400000">
            <a:off x="8550770" y="3352382"/>
            <a:ext cx="361390" cy="382353"/>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2" name="Oval 41">
            <a:extLst>
              <a:ext uri="{FF2B5EF4-FFF2-40B4-BE49-F238E27FC236}">
                <a16:creationId xmlns:a16="http://schemas.microsoft.com/office/drawing/2014/main" id="{E610222E-FBD9-7741-AD3A-9CB0C8EC1448}"/>
              </a:ext>
            </a:extLst>
          </p:cNvPr>
          <p:cNvSpPr/>
          <p:nvPr/>
        </p:nvSpPr>
        <p:spPr>
          <a:xfrm>
            <a:off x="585809" y="3312777"/>
            <a:ext cx="461265" cy="447698"/>
          </a:xfrm>
          <a:prstGeom prst="ellipse">
            <a:avLst/>
          </a:prstGeom>
          <a:solidFill>
            <a:srgbClr val="2636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0" name="Oval 59">
            <a:extLst>
              <a:ext uri="{FF2B5EF4-FFF2-40B4-BE49-F238E27FC236}">
                <a16:creationId xmlns:a16="http://schemas.microsoft.com/office/drawing/2014/main" id="{7F6DC7E7-A136-5846-9A53-44DA1798FA64}"/>
              </a:ext>
            </a:extLst>
          </p:cNvPr>
          <p:cNvSpPr/>
          <p:nvPr/>
        </p:nvSpPr>
        <p:spPr>
          <a:xfrm>
            <a:off x="1316420" y="3310038"/>
            <a:ext cx="461265" cy="447698"/>
          </a:xfrm>
          <a:prstGeom prst="ellipse">
            <a:avLst/>
          </a:prstGeom>
          <a:solidFill>
            <a:srgbClr val="662C9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1" name="Oval 60">
            <a:extLst>
              <a:ext uri="{FF2B5EF4-FFF2-40B4-BE49-F238E27FC236}">
                <a16:creationId xmlns:a16="http://schemas.microsoft.com/office/drawing/2014/main" id="{688C6F9C-2365-D34C-87C1-6944718B8774}"/>
              </a:ext>
            </a:extLst>
          </p:cNvPr>
          <p:cNvSpPr/>
          <p:nvPr/>
        </p:nvSpPr>
        <p:spPr>
          <a:xfrm>
            <a:off x="2047031" y="3310038"/>
            <a:ext cx="461265" cy="447698"/>
          </a:xfrm>
          <a:prstGeom prst="ellipse">
            <a:avLst/>
          </a:prstGeom>
          <a:solidFill>
            <a:srgbClr val="2636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2" name="Oval 61">
            <a:extLst>
              <a:ext uri="{FF2B5EF4-FFF2-40B4-BE49-F238E27FC236}">
                <a16:creationId xmlns:a16="http://schemas.microsoft.com/office/drawing/2014/main" id="{9C4193D3-AE96-CA42-85B0-78F30A879AB7}"/>
              </a:ext>
            </a:extLst>
          </p:cNvPr>
          <p:cNvSpPr/>
          <p:nvPr/>
        </p:nvSpPr>
        <p:spPr>
          <a:xfrm>
            <a:off x="2770006" y="3313340"/>
            <a:ext cx="461265" cy="447698"/>
          </a:xfrm>
          <a:prstGeom prst="ellipse">
            <a:avLst/>
          </a:prstGeom>
          <a:solidFill>
            <a:srgbClr val="662C9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3" name="Oval 62">
            <a:extLst>
              <a:ext uri="{FF2B5EF4-FFF2-40B4-BE49-F238E27FC236}">
                <a16:creationId xmlns:a16="http://schemas.microsoft.com/office/drawing/2014/main" id="{3A273288-0315-AF4E-B4E3-ECBF61C2E6A9}"/>
              </a:ext>
            </a:extLst>
          </p:cNvPr>
          <p:cNvSpPr/>
          <p:nvPr/>
        </p:nvSpPr>
        <p:spPr>
          <a:xfrm>
            <a:off x="3539008" y="3310038"/>
            <a:ext cx="461265" cy="447698"/>
          </a:xfrm>
          <a:prstGeom prst="ellipse">
            <a:avLst/>
          </a:prstGeom>
          <a:solidFill>
            <a:srgbClr val="2636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4" name="Oval 63">
            <a:extLst>
              <a:ext uri="{FF2B5EF4-FFF2-40B4-BE49-F238E27FC236}">
                <a16:creationId xmlns:a16="http://schemas.microsoft.com/office/drawing/2014/main" id="{8A5E8378-47C8-1A41-8696-8C9D1E3A8B46}"/>
              </a:ext>
            </a:extLst>
          </p:cNvPr>
          <p:cNvSpPr/>
          <p:nvPr/>
        </p:nvSpPr>
        <p:spPr>
          <a:xfrm>
            <a:off x="4299299" y="3321180"/>
            <a:ext cx="461265" cy="447698"/>
          </a:xfrm>
          <a:prstGeom prst="ellipse">
            <a:avLst/>
          </a:prstGeom>
          <a:solidFill>
            <a:srgbClr val="662C9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5" name="Oval 64">
            <a:extLst>
              <a:ext uri="{FF2B5EF4-FFF2-40B4-BE49-F238E27FC236}">
                <a16:creationId xmlns:a16="http://schemas.microsoft.com/office/drawing/2014/main" id="{7906B3A0-666C-F74C-8DC1-6BC91574BB55}"/>
              </a:ext>
            </a:extLst>
          </p:cNvPr>
          <p:cNvSpPr/>
          <p:nvPr/>
        </p:nvSpPr>
        <p:spPr>
          <a:xfrm>
            <a:off x="5087265" y="3310038"/>
            <a:ext cx="461265" cy="447698"/>
          </a:xfrm>
          <a:prstGeom prst="ellipse">
            <a:avLst/>
          </a:prstGeom>
          <a:solidFill>
            <a:srgbClr val="2636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6" name="Oval 65">
            <a:extLst>
              <a:ext uri="{FF2B5EF4-FFF2-40B4-BE49-F238E27FC236}">
                <a16:creationId xmlns:a16="http://schemas.microsoft.com/office/drawing/2014/main" id="{972E3DC8-595C-8846-9A41-815ECE763F4E}"/>
              </a:ext>
            </a:extLst>
          </p:cNvPr>
          <p:cNvSpPr/>
          <p:nvPr/>
        </p:nvSpPr>
        <p:spPr>
          <a:xfrm>
            <a:off x="5950053" y="3325569"/>
            <a:ext cx="461265" cy="447698"/>
          </a:xfrm>
          <a:prstGeom prst="ellipse">
            <a:avLst/>
          </a:prstGeom>
          <a:solidFill>
            <a:srgbClr val="662C9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7" name="Oval 66">
            <a:extLst>
              <a:ext uri="{FF2B5EF4-FFF2-40B4-BE49-F238E27FC236}">
                <a16:creationId xmlns:a16="http://schemas.microsoft.com/office/drawing/2014/main" id="{8412EAA1-E9AF-F740-AAD8-64B6D8EED88A}"/>
              </a:ext>
            </a:extLst>
          </p:cNvPr>
          <p:cNvSpPr/>
          <p:nvPr/>
        </p:nvSpPr>
        <p:spPr>
          <a:xfrm>
            <a:off x="7576917" y="3324207"/>
            <a:ext cx="461265" cy="447698"/>
          </a:xfrm>
          <a:prstGeom prst="ellipse">
            <a:avLst/>
          </a:prstGeom>
          <a:solidFill>
            <a:srgbClr val="662C9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8" name="Oval 67">
            <a:extLst>
              <a:ext uri="{FF2B5EF4-FFF2-40B4-BE49-F238E27FC236}">
                <a16:creationId xmlns:a16="http://schemas.microsoft.com/office/drawing/2014/main" id="{63B8C82E-8344-0B4F-827F-90AB35AE3F48}"/>
              </a:ext>
            </a:extLst>
          </p:cNvPr>
          <p:cNvSpPr/>
          <p:nvPr/>
        </p:nvSpPr>
        <p:spPr>
          <a:xfrm>
            <a:off x="6759726" y="3324206"/>
            <a:ext cx="461265" cy="447698"/>
          </a:xfrm>
          <a:prstGeom prst="ellipse">
            <a:avLst/>
          </a:prstGeom>
          <a:solidFill>
            <a:srgbClr val="2636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cxnSp>
        <p:nvCxnSpPr>
          <p:cNvPr id="44" name="Straight Connector 43">
            <a:extLst>
              <a:ext uri="{FF2B5EF4-FFF2-40B4-BE49-F238E27FC236}">
                <a16:creationId xmlns:a16="http://schemas.microsoft.com/office/drawing/2014/main" id="{BB5C7BB2-E1DD-1347-8960-AF5E313EFB99}"/>
              </a:ext>
            </a:extLst>
          </p:cNvPr>
          <p:cNvCxnSpPr/>
          <p:nvPr/>
        </p:nvCxnSpPr>
        <p:spPr>
          <a:xfrm flipV="1">
            <a:off x="816441" y="2550571"/>
            <a:ext cx="0" cy="697566"/>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17025F4-DB3D-DF4E-ACA0-367AC9B15574}"/>
              </a:ext>
            </a:extLst>
          </p:cNvPr>
          <p:cNvCxnSpPr>
            <a:cxnSpLocks/>
            <a:endCxn id="78" idx="2"/>
          </p:cNvCxnSpPr>
          <p:nvPr/>
        </p:nvCxnSpPr>
        <p:spPr>
          <a:xfrm flipV="1">
            <a:off x="2265362" y="2095500"/>
            <a:ext cx="0" cy="1135828"/>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E8E5254-2E48-514E-B3FD-8CEDB1E108E7}"/>
              </a:ext>
            </a:extLst>
          </p:cNvPr>
          <p:cNvCxnSpPr>
            <a:cxnSpLocks/>
            <a:endCxn id="80" idx="2"/>
          </p:cNvCxnSpPr>
          <p:nvPr/>
        </p:nvCxnSpPr>
        <p:spPr>
          <a:xfrm flipV="1">
            <a:off x="3769639" y="2550570"/>
            <a:ext cx="0" cy="680760"/>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CA75A40-51D6-5143-9C8F-876845CE5841}"/>
              </a:ext>
            </a:extLst>
          </p:cNvPr>
          <p:cNvCxnSpPr>
            <a:cxnSpLocks/>
          </p:cNvCxnSpPr>
          <p:nvPr/>
        </p:nvCxnSpPr>
        <p:spPr>
          <a:xfrm flipV="1">
            <a:off x="6990357" y="2533763"/>
            <a:ext cx="0" cy="714375"/>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6" name="Rounded Rectangle 45">
            <a:extLst>
              <a:ext uri="{FF2B5EF4-FFF2-40B4-BE49-F238E27FC236}">
                <a16:creationId xmlns:a16="http://schemas.microsoft.com/office/drawing/2014/main" id="{1B600980-A70A-044C-9DB6-0BA9461BBCF6}"/>
              </a:ext>
            </a:extLst>
          </p:cNvPr>
          <p:cNvSpPr/>
          <p:nvPr/>
        </p:nvSpPr>
        <p:spPr>
          <a:xfrm>
            <a:off x="220987" y="1817338"/>
            <a:ext cx="1285754" cy="733233"/>
          </a:xfrm>
          <a:prstGeom prst="roundRect">
            <a:avLst/>
          </a:prstGeom>
          <a:noFill/>
          <a:ln w="28575">
            <a:solidFill>
              <a:srgbClr val="263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78" name="Rounded Rectangle 77">
            <a:extLst>
              <a:ext uri="{FF2B5EF4-FFF2-40B4-BE49-F238E27FC236}">
                <a16:creationId xmlns:a16="http://schemas.microsoft.com/office/drawing/2014/main" id="{36FCAA89-4FDA-D442-AC3D-40D2BEEE80CD}"/>
              </a:ext>
            </a:extLst>
          </p:cNvPr>
          <p:cNvSpPr/>
          <p:nvPr/>
        </p:nvSpPr>
        <p:spPr>
          <a:xfrm>
            <a:off x="1622485" y="1362268"/>
            <a:ext cx="1285754" cy="733233"/>
          </a:xfrm>
          <a:prstGeom prst="roundRect">
            <a:avLst/>
          </a:prstGeom>
          <a:noFill/>
          <a:ln w="28575">
            <a:solidFill>
              <a:srgbClr val="263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80" name="Rounded Rectangle 79">
            <a:extLst>
              <a:ext uri="{FF2B5EF4-FFF2-40B4-BE49-F238E27FC236}">
                <a16:creationId xmlns:a16="http://schemas.microsoft.com/office/drawing/2014/main" id="{26FC89EE-9A13-2243-AAA1-767F3F342198}"/>
              </a:ext>
            </a:extLst>
          </p:cNvPr>
          <p:cNvSpPr/>
          <p:nvPr/>
        </p:nvSpPr>
        <p:spPr>
          <a:xfrm>
            <a:off x="3126762" y="1817338"/>
            <a:ext cx="1285754" cy="733233"/>
          </a:xfrm>
          <a:prstGeom prst="roundRect">
            <a:avLst/>
          </a:prstGeom>
          <a:noFill/>
          <a:ln w="28575">
            <a:solidFill>
              <a:srgbClr val="263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cxnSp>
        <p:nvCxnSpPr>
          <p:cNvPr id="81" name="Straight Connector 80">
            <a:extLst>
              <a:ext uri="{FF2B5EF4-FFF2-40B4-BE49-F238E27FC236}">
                <a16:creationId xmlns:a16="http://schemas.microsoft.com/office/drawing/2014/main" id="{51352B51-2CE6-3443-905C-35862E1D845B}"/>
              </a:ext>
            </a:extLst>
          </p:cNvPr>
          <p:cNvCxnSpPr>
            <a:cxnSpLocks/>
            <a:endCxn id="82" idx="2"/>
          </p:cNvCxnSpPr>
          <p:nvPr/>
        </p:nvCxnSpPr>
        <p:spPr>
          <a:xfrm flipV="1">
            <a:off x="5305595" y="2095500"/>
            <a:ext cx="0" cy="1152637"/>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2" name="Rounded Rectangle 81">
            <a:extLst>
              <a:ext uri="{FF2B5EF4-FFF2-40B4-BE49-F238E27FC236}">
                <a16:creationId xmlns:a16="http://schemas.microsoft.com/office/drawing/2014/main" id="{F5BB9894-B143-8746-8BA3-87E7F6A199A5}"/>
              </a:ext>
            </a:extLst>
          </p:cNvPr>
          <p:cNvSpPr/>
          <p:nvPr/>
        </p:nvSpPr>
        <p:spPr>
          <a:xfrm>
            <a:off x="4662718" y="1362268"/>
            <a:ext cx="1285754" cy="733233"/>
          </a:xfrm>
          <a:prstGeom prst="roundRect">
            <a:avLst/>
          </a:prstGeom>
          <a:noFill/>
          <a:ln w="28575">
            <a:solidFill>
              <a:srgbClr val="263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84" name="Rounded Rectangle 83">
            <a:extLst>
              <a:ext uri="{FF2B5EF4-FFF2-40B4-BE49-F238E27FC236}">
                <a16:creationId xmlns:a16="http://schemas.microsoft.com/office/drawing/2014/main" id="{E7902C29-772D-3D4F-8CBA-F5065D1ACBCD}"/>
              </a:ext>
            </a:extLst>
          </p:cNvPr>
          <p:cNvSpPr/>
          <p:nvPr/>
        </p:nvSpPr>
        <p:spPr>
          <a:xfrm>
            <a:off x="6348238" y="1800529"/>
            <a:ext cx="1285754" cy="733233"/>
          </a:xfrm>
          <a:prstGeom prst="roundRect">
            <a:avLst/>
          </a:prstGeom>
          <a:noFill/>
          <a:ln w="28575">
            <a:solidFill>
              <a:srgbClr val="263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cxnSp>
        <p:nvCxnSpPr>
          <p:cNvPr id="85" name="Straight Connector 84">
            <a:extLst>
              <a:ext uri="{FF2B5EF4-FFF2-40B4-BE49-F238E27FC236}">
                <a16:creationId xmlns:a16="http://schemas.microsoft.com/office/drawing/2014/main" id="{0816C9EC-D23A-9E4F-850C-BB8C978D7EF6}"/>
              </a:ext>
            </a:extLst>
          </p:cNvPr>
          <p:cNvCxnSpPr>
            <a:cxnSpLocks/>
          </p:cNvCxnSpPr>
          <p:nvPr/>
        </p:nvCxnSpPr>
        <p:spPr>
          <a:xfrm flipV="1">
            <a:off x="1542044" y="3854252"/>
            <a:ext cx="0" cy="697566"/>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6" name="Rounded Rectangle 85">
            <a:extLst>
              <a:ext uri="{FF2B5EF4-FFF2-40B4-BE49-F238E27FC236}">
                <a16:creationId xmlns:a16="http://schemas.microsoft.com/office/drawing/2014/main" id="{7E9FFD38-C7AB-6143-A95D-CD15081F9564}"/>
              </a:ext>
            </a:extLst>
          </p:cNvPr>
          <p:cNvSpPr/>
          <p:nvPr/>
        </p:nvSpPr>
        <p:spPr>
          <a:xfrm>
            <a:off x="899167" y="4551818"/>
            <a:ext cx="1285754" cy="733233"/>
          </a:xfrm>
          <a:prstGeom prst="roundRect">
            <a:avLst/>
          </a:prstGeom>
          <a:noFill/>
          <a:ln w="28575">
            <a:solidFill>
              <a:srgbClr val="263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cxnSp>
        <p:nvCxnSpPr>
          <p:cNvPr id="87" name="Straight Connector 86">
            <a:extLst>
              <a:ext uri="{FF2B5EF4-FFF2-40B4-BE49-F238E27FC236}">
                <a16:creationId xmlns:a16="http://schemas.microsoft.com/office/drawing/2014/main" id="{22A6F966-AB7B-6D44-BB75-6504F4F066AA}"/>
              </a:ext>
            </a:extLst>
          </p:cNvPr>
          <p:cNvCxnSpPr>
            <a:cxnSpLocks/>
            <a:stCxn id="88" idx="0"/>
          </p:cNvCxnSpPr>
          <p:nvPr/>
        </p:nvCxnSpPr>
        <p:spPr>
          <a:xfrm flipV="1">
            <a:off x="2990848" y="3862322"/>
            <a:ext cx="1477" cy="1412756"/>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8" name="Rounded Rectangle 87">
            <a:extLst>
              <a:ext uri="{FF2B5EF4-FFF2-40B4-BE49-F238E27FC236}">
                <a16:creationId xmlns:a16="http://schemas.microsoft.com/office/drawing/2014/main" id="{14A8FDA7-75BB-8045-A0C5-CFD07F911441}"/>
              </a:ext>
            </a:extLst>
          </p:cNvPr>
          <p:cNvSpPr/>
          <p:nvPr/>
        </p:nvSpPr>
        <p:spPr>
          <a:xfrm>
            <a:off x="2347970" y="5275079"/>
            <a:ext cx="1285754" cy="733233"/>
          </a:xfrm>
          <a:prstGeom prst="roundRect">
            <a:avLst/>
          </a:prstGeom>
          <a:noFill/>
          <a:ln w="28575">
            <a:solidFill>
              <a:srgbClr val="263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cxnSp>
        <p:nvCxnSpPr>
          <p:cNvPr id="89" name="Straight Connector 88">
            <a:extLst>
              <a:ext uri="{FF2B5EF4-FFF2-40B4-BE49-F238E27FC236}">
                <a16:creationId xmlns:a16="http://schemas.microsoft.com/office/drawing/2014/main" id="{FAF54A33-2FDB-AD47-AD25-A677B8F219F3}"/>
              </a:ext>
            </a:extLst>
          </p:cNvPr>
          <p:cNvCxnSpPr>
            <a:cxnSpLocks/>
          </p:cNvCxnSpPr>
          <p:nvPr/>
        </p:nvCxnSpPr>
        <p:spPr>
          <a:xfrm flipV="1">
            <a:off x="4525744" y="3854766"/>
            <a:ext cx="0" cy="697566"/>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0" name="Rounded Rectangle 89">
            <a:extLst>
              <a:ext uri="{FF2B5EF4-FFF2-40B4-BE49-F238E27FC236}">
                <a16:creationId xmlns:a16="http://schemas.microsoft.com/office/drawing/2014/main" id="{48E7A9F6-0633-CD4B-9E05-B833C63B3084}"/>
              </a:ext>
            </a:extLst>
          </p:cNvPr>
          <p:cNvSpPr/>
          <p:nvPr/>
        </p:nvSpPr>
        <p:spPr>
          <a:xfrm>
            <a:off x="3882867" y="4552332"/>
            <a:ext cx="1285754" cy="733233"/>
          </a:xfrm>
          <a:prstGeom prst="roundRect">
            <a:avLst/>
          </a:prstGeom>
          <a:noFill/>
          <a:ln w="28575">
            <a:solidFill>
              <a:srgbClr val="263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cxnSp>
        <p:nvCxnSpPr>
          <p:cNvPr id="91" name="Straight Connector 90">
            <a:extLst>
              <a:ext uri="{FF2B5EF4-FFF2-40B4-BE49-F238E27FC236}">
                <a16:creationId xmlns:a16="http://schemas.microsoft.com/office/drawing/2014/main" id="{9F658D7E-0F75-9B40-9532-65EA7DC17D2D}"/>
              </a:ext>
            </a:extLst>
          </p:cNvPr>
          <p:cNvCxnSpPr>
            <a:cxnSpLocks/>
            <a:stCxn id="92" idx="0"/>
          </p:cNvCxnSpPr>
          <p:nvPr/>
        </p:nvCxnSpPr>
        <p:spPr>
          <a:xfrm flipV="1">
            <a:off x="6180685" y="3856478"/>
            <a:ext cx="0" cy="1401484"/>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2" name="Rounded Rectangle 91">
            <a:extLst>
              <a:ext uri="{FF2B5EF4-FFF2-40B4-BE49-F238E27FC236}">
                <a16:creationId xmlns:a16="http://schemas.microsoft.com/office/drawing/2014/main" id="{C4CC47FF-2DB9-724E-BFF1-7690F9732E61}"/>
              </a:ext>
            </a:extLst>
          </p:cNvPr>
          <p:cNvSpPr/>
          <p:nvPr/>
        </p:nvSpPr>
        <p:spPr>
          <a:xfrm>
            <a:off x="5537808" y="5257962"/>
            <a:ext cx="1285754" cy="733233"/>
          </a:xfrm>
          <a:prstGeom prst="roundRect">
            <a:avLst/>
          </a:prstGeom>
          <a:noFill/>
          <a:ln w="28575">
            <a:solidFill>
              <a:srgbClr val="263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cxnSp>
        <p:nvCxnSpPr>
          <p:cNvPr id="93" name="Straight Connector 92">
            <a:extLst>
              <a:ext uri="{FF2B5EF4-FFF2-40B4-BE49-F238E27FC236}">
                <a16:creationId xmlns:a16="http://schemas.microsoft.com/office/drawing/2014/main" id="{EB26C57F-EC44-6246-8DA8-09E8B7575A01}"/>
              </a:ext>
            </a:extLst>
          </p:cNvPr>
          <p:cNvCxnSpPr>
            <a:cxnSpLocks/>
          </p:cNvCxnSpPr>
          <p:nvPr/>
        </p:nvCxnSpPr>
        <p:spPr>
          <a:xfrm flipV="1">
            <a:off x="7810742" y="3862321"/>
            <a:ext cx="0" cy="697566"/>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4" name="Rounded Rectangle 93">
            <a:extLst>
              <a:ext uri="{FF2B5EF4-FFF2-40B4-BE49-F238E27FC236}">
                <a16:creationId xmlns:a16="http://schemas.microsoft.com/office/drawing/2014/main" id="{01C0DA58-AD83-A14B-8E44-D192DC9819B0}"/>
              </a:ext>
            </a:extLst>
          </p:cNvPr>
          <p:cNvSpPr/>
          <p:nvPr/>
        </p:nvSpPr>
        <p:spPr>
          <a:xfrm>
            <a:off x="7167865" y="4559886"/>
            <a:ext cx="1285754" cy="733233"/>
          </a:xfrm>
          <a:prstGeom prst="roundRect">
            <a:avLst/>
          </a:prstGeom>
          <a:noFill/>
          <a:ln w="28575">
            <a:solidFill>
              <a:srgbClr val="263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5" name="TextBox 94">
            <a:extLst>
              <a:ext uri="{FF2B5EF4-FFF2-40B4-BE49-F238E27FC236}">
                <a16:creationId xmlns:a16="http://schemas.microsoft.com/office/drawing/2014/main" id="{D5BD6195-C090-3A48-9576-29D51D307238}"/>
              </a:ext>
            </a:extLst>
          </p:cNvPr>
          <p:cNvSpPr txBox="1"/>
          <p:nvPr/>
        </p:nvSpPr>
        <p:spPr>
          <a:xfrm>
            <a:off x="382645" y="1916088"/>
            <a:ext cx="962436" cy="255326"/>
          </a:xfrm>
          <a:prstGeom prst="rect">
            <a:avLst/>
          </a:prstGeom>
          <a:noFill/>
        </p:spPr>
        <p:txBody>
          <a:bodyPr wrap="square" rtlCol="0">
            <a:spAutoFit/>
          </a:bodyPr>
          <a:lstStyle/>
          <a:p>
            <a:pPr algn="ctr"/>
            <a:r>
              <a:rPr lang="en-US" sz="1059" b="1" i="0" dirty="0">
                <a:solidFill>
                  <a:srgbClr val="662C91"/>
                </a:solidFill>
                <a:latin typeface="Helvetica" pitchFamily="2" charset="0"/>
              </a:rPr>
              <a:t>IDENTIFY</a:t>
            </a:r>
          </a:p>
        </p:txBody>
      </p:sp>
      <p:sp>
        <p:nvSpPr>
          <p:cNvPr id="96" name="TextBox 95">
            <a:extLst>
              <a:ext uri="{FF2B5EF4-FFF2-40B4-BE49-F238E27FC236}">
                <a16:creationId xmlns:a16="http://schemas.microsoft.com/office/drawing/2014/main" id="{4461DEEA-991A-DE41-8217-EE6A1990CBCC}"/>
              </a:ext>
            </a:extLst>
          </p:cNvPr>
          <p:cNvSpPr txBox="1"/>
          <p:nvPr/>
        </p:nvSpPr>
        <p:spPr>
          <a:xfrm>
            <a:off x="1784143" y="1510478"/>
            <a:ext cx="962436" cy="255326"/>
          </a:xfrm>
          <a:prstGeom prst="rect">
            <a:avLst/>
          </a:prstGeom>
          <a:noFill/>
        </p:spPr>
        <p:txBody>
          <a:bodyPr wrap="square" rtlCol="0">
            <a:spAutoFit/>
          </a:bodyPr>
          <a:lstStyle/>
          <a:p>
            <a:pPr algn="ctr"/>
            <a:r>
              <a:rPr lang="en-US" sz="1059" b="1" i="0" dirty="0">
                <a:solidFill>
                  <a:srgbClr val="662C91"/>
                </a:solidFill>
                <a:latin typeface="Helvetica" pitchFamily="2" charset="0"/>
              </a:rPr>
              <a:t>MANAGE</a:t>
            </a:r>
          </a:p>
        </p:txBody>
      </p:sp>
      <p:sp>
        <p:nvSpPr>
          <p:cNvPr id="97" name="TextBox 96">
            <a:extLst>
              <a:ext uri="{FF2B5EF4-FFF2-40B4-BE49-F238E27FC236}">
                <a16:creationId xmlns:a16="http://schemas.microsoft.com/office/drawing/2014/main" id="{0714C839-5811-9749-855B-CC680D667881}"/>
              </a:ext>
            </a:extLst>
          </p:cNvPr>
          <p:cNvSpPr txBox="1"/>
          <p:nvPr/>
        </p:nvSpPr>
        <p:spPr>
          <a:xfrm>
            <a:off x="3288420" y="1912701"/>
            <a:ext cx="962436" cy="255326"/>
          </a:xfrm>
          <a:prstGeom prst="rect">
            <a:avLst/>
          </a:prstGeom>
          <a:noFill/>
        </p:spPr>
        <p:txBody>
          <a:bodyPr wrap="square" rtlCol="0">
            <a:spAutoFit/>
          </a:bodyPr>
          <a:lstStyle/>
          <a:p>
            <a:pPr algn="ctr"/>
            <a:r>
              <a:rPr lang="en-US" sz="1059" b="1" i="0" dirty="0">
                <a:solidFill>
                  <a:srgbClr val="662C91"/>
                </a:solidFill>
                <a:latin typeface="Helvetica" pitchFamily="2" charset="0"/>
              </a:rPr>
              <a:t>ASSIST</a:t>
            </a:r>
          </a:p>
        </p:txBody>
      </p:sp>
      <p:sp>
        <p:nvSpPr>
          <p:cNvPr id="98" name="TextBox 97">
            <a:extLst>
              <a:ext uri="{FF2B5EF4-FFF2-40B4-BE49-F238E27FC236}">
                <a16:creationId xmlns:a16="http://schemas.microsoft.com/office/drawing/2014/main" id="{7E56644F-6C95-7143-86B9-C0F20683BCF2}"/>
              </a:ext>
            </a:extLst>
          </p:cNvPr>
          <p:cNvSpPr txBox="1"/>
          <p:nvPr/>
        </p:nvSpPr>
        <p:spPr>
          <a:xfrm>
            <a:off x="4824377" y="1447533"/>
            <a:ext cx="962436" cy="255326"/>
          </a:xfrm>
          <a:prstGeom prst="rect">
            <a:avLst/>
          </a:prstGeom>
          <a:noFill/>
        </p:spPr>
        <p:txBody>
          <a:bodyPr wrap="square" rtlCol="0">
            <a:spAutoFit/>
          </a:bodyPr>
          <a:lstStyle/>
          <a:p>
            <a:pPr algn="ctr"/>
            <a:r>
              <a:rPr lang="en-US" sz="1059" b="1" i="0" dirty="0">
                <a:solidFill>
                  <a:srgbClr val="662C91"/>
                </a:solidFill>
                <a:latin typeface="Helvetica" pitchFamily="2" charset="0"/>
              </a:rPr>
              <a:t>REACH</a:t>
            </a:r>
          </a:p>
        </p:txBody>
      </p:sp>
      <p:sp>
        <p:nvSpPr>
          <p:cNvPr id="99" name="TextBox 98">
            <a:extLst>
              <a:ext uri="{FF2B5EF4-FFF2-40B4-BE49-F238E27FC236}">
                <a16:creationId xmlns:a16="http://schemas.microsoft.com/office/drawing/2014/main" id="{F2ABBE82-1636-3E47-A555-D599621E64A1}"/>
              </a:ext>
            </a:extLst>
          </p:cNvPr>
          <p:cNvSpPr txBox="1"/>
          <p:nvPr/>
        </p:nvSpPr>
        <p:spPr>
          <a:xfrm>
            <a:off x="6509897" y="1833400"/>
            <a:ext cx="962436" cy="255326"/>
          </a:xfrm>
          <a:prstGeom prst="rect">
            <a:avLst/>
          </a:prstGeom>
          <a:noFill/>
        </p:spPr>
        <p:txBody>
          <a:bodyPr wrap="square" rtlCol="0">
            <a:spAutoFit/>
          </a:bodyPr>
          <a:lstStyle/>
          <a:p>
            <a:pPr algn="ctr"/>
            <a:r>
              <a:rPr lang="en-US" sz="1059" b="1" i="0" dirty="0">
                <a:solidFill>
                  <a:srgbClr val="662C91"/>
                </a:solidFill>
                <a:latin typeface="Helvetica" pitchFamily="2" charset="0"/>
              </a:rPr>
              <a:t>PLAN</a:t>
            </a:r>
          </a:p>
        </p:txBody>
      </p:sp>
      <p:sp>
        <p:nvSpPr>
          <p:cNvPr id="100" name="TextBox 99">
            <a:extLst>
              <a:ext uri="{FF2B5EF4-FFF2-40B4-BE49-F238E27FC236}">
                <a16:creationId xmlns:a16="http://schemas.microsoft.com/office/drawing/2014/main" id="{A3F68ED4-5EE3-B548-86BC-6C3C6C0003B7}"/>
              </a:ext>
            </a:extLst>
          </p:cNvPr>
          <p:cNvSpPr txBox="1"/>
          <p:nvPr/>
        </p:nvSpPr>
        <p:spPr>
          <a:xfrm>
            <a:off x="1060825" y="4645890"/>
            <a:ext cx="962436" cy="255326"/>
          </a:xfrm>
          <a:prstGeom prst="rect">
            <a:avLst/>
          </a:prstGeom>
          <a:noFill/>
        </p:spPr>
        <p:txBody>
          <a:bodyPr wrap="square" rtlCol="0">
            <a:spAutoFit/>
          </a:bodyPr>
          <a:lstStyle/>
          <a:p>
            <a:pPr algn="ctr"/>
            <a:r>
              <a:rPr lang="en-US" sz="1059" b="1" i="0" dirty="0">
                <a:solidFill>
                  <a:srgbClr val="662C91"/>
                </a:solidFill>
                <a:latin typeface="Helvetica" pitchFamily="2" charset="0"/>
              </a:rPr>
              <a:t>LEAD</a:t>
            </a:r>
          </a:p>
        </p:txBody>
      </p:sp>
      <p:sp>
        <p:nvSpPr>
          <p:cNvPr id="101" name="TextBox 100">
            <a:extLst>
              <a:ext uri="{FF2B5EF4-FFF2-40B4-BE49-F238E27FC236}">
                <a16:creationId xmlns:a16="http://schemas.microsoft.com/office/drawing/2014/main" id="{AC9EBB61-20D5-5F4D-9197-008C7A230987}"/>
              </a:ext>
            </a:extLst>
          </p:cNvPr>
          <p:cNvSpPr txBox="1"/>
          <p:nvPr/>
        </p:nvSpPr>
        <p:spPr>
          <a:xfrm>
            <a:off x="2442666" y="5372261"/>
            <a:ext cx="1096360" cy="255326"/>
          </a:xfrm>
          <a:prstGeom prst="rect">
            <a:avLst/>
          </a:prstGeom>
          <a:noFill/>
        </p:spPr>
        <p:txBody>
          <a:bodyPr wrap="square" rtlCol="0">
            <a:spAutoFit/>
          </a:bodyPr>
          <a:lstStyle/>
          <a:p>
            <a:pPr algn="ctr"/>
            <a:r>
              <a:rPr lang="en-US" sz="1059" b="1" i="0" dirty="0">
                <a:solidFill>
                  <a:srgbClr val="662C91"/>
                </a:solidFill>
                <a:latin typeface="Helvetica" pitchFamily="2" charset="0"/>
              </a:rPr>
              <a:t>NEGOTIATE</a:t>
            </a:r>
          </a:p>
        </p:txBody>
      </p:sp>
      <p:sp>
        <p:nvSpPr>
          <p:cNvPr id="102" name="TextBox 101">
            <a:extLst>
              <a:ext uri="{FF2B5EF4-FFF2-40B4-BE49-F238E27FC236}">
                <a16:creationId xmlns:a16="http://schemas.microsoft.com/office/drawing/2014/main" id="{1E1EEB0F-BBAF-7E45-A7E1-86F1725294C0}"/>
              </a:ext>
            </a:extLst>
          </p:cNvPr>
          <p:cNvSpPr txBox="1"/>
          <p:nvPr/>
        </p:nvSpPr>
        <p:spPr>
          <a:xfrm>
            <a:off x="3897150" y="4698437"/>
            <a:ext cx="1257188" cy="255326"/>
          </a:xfrm>
          <a:prstGeom prst="rect">
            <a:avLst/>
          </a:prstGeom>
          <a:noFill/>
        </p:spPr>
        <p:txBody>
          <a:bodyPr wrap="square" rtlCol="0">
            <a:spAutoFit/>
          </a:bodyPr>
          <a:lstStyle/>
          <a:p>
            <a:pPr algn="ctr"/>
            <a:r>
              <a:rPr lang="en-US" sz="1059" b="1" i="0" dirty="0">
                <a:solidFill>
                  <a:srgbClr val="662C91"/>
                </a:solidFill>
                <a:latin typeface="Helvetica" pitchFamily="2" charset="0"/>
              </a:rPr>
              <a:t>COMMUNICATE</a:t>
            </a:r>
          </a:p>
        </p:txBody>
      </p:sp>
      <p:sp>
        <p:nvSpPr>
          <p:cNvPr id="103" name="TextBox 102">
            <a:extLst>
              <a:ext uri="{FF2B5EF4-FFF2-40B4-BE49-F238E27FC236}">
                <a16:creationId xmlns:a16="http://schemas.microsoft.com/office/drawing/2014/main" id="{88DB3464-0317-9C4A-AE26-2C2BEFD38160}"/>
              </a:ext>
            </a:extLst>
          </p:cNvPr>
          <p:cNvSpPr txBox="1"/>
          <p:nvPr/>
        </p:nvSpPr>
        <p:spPr>
          <a:xfrm>
            <a:off x="5625538" y="5356126"/>
            <a:ext cx="1110294" cy="255326"/>
          </a:xfrm>
          <a:prstGeom prst="rect">
            <a:avLst/>
          </a:prstGeom>
          <a:noFill/>
        </p:spPr>
        <p:txBody>
          <a:bodyPr wrap="square" rtlCol="0">
            <a:spAutoFit/>
          </a:bodyPr>
          <a:lstStyle/>
          <a:p>
            <a:pPr algn="ctr"/>
            <a:r>
              <a:rPr lang="en-US" sz="1059" b="1" i="0" dirty="0">
                <a:solidFill>
                  <a:srgbClr val="662C91"/>
                </a:solidFill>
                <a:latin typeface="Helvetica" pitchFamily="2" charset="0"/>
              </a:rPr>
              <a:t>PROVIDE</a:t>
            </a:r>
          </a:p>
        </p:txBody>
      </p:sp>
      <p:sp>
        <p:nvSpPr>
          <p:cNvPr id="104" name="TextBox 103">
            <a:extLst>
              <a:ext uri="{FF2B5EF4-FFF2-40B4-BE49-F238E27FC236}">
                <a16:creationId xmlns:a16="http://schemas.microsoft.com/office/drawing/2014/main" id="{4F6946EF-5A98-824C-8507-2AA3E724D524}"/>
              </a:ext>
            </a:extLst>
          </p:cNvPr>
          <p:cNvSpPr txBox="1"/>
          <p:nvPr/>
        </p:nvSpPr>
        <p:spPr>
          <a:xfrm>
            <a:off x="7255595" y="4664530"/>
            <a:ext cx="1110294" cy="255326"/>
          </a:xfrm>
          <a:prstGeom prst="rect">
            <a:avLst/>
          </a:prstGeom>
          <a:noFill/>
        </p:spPr>
        <p:txBody>
          <a:bodyPr wrap="square" rtlCol="0">
            <a:spAutoFit/>
          </a:bodyPr>
          <a:lstStyle/>
          <a:p>
            <a:pPr algn="ctr"/>
            <a:r>
              <a:rPr lang="en-US" sz="1059" b="1" i="0" dirty="0">
                <a:solidFill>
                  <a:srgbClr val="662C91"/>
                </a:solidFill>
                <a:latin typeface="Helvetica" pitchFamily="2" charset="0"/>
              </a:rPr>
              <a:t>DEVELOP</a:t>
            </a:r>
          </a:p>
        </p:txBody>
      </p:sp>
      <p:sp>
        <p:nvSpPr>
          <p:cNvPr id="105" name="TextBox 104">
            <a:extLst>
              <a:ext uri="{FF2B5EF4-FFF2-40B4-BE49-F238E27FC236}">
                <a16:creationId xmlns:a16="http://schemas.microsoft.com/office/drawing/2014/main" id="{EB0DF647-43F5-B042-BCAB-B90E1659E46F}"/>
              </a:ext>
            </a:extLst>
          </p:cNvPr>
          <p:cNvSpPr txBox="1"/>
          <p:nvPr/>
        </p:nvSpPr>
        <p:spPr>
          <a:xfrm>
            <a:off x="292253" y="2148931"/>
            <a:ext cx="1121815" cy="350289"/>
          </a:xfrm>
          <a:prstGeom prst="rect">
            <a:avLst/>
          </a:prstGeom>
          <a:noFill/>
        </p:spPr>
        <p:txBody>
          <a:bodyPr wrap="square" rtlCol="0">
            <a:spAutoFit/>
          </a:bodyPr>
          <a:lstStyle/>
          <a:p>
            <a:pPr algn="ctr"/>
            <a:r>
              <a:rPr lang="en-US" sz="882" b="0" i="0" dirty="0">
                <a:solidFill>
                  <a:srgbClr val="263692"/>
                </a:solidFill>
                <a:latin typeface="Helvetica Light" panose="020B0403020202020204" pitchFamily="34" charset="0"/>
              </a:rPr>
              <a:t>Your program</a:t>
            </a:r>
            <a:r>
              <a:rPr lang="en-US" sz="794" b="0" i="0" dirty="0">
                <a:solidFill>
                  <a:srgbClr val="263692"/>
                </a:solidFill>
                <a:latin typeface="Helvetica Light" panose="020B0403020202020204" pitchFamily="34" charset="0"/>
              </a:rPr>
              <a:t> needs</a:t>
            </a:r>
          </a:p>
        </p:txBody>
      </p:sp>
      <p:sp>
        <p:nvSpPr>
          <p:cNvPr id="106" name="TextBox 105">
            <a:extLst>
              <a:ext uri="{FF2B5EF4-FFF2-40B4-BE49-F238E27FC236}">
                <a16:creationId xmlns:a16="http://schemas.microsoft.com/office/drawing/2014/main" id="{2F24BCF1-969A-6C48-93A7-5EE38ECD2539}"/>
              </a:ext>
            </a:extLst>
          </p:cNvPr>
          <p:cNvSpPr txBox="1"/>
          <p:nvPr/>
        </p:nvSpPr>
        <p:spPr>
          <a:xfrm>
            <a:off x="1718692" y="1747194"/>
            <a:ext cx="1093339" cy="214546"/>
          </a:xfrm>
          <a:prstGeom prst="rect">
            <a:avLst/>
          </a:prstGeom>
          <a:noFill/>
        </p:spPr>
        <p:txBody>
          <a:bodyPr wrap="square" rtlCol="0">
            <a:spAutoFit/>
          </a:bodyPr>
          <a:lstStyle/>
          <a:p>
            <a:pPr algn="ctr"/>
            <a:r>
              <a:rPr lang="en-US" sz="794" b="0" i="0" dirty="0">
                <a:solidFill>
                  <a:srgbClr val="263692"/>
                </a:solidFill>
                <a:latin typeface="Helvetica Light" panose="020B0403020202020204" pitchFamily="34" charset="0"/>
              </a:rPr>
              <a:t>Transitions</a:t>
            </a:r>
          </a:p>
        </p:txBody>
      </p:sp>
      <p:sp>
        <p:nvSpPr>
          <p:cNvPr id="107" name="TextBox 106">
            <a:extLst>
              <a:ext uri="{FF2B5EF4-FFF2-40B4-BE49-F238E27FC236}">
                <a16:creationId xmlns:a16="http://schemas.microsoft.com/office/drawing/2014/main" id="{425E7C8C-F5BC-B741-8154-0E209B6CC45B}"/>
              </a:ext>
            </a:extLst>
          </p:cNvPr>
          <p:cNvSpPr txBox="1"/>
          <p:nvPr/>
        </p:nvSpPr>
        <p:spPr>
          <a:xfrm>
            <a:off x="3222970" y="2148931"/>
            <a:ext cx="1093339" cy="336759"/>
          </a:xfrm>
          <a:prstGeom prst="rect">
            <a:avLst/>
          </a:prstGeom>
          <a:noFill/>
        </p:spPr>
        <p:txBody>
          <a:bodyPr wrap="square" rtlCol="0">
            <a:spAutoFit/>
          </a:bodyPr>
          <a:lstStyle/>
          <a:p>
            <a:pPr algn="ctr"/>
            <a:r>
              <a:rPr lang="en-US" sz="794" b="0" i="0" dirty="0">
                <a:solidFill>
                  <a:srgbClr val="263692"/>
                </a:solidFill>
                <a:latin typeface="Helvetica Light" panose="020B0403020202020204" pitchFamily="34" charset="0"/>
              </a:rPr>
              <a:t>Program implementation</a:t>
            </a:r>
          </a:p>
        </p:txBody>
      </p:sp>
      <p:sp>
        <p:nvSpPr>
          <p:cNvPr id="108" name="TextBox 107">
            <a:extLst>
              <a:ext uri="{FF2B5EF4-FFF2-40B4-BE49-F238E27FC236}">
                <a16:creationId xmlns:a16="http://schemas.microsoft.com/office/drawing/2014/main" id="{55E11E9C-82BA-0441-ABEC-5C9725987362}"/>
              </a:ext>
            </a:extLst>
          </p:cNvPr>
          <p:cNvSpPr txBox="1"/>
          <p:nvPr/>
        </p:nvSpPr>
        <p:spPr>
          <a:xfrm>
            <a:off x="4716182" y="1682649"/>
            <a:ext cx="1178826" cy="336759"/>
          </a:xfrm>
          <a:prstGeom prst="rect">
            <a:avLst/>
          </a:prstGeom>
          <a:noFill/>
        </p:spPr>
        <p:txBody>
          <a:bodyPr wrap="square" rtlCol="0">
            <a:spAutoFit/>
          </a:bodyPr>
          <a:lstStyle/>
          <a:p>
            <a:pPr algn="ctr"/>
            <a:r>
              <a:rPr lang="en-US" sz="794" b="0" i="0" dirty="0">
                <a:solidFill>
                  <a:srgbClr val="263692"/>
                </a:solidFill>
                <a:latin typeface="Helvetica Light" panose="020B0403020202020204" pitchFamily="34" charset="0"/>
              </a:rPr>
              <a:t>ERISA - 3(21) &amp; 3(38) fiduciary status</a:t>
            </a:r>
          </a:p>
        </p:txBody>
      </p:sp>
      <p:sp>
        <p:nvSpPr>
          <p:cNvPr id="109" name="TextBox 108">
            <a:extLst>
              <a:ext uri="{FF2B5EF4-FFF2-40B4-BE49-F238E27FC236}">
                <a16:creationId xmlns:a16="http://schemas.microsoft.com/office/drawing/2014/main" id="{57C02349-4517-634C-B63E-BCAB8A7397AA}"/>
              </a:ext>
            </a:extLst>
          </p:cNvPr>
          <p:cNvSpPr txBox="1"/>
          <p:nvPr/>
        </p:nvSpPr>
        <p:spPr>
          <a:xfrm>
            <a:off x="6348241" y="2064014"/>
            <a:ext cx="1285747" cy="458972"/>
          </a:xfrm>
          <a:prstGeom prst="rect">
            <a:avLst/>
          </a:prstGeom>
          <a:noFill/>
        </p:spPr>
        <p:txBody>
          <a:bodyPr wrap="square" rtlCol="0">
            <a:spAutoFit/>
          </a:bodyPr>
          <a:lstStyle/>
          <a:p>
            <a:pPr algn="ctr"/>
            <a:r>
              <a:rPr lang="en-US" sz="794" b="0" i="0" dirty="0">
                <a:solidFill>
                  <a:srgbClr val="263692"/>
                </a:solidFill>
                <a:latin typeface="Helvetica Light" panose="020B0403020202020204" pitchFamily="34" charset="0"/>
              </a:rPr>
              <a:t>Governance &amp; participation in quarterly review</a:t>
            </a:r>
          </a:p>
        </p:txBody>
      </p:sp>
      <p:sp>
        <p:nvSpPr>
          <p:cNvPr id="110" name="TextBox 109">
            <a:extLst>
              <a:ext uri="{FF2B5EF4-FFF2-40B4-BE49-F238E27FC236}">
                <a16:creationId xmlns:a16="http://schemas.microsoft.com/office/drawing/2014/main" id="{CE0B43CC-384B-3543-BD14-6EEAD4F63BE2}"/>
              </a:ext>
            </a:extLst>
          </p:cNvPr>
          <p:cNvSpPr txBox="1"/>
          <p:nvPr/>
        </p:nvSpPr>
        <p:spPr>
          <a:xfrm>
            <a:off x="995374" y="4889656"/>
            <a:ext cx="1093339" cy="214546"/>
          </a:xfrm>
          <a:prstGeom prst="rect">
            <a:avLst/>
          </a:prstGeom>
          <a:noFill/>
        </p:spPr>
        <p:txBody>
          <a:bodyPr wrap="square" rtlCol="0">
            <a:spAutoFit/>
          </a:bodyPr>
          <a:lstStyle/>
          <a:p>
            <a:pPr algn="ctr"/>
            <a:r>
              <a:rPr lang="en-US" sz="794" b="0" i="0" dirty="0">
                <a:solidFill>
                  <a:srgbClr val="263692"/>
                </a:solidFill>
                <a:latin typeface="Helvetica Light" panose="020B0403020202020204" pitchFamily="34" charset="0"/>
              </a:rPr>
              <a:t>Vendor RFP process</a:t>
            </a:r>
          </a:p>
        </p:txBody>
      </p:sp>
      <p:sp>
        <p:nvSpPr>
          <p:cNvPr id="111" name="TextBox 110">
            <a:extLst>
              <a:ext uri="{FF2B5EF4-FFF2-40B4-BE49-F238E27FC236}">
                <a16:creationId xmlns:a16="http://schemas.microsoft.com/office/drawing/2014/main" id="{07B4D9A5-1ECB-DA41-BD00-25223AC754AD}"/>
              </a:ext>
            </a:extLst>
          </p:cNvPr>
          <p:cNvSpPr txBox="1"/>
          <p:nvPr/>
        </p:nvSpPr>
        <p:spPr>
          <a:xfrm>
            <a:off x="2297440" y="5621312"/>
            <a:ext cx="1386814" cy="336759"/>
          </a:xfrm>
          <a:prstGeom prst="rect">
            <a:avLst/>
          </a:prstGeom>
          <a:noFill/>
        </p:spPr>
        <p:txBody>
          <a:bodyPr wrap="square" rtlCol="0">
            <a:spAutoFit/>
          </a:bodyPr>
          <a:lstStyle/>
          <a:p>
            <a:pPr algn="ctr"/>
            <a:r>
              <a:rPr lang="en-US" sz="794" b="0" i="0" dirty="0">
                <a:solidFill>
                  <a:srgbClr val="263692"/>
                </a:solidFill>
                <a:latin typeface="Helvetica Light" panose="020B0403020202020204" pitchFamily="34" charset="0"/>
              </a:rPr>
              <a:t>Contract, pricing &amp; fee benchmarking</a:t>
            </a:r>
          </a:p>
        </p:txBody>
      </p:sp>
      <p:sp>
        <p:nvSpPr>
          <p:cNvPr id="112" name="TextBox 111">
            <a:extLst>
              <a:ext uri="{FF2B5EF4-FFF2-40B4-BE49-F238E27FC236}">
                <a16:creationId xmlns:a16="http://schemas.microsoft.com/office/drawing/2014/main" id="{C1598383-474B-4E40-81D7-69CCB68974E7}"/>
              </a:ext>
            </a:extLst>
          </p:cNvPr>
          <p:cNvSpPr txBox="1"/>
          <p:nvPr/>
        </p:nvSpPr>
        <p:spPr>
          <a:xfrm>
            <a:off x="3979074" y="4932442"/>
            <a:ext cx="1093339" cy="214546"/>
          </a:xfrm>
          <a:prstGeom prst="rect">
            <a:avLst/>
          </a:prstGeom>
          <a:noFill/>
        </p:spPr>
        <p:txBody>
          <a:bodyPr wrap="square" rtlCol="0">
            <a:spAutoFit/>
          </a:bodyPr>
          <a:lstStyle/>
          <a:p>
            <a:pPr algn="ctr"/>
            <a:r>
              <a:rPr lang="en-US" sz="794" b="0" i="0" dirty="0">
                <a:solidFill>
                  <a:srgbClr val="263692"/>
                </a:solidFill>
                <a:latin typeface="Helvetica Light" panose="020B0403020202020204" pitchFamily="34" charset="0"/>
              </a:rPr>
              <a:t>With employees</a:t>
            </a:r>
          </a:p>
        </p:txBody>
      </p:sp>
      <p:sp>
        <p:nvSpPr>
          <p:cNvPr id="115" name="TextBox 114">
            <a:extLst>
              <a:ext uri="{FF2B5EF4-FFF2-40B4-BE49-F238E27FC236}">
                <a16:creationId xmlns:a16="http://schemas.microsoft.com/office/drawing/2014/main" id="{47463403-FA23-4740-B07B-9F32E8C367D8}"/>
              </a:ext>
            </a:extLst>
          </p:cNvPr>
          <p:cNvSpPr txBox="1"/>
          <p:nvPr/>
        </p:nvSpPr>
        <p:spPr>
          <a:xfrm>
            <a:off x="5487278" y="5597108"/>
            <a:ext cx="1386814" cy="336759"/>
          </a:xfrm>
          <a:prstGeom prst="rect">
            <a:avLst/>
          </a:prstGeom>
          <a:noFill/>
        </p:spPr>
        <p:txBody>
          <a:bodyPr wrap="square" rtlCol="0">
            <a:spAutoFit/>
          </a:bodyPr>
          <a:lstStyle/>
          <a:p>
            <a:pPr algn="ctr"/>
            <a:r>
              <a:rPr lang="en-US" sz="794" b="0" i="0" dirty="0">
                <a:solidFill>
                  <a:srgbClr val="263692"/>
                </a:solidFill>
                <a:latin typeface="Helvetica Light" panose="020B0403020202020204" pitchFamily="34" charset="0"/>
              </a:rPr>
              <a:t>Fiduciary training</a:t>
            </a:r>
            <a:br>
              <a:rPr lang="en-US" sz="794" b="0" i="0" dirty="0">
                <a:solidFill>
                  <a:srgbClr val="263692"/>
                </a:solidFill>
                <a:latin typeface="Helvetica Light" panose="020B0403020202020204" pitchFamily="34" charset="0"/>
              </a:rPr>
            </a:br>
            <a:r>
              <a:rPr lang="en-US" sz="794" b="0" i="0" dirty="0">
                <a:solidFill>
                  <a:srgbClr val="263692"/>
                </a:solidFill>
                <a:latin typeface="Helvetica Light" panose="020B0403020202020204" pitchFamily="34" charset="0"/>
              </a:rPr>
              <a:t>&amp; reviews</a:t>
            </a:r>
          </a:p>
        </p:txBody>
      </p:sp>
      <p:sp>
        <p:nvSpPr>
          <p:cNvPr id="116" name="TextBox 115">
            <a:extLst>
              <a:ext uri="{FF2B5EF4-FFF2-40B4-BE49-F238E27FC236}">
                <a16:creationId xmlns:a16="http://schemas.microsoft.com/office/drawing/2014/main" id="{3A1E0452-70DB-2842-8BA3-0FDCB7D07533}"/>
              </a:ext>
            </a:extLst>
          </p:cNvPr>
          <p:cNvSpPr txBox="1"/>
          <p:nvPr/>
        </p:nvSpPr>
        <p:spPr>
          <a:xfrm>
            <a:off x="7206947" y="4897725"/>
            <a:ext cx="1207590" cy="336759"/>
          </a:xfrm>
          <a:prstGeom prst="rect">
            <a:avLst/>
          </a:prstGeom>
          <a:noFill/>
        </p:spPr>
        <p:txBody>
          <a:bodyPr wrap="square" rtlCol="0">
            <a:spAutoFit/>
          </a:bodyPr>
          <a:lstStyle/>
          <a:p>
            <a:pPr algn="ctr"/>
            <a:r>
              <a:rPr lang="en-US" sz="794" b="0" i="0" dirty="0">
                <a:solidFill>
                  <a:srgbClr val="263692"/>
                </a:solidFill>
                <a:latin typeface="Helvetica Light" panose="020B0403020202020204" pitchFamily="34" charset="0"/>
              </a:rPr>
              <a:t>Investment policy statement</a:t>
            </a:r>
          </a:p>
        </p:txBody>
      </p:sp>
      <p:pic>
        <p:nvPicPr>
          <p:cNvPr id="75" name="Picture 74">
            <a:extLst>
              <a:ext uri="{FF2B5EF4-FFF2-40B4-BE49-F238E27FC236}">
                <a16:creationId xmlns:a16="http://schemas.microsoft.com/office/drawing/2014/main" id="{146F7CE6-62D4-5C4D-AA5F-38C47D1DD4C6}"/>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76" name="Picture 75">
            <a:extLst>
              <a:ext uri="{FF2B5EF4-FFF2-40B4-BE49-F238E27FC236}">
                <a16:creationId xmlns:a16="http://schemas.microsoft.com/office/drawing/2014/main" id="{64D31AA6-B15C-FB42-9BD5-D0A9F02D1C6D}"/>
              </a:ext>
            </a:extLst>
          </p:cNvPr>
          <p:cNvPicPr>
            <a:picLocks noChangeAspect="1"/>
          </p:cNvPicPr>
          <p:nvPr/>
        </p:nvPicPr>
        <p:blipFill>
          <a:blip r:embed="rId3"/>
          <a:stretch>
            <a:fillRect/>
          </a:stretch>
        </p:blipFill>
        <p:spPr>
          <a:xfrm>
            <a:off x="243443" y="1089211"/>
            <a:ext cx="8656795" cy="49717"/>
          </a:xfrm>
          <a:prstGeom prst="rect">
            <a:avLst/>
          </a:prstGeom>
        </p:spPr>
      </p:pic>
      <p:sp>
        <p:nvSpPr>
          <p:cNvPr id="74" name="Slide Number Placeholder 2">
            <a:extLst>
              <a:ext uri="{FF2B5EF4-FFF2-40B4-BE49-F238E27FC236}">
                <a16:creationId xmlns:a16="http://schemas.microsoft.com/office/drawing/2014/main" id="{2FBDA903-9ABF-A14F-BA63-8C3A6BAC773F}"/>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77" name="Slide Number Placeholder 5">
            <a:extLst>
              <a:ext uri="{FF2B5EF4-FFF2-40B4-BE49-F238E27FC236}">
                <a16:creationId xmlns:a16="http://schemas.microsoft.com/office/drawing/2014/main" id="{A028709E-0A0C-474D-8C2A-276788B89FAD}"/>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3277753199"/>
      </p:ext>
    </p:extLst>
  </p:cSld>
  <p:clrMapOvr>
    <a:masterClrMapping/>
  </p:clrMapOvr>
  <p:extLst>
    <p:ext uri="{DCECCB84-F9BA-43D5-87BE-67443E8EF086}">
      <p15:sldGuideLst xmlns:p15="http://schemas.microsoft.com/office/powerpoint/2012/main">
        <p15:guide id="1" pos="3168">
          <p15:clr>
            <a:srgbClr val="FBAE40"/>
          </p15:clr>
        </p15:guide>
        <p15:guide id="2" pos="6168">
          <p15:clr>
            <a:srgbClr val="FBAE40"/>
          </p15:clr>
        </p15:guide>
        <p15:guide id="4" pos="360">
          <p15:clr>
            <a:srgbClr val="FBAE40"/>
          </p15:clr>
        </p15:guide>
        <p15:guide id="5" orient="horz" pos="103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2_Approach_TeamIntro">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2F38C82-05C1-584F-91CE-9A1209DC2315}"/>
              </a:ext>
            </a:extLst>
          </p:cNvPr>
          <p:cNvSpPr txBox="1"/>
          <p:nvPr/>
        </p:nvSpPr>
        <p:spPr>
          <a:xfrm>
            <a:off x="238656" y="206698"/>
            <a:ext cx="8656795" cy="744178"/>
          </a:xfrm>
          <a:prstGeom prst="rect">
            <a:avLst/>
          </a:prstGeom>
          <a:noFill/>
        </p:spPr>
        <p:txBody>
          <a:bodyPr wrap="square" rtlCol="0">
            <a:spAutoFit/>
          </a:bodyPr>
          <a:lstStyle/>
          <a:p>
            <a:pPr algn="ctr"/>
            <a:r>
              <a:rPr lang="en-US" sz="4236" b="0" i="0" spc="265" dirty="0">
                <a:solidFill>
                  <a:srgbClr val="662C91"/>
                </a:solidFill>
                <a:latin typeface="Helvetica Light" panose="020B0403020202020204" pitchFamily="34" charset="0"/>
              </a:rPr>
              <a:t>ONGOING</a:t>
            </a:r>
            <a:r>
              <a:rPr lang="en-US" sz="4236" b="0" i="0" spc="265" dirty="0">
                <a:solidFill>
                  <a:srgbClr val="00AEEF"/>
                </a:solidFill>
                <a:latin typeface="Helvetica Light" panose="020B0403020202020204" pitchFamily="34" charset="0"/>
              </a:rPr>
              <a:t> </a:t>
            </a:r>
            <a:r>
              <a:rPr lang="en-US" sz="4236" b="1" i="0" spc="265" dirty="0">
                <a:solidFill>
                  <a:srgbClr val="263692"/>
                </a:solidFill>
                <a:latin typeface="Helvetica" pitchFamily="2" charset="0"/>
              </a:rPr>
              <a:t>RELATIONSHIP</a:t>
            </a:r>
          </a:p>
        </p:txBody>
      </p:sp>
      <p:cxnSp>
        <p:nvCxnSpPr>
          <p:cNvPr id="10" name="Straight Connector 9">
            <a:extLst>
              <a:ext uri="{FF2B5EF4-FFF2-40B4-BE49-F238E27FC236}">
                <a16:creationId xmlns:a16="http://schemas.microsoft.com/office/drawing/2014/main" id="{DB4FB075-E4C1-C048-8811-C31E98DE0E16}"/>
              </a:ext>
            </a:extLst>
          </p:cNvPr>
          <p:cNvCxnSpPr/>
          <p:nvPr/>
        </p:nvCxnSpPr>
        <p:spPr>
          <a:xfrm>
            <a:off x="4572000" y="1284942"/>
            <a:ext cx="0" cy="458694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51FEF1-88B8-6140-AD72-F28DFCC80567}"/>
              </a:ext>
            </a:extLst>
          </p:cNvPr>
          <p:cNvCxnSpPr>
            <a:cxnSpLocks/>
          </p:cNvCxnSpPr>
          <p:nvPr/>
        </p:nvCxnSpPr>
        <p:spPr>
          <a:xfrm flipH="1">
            <a:off x="2341804" y="3566160"/>
            <a:ext cx="4460393"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5DB6995-6C0F-7442-BD8A-5B9F6FCF2268}"/>
              </a:ext>
            </a:extLst>
          </p:cNvPr>
          <p:cNvCxnSpPr>
            <a:cxnSpLocks/>
          </p:cNvCxnSpPr>
          <p:nvPr/>
        </p:nvCxnSpPr>
        <p:spPr>
          <a:xfrm>
            <a:off x="577273" y="3699911"/>
            <a:ext cx="80664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CA89DC8-89C5-9142-BD46-5E0D77050382}"/>
              </a:ext>
            </a:extLst>
          </p:cNvPr>
          <p:cNvCxnSpPr>
            <a:cxnSpLocks/>
          </p:cNvCxnSpPr>
          <p:nvPr/>
        </p:nvCxnSpPr>
        <p:spPr>
          <a:xfrm>
            <a:off x="4570078" y="1493505"/>
            <a:ext cx="0" cy="43329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9212E31-4556-2A4D-8267-8044E8B95596}"/>
              </a:ext>
            </a:extLst>
          </p:cNvPr>
          <p:cNvCxnSpPr>
            <a:cxnSpLocks/>
          </p:cNvCxnSpPr>
          <p:nvPr/>
        </p:nvCxnSpPr>
        <p:spPr>
          <a:xfrm>
            <a:off x="548406" y="3922110"/>
            <a:ext cx="7573129"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E610222E-FBD9-7741-AD3A-9CB0C8EC1448}"/>
              </a:ext>
            </a:extLst>
          </p:cNvPr>
          <p:cNvSpPr/>
          <p:nvPr/>
        </p:nvSpPr>
        <p:spPr>
          <a:xfrm>
            <a:off x="984447" y="3594646"/>
            <a:ext cx="669992" cy="650286"/>
          </a:xfrm>
          <a:prstGeom prst="ellipse">
            <a:avLst/>
          </a:prstGeom>
          <a:solidFill>
            <a:srgbClr val="2636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0" name="Oval 59">
            <a:extLst>
              <a:ext uri="{FF2B5EF4-FFF2-40B4-BE49-F238E27FC236}">
                <a16:creationId xmlns:a16="http://schemas.microsoft.com/office/drawing/2014/main" id="{7F6DC7E7-A136-5846-9A53-44DA1798FA64}"/>
              </a:ext>
            </a:extLst>
          </p:cNvPr>
          <p:cNvSpPr/>
          <p:nvPr/>
        </p:nvSpPr>
        <p:spPr>
          <a:xfrm>
            <a:off x="2116890" y="3602160"/>
            <a:ext cx="669992" cy="650286"/>
          </a:xfrm>
          <a:prstGeom prst="ellipse">
            <a:avLst/>
          </a:prstGeom>
          <a:solidFill>
            <a:srgbClr val="662C9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1" name="Oval 60">
            <a:extLst>
              <a:ext uri="{FF2B5EF4-FFF2-40B4-BE49-F238E27FC236}">
                <a16:creationId xmlns:a16="http://schemas.microsoft.com/office/drawing/2014/main" id="{688C6F9C-2365-D34C-87C1-6944718B8774}"/>
              </a:ext>
            </a:extLst>
          </p:cNvPr>
          <p:cNvSpPr/>
          <p:nvPr/>
        </p:nvSpPr>
        <p:spPr>
          <a:xfrm>
            <a:off x="3205798" y="3594646"/>
            <a:ext cx="669992" cy="650286"/>
          </a:xfrm>
          <a:prstGeom prst="ellipse">
            <a:avLst/>
          </a:prstGeom>
          <a:solidFill>
            <a:srgbClr val="2636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2" name="Oval 61">
            <a:extLst>
              <a:ext uri="{FF2B5EF4-FFF2-40B4-BE49-F238E27FC236}">
                <a16:creationId xmlns:a16="http://schemas.microsoft.com/office/drawing/2014/main" id="{9C4193D3-AE96-CA42-85B0-78F30A879AB7}"/>
              </a:ext>
            </a:extLst>
          </p:cNvPr>
          <p:cNvSpPr/>
          <p:nvPr/>
        </p:nvSpPr>
        <p:spPr>
          <a:xfrm>
            <a:off x="4259479" y="3600781"/>
            <a:ext cx="669992" cy="650286"/>
          </a:xfrm>
          <a:prstGeom prst="ellipse">
            <a:avLst/>
          </a:prstGeom>
          <a:solidFill>
            <a:srgbClr val="662C9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3" name="Oval 62">
            <a:extLst>
              <a:ext uri="{FF2B5EF4-FFF2-40B4-BE49-F238E27FC236}">
                <a16:creationId xmlns:a16="http://schemas.microsoft.com/office/drawing/2014/main" id="{3A273288-0315-AF4E-B4E3-ECBF61C2E6A9}"/>
              </a:ext>
            </a:extLst>
          </p:cNvPr>
          <p:cNvSpPr/>
          <p:nvPr/>
        </p:nvSpPr>
        <p:spPr>
          <a:xfrm>
            <a:off x="5342768" y="3588203"/>
            <a:ext cx="669992" cy="650286"/>
          </a:xfrm>
          <a:prstGeom prst="ellipse">
            <a:avLst/>
          </a:prstGeom>
          <a:solidFill>
            <a:srgbClr val="2636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4" name="Oval 63">
            <a:extLst>
              <a:ext uri="{FF2B5EF4-FFF2-40B4-BE49-F238E27FC236}">
                <a16:creationId xmlns:a16="http://schemas.microsoft.com/office/drawing/2014/main" id="{8A5E8378-47C8-1A41-8696-8C9D1E3A8B46}"/>
              </a:ext>
            </a:extLst>
          </p:cNvPr>
          <p:cNvSpPr/>
          <p:nvPr/>
        </p:nvSpPr>
        <p:spPr>
          <a:xfrm>
            <a:off x="6428868" y="3596967"/>
            <a:ext cx="669992" cy="650286"/>
          </a:xfrm>
          <a:prstGeom prst="ellipse">
            <a:avLst/>
          </a:prstGeom>
          <a:solidFill>
            <a:srgbClr val="662C9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5" name="Oval 64">
            <a:extLst>
              <a:ext uri="{FF2B5EF4-FFF2-40B4-BE49-F238E27FC236}">
                <a16:creationId xmlns:a16="http://schemas.microsoft.com/office/drawing/2014/main" id="{7906B3A0-666C-F74C-8DC1-6BC91574BB55}"/>
              </a:ext>
            </a:extLst>
          </p:cNvPr>
          <p:cNvSpPr/>
          <p:nvPr/>
        </p:nvSpPr>
        <p:spPr>
          <a:xfrm>
            <a:off x="7562884" y="3594646"/>
            <a:ext cx="669992" cy="650286"/>
          </a:xfrm>
          <a:prstGeom prst="ellipse">
            <a:avLst/>
          </a:prstGeom>
          <a:solidFill>
            <a:srgbClr val="2636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cxnSp>
        <p:nvCxnSpPr>
          <p:cNvPr id="44" name="Straight Connector 43">
            <a:extLst>
              <a:ext uri="{FF2B5EF4-FFF2-40B4-BE49-F238E27FC236}">
                <a16:creationId xmlns:a16="http://schemas.microsoft.com/office/drawing/2014/main" id="{BB5C7BB2-E1DD-1347-8960-AF5E313EFB99}"/>
              </a:ext>
            </a:extLst>
          </p:cNvPr>
          <p:cNvCxnSpPr/>
          <p:nvPr/>
        </p:nvCxnSpPr>
        <p:spPr>
          <a:xfrm flipV="1">
            <a:off x="1318274" y="2819522"/>
            <a:ext cx="0" cy="697566"/>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6" name="Rounded Rectangle 45">
            <a:extLst>
              <a:ext uri="{FF2B5EF4-FFF2-40B4-BE49-F238E27FC236}">
                <a16:creationId xmlns:a16="http://schemas.microsoft.com/office/drawing/2014/main" id="{1B600980-A70A-044C-9DB6-0BA9461BBCF6}"/>
              </a:ext>
            </a:extLst>
          </p:cNvPr>
          <p:cNvSpPr/>
          <p:nvPr/>
        </p:nvSpPr>
        <p:spPr>
          <a:xfrm>
            <a:off x="690163" y="2086289"/>
            <a:ext cx="1285754" cy="733233"/>
          </a:xfrm>
          <a:prstGeom prst="roundRect">
            <a:avLst/>
          </a:prstGeom>
          <a:noFill/>
          <a:ln w="28575">
            <a:solidFill>
              <a:srgbClr val="263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cxnSp>
        <p:nvCxnSpPr>
          <p:cNvPr id="85" name="Straight Connector 84">
            <a:extLst>
              <a:ext uri="{FF2B5EF4-FFF2-40B4-BE49-F238E27FC236}">
                <a16:creationId xmlns:a16="http://schemas.microsoft.com/office/drawing/2014/main" id="{0816C9EC-D23A-9E4F-850C-BB8C978D7EF6}"/>
              </a:ext>
            </a:extLst>
          </p:cNvPr>
          <p:cNvCxnSpPr>
            <a:cxnSpLocks/>
          </p:cNvCxnSpPr>
          <p:nvPr/>
        </p:nvCxnSpPr>
        <p:spPr>
          <a:xfrm flipV="1">
            <a:off x="2439003" y="4368357"/>
            <a:ext cx="0" cy="697566"/>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6" name="Rounded Rectangle 85">
            <a:extLst>
              <a:ext uri="{FF2B5EF4-FFF2-40B4-BE49-F238E27FC236}">
                <a16:creationId xmlns:a16="http://schemas.microsoft.com/office/drawing/2014/main" id="{7E9FFD38-C7AB-6143-A95D-CD15081F9564}"/>
              </a:ext>
            </a:extLst>
          </p:cNvPr>
          <p:cNvSpPr/>
          <p:nvPr/>
        </p:nvSpPr>
        <p:spPr>
          <a:xfrm>
            <a:off x="1791568" y="5065923"/>
            <a:ext cx="1285754" cy="733233"/>
          </a:xfrm>
          <a:prstGeom prst="roundRect">
            <a:avLst/>
          </a:prstGeom>
          <a:noFill/>
          <a:ln w="28575">
            <a:solidFill>
              <a:srgbClr val="263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5" name="TextBox 94">
            <a:extLst>
              <a:ext uri="{FF2B5EF4-FFF2-40B4-BE49-F238E27FC236}">
                <a16:creationId xmlns:a16="http://schemas.microsoft.com/office/drawing/2014/main" id="{D5BD6195-C090-3A48-9576-29D51D307238}"/>
              </a:ext>
            </a:extLst>
          </p:cNvPr>
          <p:cNvSpPr txBox="1"/>
          <p:nvPr/>
        </p:nvSpPr>
        <p:spPr>
          <a:xfrm>
            <a:off x="851821" y="2167761"/>
            <a:ext cx="962436" cy="255326"/>
          </a:xfrm>
          <a:prstGeom prst="rect">
            <a:avLst/>
          </a:prstGeom>
          <a:noFill/>
        </p:spPr>
        <p:txBody>
          <a:bodyPr wrap="square" rtlCol="0">
            <a:spAutoFit/>
          </a:bodyPr>
          <a:lstStyle/>
          <a:p>
            <a:pPr algn="ctr"/>
            <a:r>
              <a:rPr lang="en-US" sz="1059" b="1" i="0" dirty="0">
                <a:solidFill>
                  <a:srgbClr val="662C91"/>
                </a:solidFill>
                <a:latin typeface="Helvetica" pitchFamily="2" charset="0"/>
              </a:rPr>
              <a:t>SELECT</a:t>
            </a:r>
          </a:p>
        </p:txBody>
      </p:sp>
      <p:sp>
        <p:nvSpPr>
          <p:cNvPr id="100" name="TextBox 99">
            <a:extLst>
              <a:ext uri="{FF2B5EF4-FFF2-40B4-BE49-F238E27FC236}">
                <a16:creationId xmlns:a16="http://schemas.microsoft.com/office/drawing/2014/main" id="{A3F68ED4-5EE3-B548-86BC-6C3C6C0003B7}"/>
              </a:ext>
            </a:extLst>
          </p:cNvPr>
          <p:cNvSpPr txBox="1"/>
          <p:nvPr/>
        </p:nvSpPr>
        <p:spPr>
          <a:xfrm>
            <a:off x="1953227" y="5143858"/>
            <a:ext cx="962436" cy="255326"/>
          </a:xfrm>
          <a:prstGeom prst="rect">
            <a:avLst/>
          </a:prstGeom>
          <a:noFill/>
        </p:spPr>
        <p:txBody>
          <a:bodyPr wrap="square" rtlCol="0">
            <a:spAutoFit/>
          </a:bodyPr>
          <a:lstStyle/>
          <a:p>
            <a:pPr algn="ctr"/>
            <a:r>
              <a:rPr lang="en-US" sz="1059" b="1" i="0" dirty="0">
                <a:solidFill>
                  <a:srgbClr val="662C91"/>
                </a:solidFill>
                <a:latin typeface="Helvetica" pitchFamily="2" charset="0"/>
              </a:rPr>
              <a:t>DESIGN</a:t>
            </a:r>
          </a:p>
        </p:txBody>
      </p:sp>
      <p:sp>
        <p:nvSpPr>
          <p:cNvPr id="105" name="TextBox 104">
            <a:extLst>
              <a:ext uri="{FF2B5EF4-FFF2-40B4-BE49-F238E27FC236}">
                <a16:creationId xmlns:a16="http://schemas.microsoft.com/office/drawing/2014/main" id="{EB0DF647-43F5-B042-BCAB-B90E1659E46F}"/>
              </a:ext>
            </a:extLst>
          </p:cNvPr>
          <p:cNvSpPr txBox="1"/>
          <p:nvPr/>
        </p:nvSpPr>
        <p:spPr>
          <a:xfrm>
            <a:off x="686262" y="2407743"/>
            <a:ext cx="1293555" cy="336759"/>
          </a:xfrm>
          <a:prstGeom prst="rect">
            <a:avLst/>
          </a:prstGeom>
          <a:noFill/>
        </p:spPr>
        <p:txBody>
          <a:bodyPr wrap="square" rtlCol="0">
            <a:spAutoFit/>
          </a:bodyPr>
          <a:lstStyle/>
          <a:p>
            <a:pPr algn="ctr"/>
            <a:r>
              <a:rPr lang="en-US" sz="794" b="0" i="0" dirty="0">
                <a:solidFill>
                  <a:srgbClr val="263692"/>
                </a:solidFill>
                <a:latin typeface="Helvetica Light" panose="020B0403020202020204" pitchFamily="34" charset="0"/>
              </a:rPr>
              <a:t>Investment menu, monitor &amp; replace</a:t>
            </a:r>
          </a:p>
        </p:txBody>
      </p:sp>
      <p:sp>
        <p:nvSpPr>
          <p:cNvPr id="110" name="TextBox 109">
            <a:extLst>
              <a:ext uri="{FF2B5EF4-FFF2-40B4-BE49-F238E27FC236}">
                <a16:creationId xmlns:a16="http://schemas.microsoft.com/office/drawing/2014/main" id="{CE0B43CC-384B-3543-BD14-6EEAD4F63BE2}"/>
              </a:ext>
            </a:extLst>
          </p:cNvPr>
          <p:cNvSpPr txBox="1"/>
          <p:nvPr/>
        </p:nvSpPr>
        <p:spPr>
          <a:xfrm>
            <a:off x="1791569" y="5379556"/>
            <a:ext cx="1285752" cy="336759"/>
          </a:xfrm>
          <a:prstGeom prst="rect">
            <a:avLst/>
          </a:prstGeom>
          <a:noFill/>
        </p:spPr>
        <p:txBody>
          <a:bodyPr wrap="square" rtlCol="0">
            <a:spAutoFit/>
          </a:bodyPr>
          <a:lstStyle/>
          <a:p>
            <a:pPr algn="ctr"/>
            <a:r>
              <a:rPr lang="en-US" sz="794" b="0" i="0" dirty="0">
                <a:solidFill>
                  <a:srgbClr val="263692"/>
                </a:solidFill>
                <a:latin typeface="Helvetica Light" panose="020B0403020202020204" pitchFamily="34" charset="0"/>
              </a:rPr>
              <a:t>And manage custom portfolios</a:t>
            </a:r>
          </a:p>
        </p:txBody>
      </p:sp>
      <p:cxnSp>
        <p:nvCxnSpPr>
          <p:cNvPr id="69" name="Straight Connector 68">
            <a:extLst>
              <a:ext uri="{FF2B5EF4-FFF2-40B4-BE49-F238E27FC236}">
                <a16:creationId xmlns:a16="http://schemas.microsoft.com/office/drawing/2014/main" id="{A1323AA8-051F-2440-9FC5-2C282CDC8C54}"/>
              </a:ext>
            </a:extLst>
          </p:cNvPr>
          <p:cNvCxnSpPr/>
          <p:nvPr/>
        </p:nvCxnSpPr>
        <p:spPr>
          <a:xfrm flipV="1">
            <a:off x="3537779" y="2819522"/>
            <a:ext cx="0" cy="697566"/>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2" name="Rounded Rectangle 71">
            <a:extLst>
              <a:ext uri="{FF2B5EF4-FFF2-40B4-BE49-F238E27FC236}">
                <a16:creationId xmlns:a16="http://schemas.microsoft.com/office/drawing/2014/main" id="{86E8B6DD-9E66-4943-9920-F4C8FA41C571}"/>
              </a:ext>
            </a:extLst>
          </p:cNvPr>
          <p:cNvSpPr/>
          <p:nvPr/>
        </p:nvSpPr>
        <p:spPr>
          <a:xfrm>
            <a:off x="2880729" y="2086289"/>
            <a:ext cx="1285754" cy="733233"/>
          </a:xfrm>
          <a:prstGeom prst="roundRect">
            <a:avLst/>
          </a:prstGeom>
          <a:noFill/>
          <a:ln w="28575">
            <a:solidFill>
              <a:srgbClr val="263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74" name="TextBox 73">
            <a:extLst>
              <a:ext uri="{FF2B5EF4-FFF2-40B4-BE49-F238E27FC236}">
                <a16:creationId xmlns:a16="http://schemas.microsoft.com/office/drawing/2014/main" id="{E408F52D-692E-5943-8C1E-4C5C117D9E29}"/>
              </a:ext>
            </a:extLst>
          </p:cNvPr>
          <p:cNvSpPr txBox="1"/>
          <p:nvPr/>
        </p:nvSpPr>
        <p:spPr>
          <a:xfrm>
            <a:off x="3042387" y="2175829"/>
            <a:ext cx="962436" cy="255326"/>
          </a:xfrm>
          <a:prstGeom prst="rect">
            <a:avLst/>
          </a:prstGeom>
          <a:noFill/>
        </p:spPr>
        <p:txBody>
          <a:bodyPr wrap="square" rtlCol="0">
            <a:spAutoFit/>
          </a:bodyPr>
          <a:lstStyle/>
          <a:p>
            <a:pPr algn="ctr"/>
            <a:r>
              <a:rPr lang="en-US" sz="1059" b="1" i="0" dirty="0">
                <a:solidFill>
                  <a:srgbClr val="662C91"/>
                </a:solidFill>
                <a:latin typeface="Helvetica" pitchFamily="2" charset="0"/>
              </a:rPr>
              <a:t>CONDUCT</a:t>
            </a:r>
          </a:p>
        </p:txBody>
      </p:sp>
      <p:sp>
        <p:nvSpPr>
          <p:cNvPr id="75" name="TextBox 74">
            <a:extLst>
              <a:ext uri="{FF2B5EF4-FFF2-40B4-BE49-F238E27FC236}">
                <a16:creationId xmlns:a16="http://schemas.microsoft.com/office/drawing/2014/main" id="{A59A85BB-3A63-8646-B600-82FFEE5A34B1}"/>
              </a:ext>
            </a:extLst>
          </p:cNvPr>
          <p:cNvSpPr txBox="1"/>
          <p:nvPr/>
        </p:nvSpPr>
        <p:spPr>
          <a:xfrm>
            <a:off x="2860511" y="2415811"/>
            <a:ext cx="1326190" cy="336759"/>
          </a:xfrm>
          <a:prstGeom prst="rect">
            <a:avLst/>
          </a:prstGeom>
          <a:noFill/>
        </p:spPr>
        <p:txBody>
          <a:bodyPr wrap="square" rtlCol="0">
            <a:spAutoFit/>
          </a:bodyPr>
          <a:lstStyle/>
          <a:p>
            <a:pPr algn="ctr"/>
            <a:r>
              <a:rPr lang="en-US" sz="794" b="0" i="0" dirty="0">
                <a:solidFill>
                  <a:srgbClr val="263692"/>
                </a:solidFill>
                <a:latin typeface="Helvetica Light" panose="020B0403020202020204" pitchFamily="34" charset="0"/>
              </a:rPr>
              <a:t>Periodic investment option reviews</a:t>
            </a:r>
          </a:p>
        </p:txBody>
      </p:sp>
      <p:cxnSp>
        <p:nvCxnSpPr>
          <p:cNvPr id="76" name="Straight Connector 75">
            <a:extLst>
              <a:ext uri="{FF2B5EF4-FFF2-40B4-BE49-F238E27FC236}">
                <a16:creationId xmlns:a16="http://schemas.microsoft.com/office/drawing/2014/main" id="{94BDB807-DD76-7D4B-8B36-FC14E92379B8}"/>
              </a:ext>
            </a:extLst>
          </p:cNvPr>
          <p:cNvCxnSpPr/>
          <p:nvPr/>
        </p:nvCxnSpPr>
        <p:spPr>
          <a:xfrm flipV="1">
            <a:off x="5658422" y="2819522"/>
            <a:ext cx="0" cy="697566"/>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7" name="Rounded Rectangle 76">
            <a:extLst>
              <a:ext uri="{FF2B5EF4-FFF2-40B4-BE49-F238E27FC236}">
                <a16:creationId xmlns:a16="http://schemas.microsoft.com/office/drawing/2014/main" id="{46B40A50-E845-FB4A-80B3-F2B702C32607}"/>
              </a:ext>
            </a:extLst>
          </p:cNvPr>
          <p:cNvSpPr/>
          <p:nvPr/>
        </p:nvSpPr>
        <p:spPr>
          <a:xfrm>
            <a:off x="5019672" y="2086289"/>
            <a:ext cx="1285754" cy="733233"/>
          </a:xfrm>
          <a:prstGeom prst="roundRect">
            <a:avLst/>
          </a:prstGeom>
          <a:noFill/>
          <a:ln w="28575">
            <a:solidFill>
              <a:srgbClr val="263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79" name="TextBox 78">
            <a:extLst>
              <a:ext uri="{FF2B5EF4-FFF2-40B4-BE49-F238E27FC236}">
                <a16:creationId xmlns:a16="http://schemas.microsoft.com/office/drawing/2014/main" id="{FA1E1CF6-1FCB-E14B-A308-3B62D9FBECD0}"/>
              </a:ext>
            </a:extLst>
          </p:cNvPr>
          <p:cNvSpPr txBox="1"/>
          <p:nvPr/>
        </p:nvSpPr>
        <p:spPr>
          <a:xfrm>
            <a:off x="5181330" y="2175828"/>
            <a:ext cx="962436" cy="255326"/>
          </a:xfrm>
          <a:prstGeom prst="rect">
            <a:avLst/>
          </a:prstGeom>
          <a:noFill/>
        </p:spPr>
        <p:txBody>
          <a:bodyPr wrap="square" rtlCol="0">
            <a:spAutoFit/>
          </a:bodyPr>
          <a:lstStyle/>
          <a:p>
            <a:pPr algn="ctr"/>
            <a:r>
              <a:rPr lang="en-US" sz="1059" b="1" i="0" dirty="0">
                <a:solidFill>
                  <a:srgbClr val="662C91"/>
                </a:solidFill>
                <a:latin typeface="Helvetica" pitchFamily="2" charset="0"/>
              </a:rPr>
              <a:t>ADVOCATE</a:t>
            </a:r>
          </a:p>
        </p:txBody>
      </p:sp>
      <p:sp>
        <p:nvSpPr>
          <p:cNvPr id="83" name="TextBox 82">
            <a:extLst>
              <a:ext uri="{FF2B5EF4-FFF2-40B4-BE49-F238E27FC236}">
                <a16:creationId xmlns:a16="http://schemas.microsoft.com/office/drawing/2014/main" id="{2D9A8C06-E3A1-C947-9B5C-19DD900FF81F}"/>
              </a:ext>
            </a:extLst>
          </p:cNvPr>
          <p:cNvSpPr txBox="1"/>
          <p:nvPr/>
        </p:nvSpPr>
        <p:spPr>
          <a:xfrm>
            <a:off x="5065712" y="2415811"/>
            <a:ext cx="1193673" cy="336759"/>
          </a:xfrm>
          <a:prstGeom prst="rect">
            <a:avLst/>
          </a:prstGeom>
          <a:noFill/>
        </p:spPr>
        <p:txBody>
          <a:bodyPr wrap="square" rtlCol="0">
            <a:spAutoFit/>
          </a:bodyPr>
          <a:lstStyle/>
          <a:p>
            <a:pPr algn="ctr"/>
            <a:r>
              <a:rPr lang="en-US" sz="794" b="0" i="0" dirty="0">
                <a:solidFill>
                  <a:srgbClr val="263692"/>
                </a:solidFill>
                <a:latin typeface="Helvetica Light" panose="020B0403020202020204" pitchFamily="34" charset="0"/>
              </a:rPr>
              <a:t>For you and your participants</a:t>
            </a:r>
          </a:p>
        </p:txBody>
      </p:sp>
      <p:cxnSp>
        <p:nvCxnSpPr>
          <p:cNvPr id="113" name="Straight Connector 112">
            <a:extLst>
              <a:ext uri="{FF2B5EF4-FFF2-40B4-BE49-F238E27FC236}">
                <a16:creationId xmlns:a16="http://schemas.microsoft.com/office/drawing/2014/main" id="{77E593DD-1E16-3C4D-A2C2-128025D11285}"/>
              </a:ext>
            </a:extLst>
          </p:cNvPr>
          <p:cNvCxnSpPr/>
          <p:nvPr/>
        </p:nvCxnSpPr>
        <p:spPr>
          <a:xfrm flipV="1">
            <a:off x="7909664" y="2822145"/>
            <a:ext cx="0" cy="697566"/>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4" name="Rounded Rectangle 113">
            <a:extLst>
              <a:ext uri="{FF2B5EF4-FFF2-40B4-BE49-F238E27FC236}">
                <a16:creationId xmlns:a16="http://schemas.microsoft.com/office/drawing/2014/main" id="{89BD8361-BA1A-5040-A4C3-AC03953E6D0C}"/>
              </a:ext>
            </a:extLst>
          </p:cNvPr>
          <p:cNvSpPr/>
          <p:nvPr/>
        </p:nvSpPr>
        <p:spPr>
          <a:xfrm>
            <a:off x="7269591" y="2088911"/>
            <a:ext cx="1285754" cy="733233"/>
          </a:xfrm>
          <a:prstGeom prst="roundRect">
            <a:avLst/>
          </a:prstGeom>
          <a:noFill/>
          <a:ln w="28575">
            <a:solidFill>
              <a:srgbClr val="263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17" name="TextBox 116">
            <a:extLst>
              <a:ext uri="{FF2B5EF4-FFF2-40B4-BE49-F238E27FC236}">
                <a16:creationId xmlns:a16="http://schemas.microsoft.com/office/drawing/2014/main" id="{02FA7666-6275-F44C-A8A1-77B7C7C08F21}"/>
              </a:ext>
            </a:extLst>
          </p:cNvPr>
          <p:cNvSpPr txBox="1"/>
          <p:nvPr/>
        </p:nvSpPr>
        <p:spPr>
          <a:xfrm>
            <a:off x="7488401" y="2175828"/>
            <a:ext cx="856385" cy="255326"/>
          </a:xfrm>
          <a:prstGeom prst="rect">
            <a:avLst/>
          </a:prstGeom>
          <a:noFill/>
        </p:spPr>
        <p:txBody>
          <a:bodyPr wrap="square" rtlCol="0">
            <a:spAutoFit/>
          </a:bodyPr>
          <a:lstStyle/>
          <a:p>
            <a:pPr algn="ctr"/>
            <a:r>
              <a:rPr lang="en-US" sz="1059" b="1" i="0" dirty="0">
                <a:solidFill>
                  <a:srgbClr val="662C91"/>
                </a:solidFill>
                <a:latin typeface="Helvetica" pitchFamily="2" charset="0"/>
              </a:rPr>
              <a:t>DEVELOP</a:t>
            </a:r>
          </a:p>
        </p:txBody>
      </p:sp>
      <p:sp>
        <p:nvSpPr>
          <p:cNvPr id="118" name="TextBox 117">
            <a:extLst>
              <a:ext uri="{FF2B5EF4-FFF2-40B4-BE49-F238E27FC236}">
                <a16:creationId xmlns:a16="http://schemas.microsoft.com/office/drawing/2014/main" id="{F1252E51-65E7-A541-989B-F17E7AF0368B}"/>
              </a:ext>
            </a:extLst>
          </p:cNvPr>
          <p:cNvSpPr txBox="1"/>
          <p:nvPr/>
        </p:nvSpPr>
        <p:spPr>
          <a:xfrm>
            <a:off x="7181237" y="2418434"/>
            <a:ext cx="1462460" cy="336759"/>
          </a:xfrm>
          <a:prstGeom prst="rect">
            <a:avLst/>
          </a:prstGeom>
          <a:noFill/>
        </p:spPr>
        <p:txBody>
          <a:bodyPr wrap="square" rtlCol="0">
            <a:spAutoFit/>
          </a:bodyPr>
          <a:lstStyle/>
          <a:p>
            <a:pPr algn="ctr"/>
            <a:r>
              <a:rPr lang="en-US" sz="794" b="0" i="0" dirty="0">
                <a:solidFill>
                  <a:srgbClr val="263692"/>
                </a:solidFill>
                <a:latin typeface="Helvetica Light" panose="020B0403020202020204" pitchFamily="34" charset="0"/>
              </a:rPr>
              <a:t>And deliver custom education programs</a:t>
            </a:r>
          </a:p>
        </p:txBody>
      </p:sp>
      <p:cxnSp>
        <p:nvCxnSpPr>
          <p:cNvPr id="119" name="Straight Connector 118">
            <a:extLst>
              <a:ext uri="{FF2B5EF4-FFF2-40B4-BE49-F238E27FC236}">
                <a16:creationId xmlns:a16="http://schemas.microsoft.com/office/drawing/2014/main" id="{4627491D-9C09-5142-B0B9-967B50E4290B}"/>
              </a:ext>
            </a:extLst>
          </p:cNvPr>
          <p:cNvCxnSpPr>
            <a:cxnSpLocks/>
          </p:cNvCxnSpPr>
          <p:nvPr/>
        </p:nvCxnSpPr>
        <p:spPr>
          <a:xfrm flipV="1">
            <a:off x="4593057" y="4368357"/>
            <a:ext cx="0" cy="697566"/>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0" name="Rounded Rectangle 119">
            <a:extLst>
              <a:ext uri="{FF2B5EF4-FFF2-40B4-BE49-F238E27FC236}">
                <a16:creationId xmlns:a16="http://schemas.microsoft.com/office/drawing/2014/main" id="{C6ECD881-3D44-6E4C-B4DE-F3B0A0648804}"/>
              </a:ext>
            </a:extLst>
          </p:cNvPr>
          <p:cNvSpPr/>
          <p:nvPr/>
        </p:nvSpPr>
        <p:spPr>
          <a:xfrm>
            <a:off x="3950180" y="5065923"/>
            <a:ext cx="1285754" cy="733233"/>
          </a:xfrm>
          <a:prstGeom prst="roundRect">
            <a:avLst/>
          </a:prstGeom>
          <a:noFill/>
          <a:ln w="28575">
            <a:solidFill>
              <a:srgbClr val="263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21" name="TextBox 120">
            <a:extLst>
              <a:ext uri="{FF2B5EF4-FFF2-40B4-BE49-F238E27FC236}">
                <a16:creationId xmlns:a16="http://schemas.microsoft.com/office/drawing/2014/main" id="{67512E12-092A-584E-A860-3713A5937682}"/>
              </a:ext>
            </a:extLst>
          </p:cNvPr>
          <p:cNvSpPr txBox="1"/>
          <p:nvPr/>
        </p:nvSpPr>
        <p:spPr>
          <a:xfrm>
            <a:off x="4111838" y="5143858"/>
            <a:ext cx="962436" cy="255326"/>
          </a:xfrm>
          <a:prstGeom prst="rect">
            <a:avLst/>
          </a:prstGeom>
          <a:noFill/>
        </p:spPr>
        <p:txBody>
          <a:bodyPr wrap="square" rtlCol="0">
            <a:spAutoFit/>
          </a:bodyPr>
          <a:lstStyle/>
          <a:p>
            <a:pPr algn="ctr"/>
            <a:r>
              <a:rPr lang="en-US" sz="1059" b="1" i="0" dirty="0">
                <a:solidFill>
                  <a:srgbClr val="662C91"/>
                </a:solidFill>
                <a:latin typeface="Helvetica" pitchFamily="2" charset="0"/>
              </a:rPr>
              <a:t>MONITOR</a:t>
            </a:r>
          </a:p>
        </p:txBody>
      </p:sp>
      <p:sp>
        <p:nvSpPr>
          <p:cNvPr id="122" name="TextBox 121">
            <a:extLst>
              <a:ext uri="{FF2B5EF4-FFF2-40B4-BE49-F238E27FC236}">
                <a16:creationId xmlns:a16="http://schemas.microsoft.com/office/drawing/2014/main" id="{57810CEA-8573-8E4E-959D-1EE7B64359BB}"/>
              </a:ext>
            </a:extLst>
          </p:cNvPr>
          <p:cNvSpPr txBox="1"/>
          <p:nvPr/>
        </p:nvSpPr>
        <p:spPr>
          <a:xfrm>
            <a:off x="3984588" y="5371488"/>
            <a:ext cx="1216936" cy="336759"/>
          </a:xfrm>
          <a:prstGeom prst="rect">
            <a:avLst/>
          </a:prstGeom>
          <a:noFill/>
        </p:spPr>
        <p:txBody>
          <a:bodyPr wrap="square" rtlCol="0">
            <a:spAutoFit/>
          </a:bodyPr>
          <a:lstStyle/>
          <a:p>
            <a:pPr algn="ctr"/>
            <a:r>
              <a:rPr lang="en-US" sz="794" b="0" i="0" dirty="0">
                <a:solidFill>
                  <a:srgbClr val="263692"/>
                </a:solidFill>
                <a:latin typeface="Helvetica Light" panose="020B0403020202020204" pitchFamily="34" charset="0"/>
              </a:rPr>
              <a:t>Service provider performance</a:t>
            </a:r>
          </a:p>
        </p:txBody>
      </p:sp>
      <p:cxnSp>
        <p:nvCxnSpPr>
          <p:cNvPr id="123" name="Straight Connector 122">
            <a:extLst>
              <a:ext uri="{FF2B5EF4-FFF2-40B4-BE49-F238E27FC236}">
                <a16:creationId xmlns:a16="http://schemas.microsoft.com/office/drawing/2014/main" id="{B47588F0-30FD-A746-829A-19CD9B19C070}"/>
              </a:ext>
            </a:extLst>
          </p:cNvPr>
          <p:cNvCxnSpPr>
            <a:cxnSpLocks/>
          </p:cNvCxnSpPr>
          <p:nvPr/>
        </p:nvCxnSpPr>
        <p:spPr>
          <a:xfrm flipV="1">
            <a:off x="6781797" y="4370562"/>
            <a:ext cx="0" cy="697566"/>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4" name="Rounded Rectangle 123">
            <a:extLst>
              <a:ext uri="{FF2B5EF4-FFF2-40B4-BE49-F238E27FC236}">
                <a16:creationId xmlns:a16="http://schemas.microsoft.com/office/drawing/2014/main" id="{BD77B5D2-A81C-D246-BB79-67C2E6385672}"/>
              </a:ext>
            </a:extLst>
          </p:cNvPr>
          <p:cNvSpPr/>
          <p:nvPr/>
        </p:nvSpPr>
        <p:spPr>
          <a:xfrm>
            <a:off x="6138919" y="5068128"/>
            <a:ext cx="1285754" cy="733233"/>
          </a:xfrm>
          <a:prstGeom prst="roundRect">
            <a:avLst/>
          </a:prstGeom>
          <a:noFill/>
          <a:ln w="28575">
            <a:solidFill>
              <a:srgbClr val="263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25" name="TextBox 124">
            <a:extLst>
              <a:ext uri="{FF2B5EF4-FFF2-40B4-BE49-F238E27FC236}">
                <a16:creationId xmlns:a16="http://schemas.microsoft.com/office/drawing/2014/main" id="{267B21B2-8B35-CC4B-B3E1-CE71F74B7F97}"/>
              </a:ext>
            </a:extLst>
          </p:cNvPr>
          <p:cNvSpPr txBox="1"/>
          <p:nvPr/>
        </p:nvSpPr>
        <p:spPr>
          <a:xfrm>
            <a:off x="6300577" y="5097654"/>
            <a:ext cx="962436" cy="255326"/>
          </a:xfrm>
          <a:prstGeom prst="rect">
            <a:avLst/>
          </a:prstGeom>
          <a:noFill/>
        </p:spPr>
        <p:txBody>
          <a:bodyPr wrap="square" rtlCol="0">
            <a:spAutoFit/>
          </a:bodyPr>
          <a:lstStyle/>
          <a:p>
            <a:pPr algn="ctr"/>
            <a:r>
              <a:rPr lang="en-US" sz="1059" b="1" i="0" dirty="0">
                <a:solidFill>
                  <a:srgbClr val="662C91"/>
                </a:solidFill>
                <a:latin typeface="Helvetica" pitchFamily="2" charset="0"/>
              </a:rPr>
              <a:t>REVIEW</a:t>
            </a:r>
          </a:p>
        </p:txBody>
      </p:sp>
      <p:sp>
        <p:nvSpPr>
          <p:cNvPr id="126" name="TextBox 125">
            <a:extLst>
              <a:ext uri="{FF2B5EF4-FFF2-40B4-BE49-F238E27FC236}">
                <a16:creationId xmlns:a16="http://schemas.microsoft.com/office/drawing/2014/main" id="{A9D88437-5265-B14B-9EC8-3B56D08D13CF}"/>
              </a:ext>
            </a:extLst>
          </p:cNvPr>
          <p:cNvSpPr txBox="1"/>
          <p:nvPr/>
        </p:nvSpPr>
        <p:spPr>
          <a:xfrm>
            <a:off x="6062197" y="5331244"/>
            <a:ext cx="1439199" cy="336759"/>
          </a:xfrm>
          <a:prstGeom prst="rect">
            <a:avLst/>
          </a:prstGeom>
          <a:noFill/>
        </p:spPr>
        <p:txBody>
          <a:bodyPr wrap="square" rtlCol="0">
            <a:spAutoFit/>
          </a:bodyPr>
          <a:lstStyle/>
          <a:p>
            <a:pPr algn="ctr"/>
            <a:r>
              <a:rPr lang="en-US" sz="794" b="0" i="0" dirty="0">
                <a:solidFill>
                  <a:srgbClr val="263692"/>
                </a:solidFill>
                <a:latin typeface="Helvetica Light" panose="020B0403020202020204" pitchFamily="34" charset="0"/>
              </a:rPr>
              <a:t>Resources to address program criteria</a:t>
            </a:r>
          </a:p>
        </p:txBody>
      </p:sp>
      <p:sp>
        <p:nvSpPr>
          <p:cNvPr id="2" name="TextBox 1">
            <a:extLst>
              <a:ext uri="{FF2B5EF4-FFF2-40B4-BE49-F238E27FC236}">
                <a16:creationId xmlns:a16="http://schemas.microsoft.com/office/drawing/2014/main" id="{2A98E4E0-A1B1-D24B-80A4-F09918B7F760}"/>
              </a:ext>
            </a:extLst>
          </p:cNvPr>
          <p:cNvSpPr txBox="1"/>
          <p:nvPr/>
        </p:nvSpPr>
        <p:spPr>
          <a:xfrm>
            <a:off x="433654" y="1436782"/>
            <a:ext cx="8276694" cy="472565"/>
          </a:xfrm>
          <a:prstGeom prst="rect">
            <a:avLst/>
          </a:prstGeom>
          <a:noFill/>
        </p:spPr>
        <p:txBody>
          <a:bodyPr wrap="square" rtlCol="0">
            <a:spAutoFit/>
          </a:bodyPr>
          <a:lstStyle/>
          <a:p>
            <a:pPr algn="ctr"/>
            <a:r>
              <a:rPr lang="en-US" sz="2471" spc="0" dirty="0">
                <a:solidFill>
                  <a:schemeClr val="bg1">
                    <a:lumMod val="50000"/>
                  </a:schemeClr>
                </a:solidFill>
                <a:latin typeface="Helvetica" pitchFamily="2" charset="0"/>
              </a:rPr>
              <a:t>CONTINUOUS EXPECTATIONS</a:t>
            </a:r>
          </a:p>
        </p:txBody>
      </p:sp>
      <p:pic>
        <p:nvPicPr>
          <p:cNvPr id="51" name="Picture 50">
            <a:extLst>
              <a:ext uri="{FF2B5EF4-FFF2-40B4-BE49-F238E27FC236}">
                <a16:creationId xmlns:a16="http://schemas.microsoft.com/office/drawing/2014/main" id="{0323F1A1-EF3C-9247-AB55-98282F8C204F}"/>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52" name="Picture 51">
            <a:extLst>
              <a:ext uri="{FF2B5EF4-FFF2-40B4-BE49-F238E27FC236}">
                <a16:creationId xmlns:a16="http://schemas.microsoft.com/office/drawing/2014/main" id="{957088E7-54F3-0E46-B0E1-1E4BF4CF947C}"/>
              </a:ext>
            </a:extLst>
          </p:cNvPr>
          <p:cNvPicPr>
            <a:picLocks noChangeAspect="1"/>
          </p:cNvPicPr>
          <p:nvPr/>
        </p:nvPicPr>
        <p:blipFill>
          <a:blip r:embed="rId3"/>
          <a:stretch>
            <a:fillRect/>
          </a:stretch>
        </p:blipFill>
        <p:spPr>
          <a:xfrm>
            <a:off x="243443" y="1089211"/>
            <a:ext cx="8656795" cy="49717"/>
          </a:xfrm>
          <a:prstGeom prst="rect">
            <a:avLst/>
          </a:prstGeom>
        </p:spPr>
      </p:pic>
      <p:sp>
        <p:nvSpPr>
          <p:cNvPr id="50" name="Slide Number Placeholder 2">
            <a:extLst>
              <a:ext uri="{FF2B5EF4-FFF2-40B4-BE49-F238E27FC236}">
                <a16:creationId xmlns:a16="http://schemas.microsoft.com/office/drawing/2014/main" id="{270F9447-174B-E944-BC4A-BA6BFA6F073A}"/>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53" name="Slide Number Placeholder 5">
            <a:extLst>
              <a:ext uri="{FF2B5EF4-FFF2-40B4-BE49-F238E27FC236}">
                <a16:creationId xmlns:a16="http://schemas.microsoft.com/office/drawing/2014/main" id="{2754B957-45C6-144B-B6DB-904D97DFD55D}"/>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2628613477"/>
      </p:ext>
    </p:extLst>
  </p:cSld>
  <p:clrMapOvr>
    <a:masterClrMapping/>
  </p:clrMapOvr>
  <p:extLst>
    <p:ext uri="{DCECCB84-F9BA-43D5-87BE-67443E8EF086}">
      <p15:sldGuideLst xmlns:p15="http://schemas.microsoft.com/office/powerpoint/2012/main">
        <p15:guide id="1" pos="3168">
          <p15:clr>
            <a:srgbClr val="FBAE40"/>
          </p15:clr>
        </p15:guide>
        <p15:guide id="2" pos="6168">
          <p15:clr>
            <a:srgbClr val="FBAE40"/>
          </p15:clr>
        </p15:guide>
        <p15:guide id="4" pos="360">
          <p15:clr>
            <a:srgbClr val="FBAE40"/>
          </p15:clr>
        </p15:guide>
        <p15:guide id="5" orient="horz" pos="369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9_Approach_TeamIntro">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466CB4A-E9B4-CA44-B5F2-9EC55CBE83B4}"/>
              </a:ext>
            </a:extLst>
          </p:cNvPr>
          <p:cNvSpPr txBox="1"/>
          <p:nvPr/>
        </p:nvSpPr>
        <p:spPr>
          <a:xfrm>
            <a:off x="1195881" y="2905162"/>
            <a:ext cx="6752239" cy="1558888"/>
          </a:xfrm>
          <a:prstGeom prst="rect">
            <a:avLst/>
          </a:prstGeom>
          <a:noFill/>
        </p:spPr>
        <p:txBody>
          <a:bodyPr wrap="square" rtlCol="0">
            <a:spAutoFit/>
          </a:bodyPr>
          <a:lstStyle/>
          <a:p>
            <a:pPr algn="ctr"/>
            <a:r>
              <a:rPr lang="en-US" sz="4765" b="0" i="0" u="none" spc="265" dirty="0">
                <a:solidFill>
                  <a:srgbClr val="662C91"/>
                </a:solidFill>
                <a:latin typeface="Helvetica Light" panose="020B0403020202020204" pitchFamily="34" charset="0"/>
              </a:rPr>
              <a:t>INVESTMENT</a:t>
            </a:r>
          </a:p>
          <a:p>
            <a:pPr algn="ctr"/>
            <a:r>
              <a:rPr lang="en-US" sz="4765" b="1" i="0" u="none" spc="265" dirty="0">
                <a:solidFill>
                  <a:srgbClr val="263692"/>
                </a:solidFill>
                <a:latin typeface="Helvetica" pitchFamily="2" charset="0"/>
              </a:rPr>
              <a:t>CONSULTING</a:t>
            </a:r>
            <a:endParaRPr lang="en-US" sz="4765" b="1" i="0" spc="265" dirty="0">
              <a:solidFill>
                <a:srgbClr val="00AEEF"/>
              </a:solidFill>
              <a:latin typeface="Helvetica" pitchFamily="2" charset="0"/>
            </a:endParaRPr>
          </a:p>
        </p:txBody>
      </p:sp>
      <p:pic>
        <p:nvPicPr>
          <p:cNvPr id="12" name="Picture 11">
            <a:extLst>
              <a:ext uri="{FF2B5EF4-FFF2-40B4-BE49-F238E27FC236}">
                <a16:creationId xmlns:a16="http://schemas.microsoft.com/office/drawing/2014/main" id="{D24916DD-718C-CB4F-B43F-F1325C677BC7}"/>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13" name="Picture 12">
            <a:extLst>
              <a:ext uri="{FF2B5EF4-FFF2-40B4-BE49-F238E27FC236}">
                <a16:creationId xmlns:a16="http://schemas.microsoft.com/office/drawing/2014/main" id="{5A854DEB-71F4-3945-B8D6-B961202ED6D0}"/>
              </a:ext>
            </a:extLst>
          </p:cNvPr>
          <p:cNvPicPr>
            <a:picLocks noChangeAspect="1"/>
          </p:cNvPicPr>
          <p:nvPr/>
        </p:nvPicPr>
        <p:blipFill>
          <a:blip r:embed="rId3"/>
          <a:stretch>
            <a:fillRect/>
          </a:stretch>
        </p:blipFill>
        <p:spPr>
          <a:xfrm>
            <a:off x="243443" y="1089211"/>
            <a:ext cx="8656795" cy="49717"/>
          </a:xfrm>
          <a:prstGeom prst="rect">
            <a:avLst/>
          </a:prstGeom>
        </p:spPr>
      </p:pic>
      <p:pic>
        <p:nvPicPr>
          <p:cNvPr id="3" name="Picture 2">
            <a:extLst>
              <a:ext uri="{FF2B5EF4-FFF2-40B4-BE49-F238E27FC236}">
                <a16:creationId xmlns:a16="http://schemas.microsoft.com/office/drawing/2014/main" id="{695E3309-83B7-2848-9841-17AB9B6DACD4}"/>
              </a:ext>
            </a:extLst>
          </p:cNvPr>
          <p:cNvPicPr>
            <a:picLocks noChangeAspect="1"/>
          </p:cNvPicPr>
          <p:nvPr/>
        </p:nvPicPr>
        <p:blipFill>
          <a:blip r:embed="rId4"/>
          <a:stretch>
            <a:fillRect/>
          </a:stretch>
        </p:blipFill>
        <p:spPr>
          <a:xfrm>
            <a:off x="3469155" y="160460"/>
            <a:ext cx="2205372" cy="824385"/>
          </a:xfrm>
          <a:prstGeom prst="rect">
            <a:avLst/>
          </a:prstGeom>
        </p:spPr>
      </p:pic>
      <p:sp>
        <p:nvSpPr>
          <p:cNvPr id="11" name="Slide Number Placeholder 2">
            <a:extLst>
              <a:ext uri="{FF2B5EF4-FFF2-40B4-BE49-F238E27FC236}">
                <a16:creationId xmlns:a16="http://schemas.microsoft.com/office/drawing/2014/main" id="{06F44BBC-0AFD-9948-892D-F33F3C58FCB7}"/>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14" name="Slide Number Placeholder 5">
            <a:extLst>
              <a:ext uri="{FF2B5EF4-FFF2-40B4-BE49-F238E27FC236}">
                <a16:creationId xmlns:a16="http://schemas.microsoft.com/office/drawing/2014/main" id="{4AFC9EB3-0020-F24C-9316-39A34994482D}"/>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1656065411"/>
      </p:ext>
    </p:extLst>
  </p:cSld>
  <p:clrMapOvr>
    <a:masterClrMapping/>
  </p:clrMapOvr>
  <p:extLst>
    <p:ext uri="{DCECCB84-F9BA-43D5-87BE-67443E8EF086}">
      <p15:sldGuideLst xmlns:p15="http://schemas.microsoft.com/office/powerpoint/2012/main">
        <p15:guide id="1" orient="horz" pos="2448">
          <p15:clr>
            <a:srgbClr val="FBAE40"/>
          </p15:clr>
        </p15:guide>
        <p15:guide id="2" pos="590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9_Approach_TeamIntro">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20D7FE16-4C81-2F4B-9304-D44FAA1AD8C9}"/>
              </a:ext>
            </a:extLst>
          </p:cNvPr>
          <p:cNvSpPr txBox="1"/>
          <p:nvPr/>
        </p:nvSpPr>
        <p:spPr>
          <a:xfrm>
            <a:off x="238656" y="206372"/>
            <a:ext cx="8656795" cy="744178"/>
          </a:xfrm>
          <a:prstGeom prst="rect">
            <a:avLst/>
          </a:prstGeom>
          <a:noFill/>
        </p:spPr>
        <p:txBody>
          <a:bodyPr wrap="square" rtlCol="0">
            <a:spAutoFit/>
          </a:bodyPr>
          <a:lstStyle/>
          <a:p>
            <a:pPr algn="ctr"/>
            <a:r>
              <a:rPr lang="en-US" sz="4236" b="0" i="0" spc="265" dirty="0">
                <a:solidFill>
                  <a:srgbClr val="662C91"/>
                </a:solidFill>
                <a:latin typeface="Helvetica Light" panose="020B0403020202020204" pitchFamily="34" charset="0"/>
              </a:rPr>
              <a:t>INVESTMENT</a:t>
            </a:r>
            <a:r>
              <a:rPr lang="en-US" sz="4236" b="0" i="0" spc="265" dirty="0">
                <a:solidFill>
                  <a:srgbClr val="00AEEF"/>
                </a:solidFill>
                <a:latin typeface="Helvetica Light" panose="020B0403020202020204" pitchFamily="34" charset="0"/>
              </a:rPr>
              <a:t> </a:t>
            </a:r>
            <a:r>
              <a:rPr lang="en-US" sz="4236" b="1" i="0" spc="265" dirty="0">
                <a:solidFill>
                  <a:srgbClr val="263692"/>
                </a:solidFill>
                <a:latin typeface="Helvetica" pitchFamily="2" charset="0"/>
              </a:rPr>
              <a:t>EXPERIENCE</a:t>
            </a:r>
          </a:p>
        </p:txBody>
      </p:sp>
      <p:pic>
        <p:nvPicPr>
          <p:cNvPr id="38" name="Picture 37">
            <a:extLst>
              <a:ext uri="{FF2B5EF4-FFF2-40B4-BE49-F238E27FC236}">
                <a16:creationId xmlns:a16="http://schemas.microsoft.com/office/drawing/2014/main" id="{7769D58C-3E7D-D54C-AD6E-5FA40F509524}"/>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40" name="Picture 39">
            <a:extLst>
              <a:ext uri="{FF2B5EF4-FFF2-40B4-BE49-F238E27FC236}">
                <a16:creationId xmlns:a16="http://schemas.microsoft.com/office/drawing/2014/main" id="{20DB35CE-EF87-D940-BB8D-93E757455F6C}"/>
              </a:ext>
            </a:extLst>
          </p:cNvPr>
          <p:cNvPicPr>
            <a:picLocks noChangeAspect="1"/>
          </p:cNvPicPr>
          <p:nvPr/>
        </p:nvPicPr>
        <p:blipFill>
          <a:blip r:embed="rId3"/>
          <a:stretch>
            <a:fillRect/>
          </a:stretch>
        </p:blipFill>
        <p:spPr>
          <a:xfrm>
            <a:off x="243443" y="1089211"/>
            <a:ext cx="8656795" cy="49717"/>
          </a:xfrm>
          <a:prstGeom prst="rect">
            <a:avLst/>
          </a:prstGeom>
        </p:spPr>
      </p:pic>
      <p:sp>
        <p:nvSpPr>
          <p:cNvPr id="44" name="TextBox 43">
            <a:extLst>
              <a:ext uri="{FF2B5EF4-FFF2-40B4-BE49-F238E27FC236}">
                <a16:creationId xmlns:a16="http://schemas.microsoft.com/office/drawing/2014/main" id="{9DF99E40-1E6C-1344-B045-FE8F0BA3D353}"/>
              </a:ext>
            </a:extLst>
          </p:cNvPr>
          <p:cNvSpPr txBox="1"/>
          <p:nvPr/>
        </p:nvSpPr>
        <p:spPr>
          <a:xfrm>
            <a:off x="3127692" y="1793798"/>
            <a:ext cx="3123269" cy="413639"/>
          </a:xfrm>
          <a:prstGeom prst="rect">
            <a:avLst/>
          </a:prstGeom>
          <a:noFill/>
        </p:spPr>
        <p:txBody>
          <a:bodyPr wrap="square" rtlCol="0">
            <a:spAutoFit/>
          </a:bodyPr>
          <a:lstStyle/>
          <a:p>
            <a:pPr algn="l">
              <a:lnSpc>
                <a:spcPct val="150000"/>
              </a:lnSpc>
            </a:pPr>
            <a:r>
              <a:rPr lang="en-US" sz="1588" spc="0" dirty="0">
                <a:solidFill>
                  <a:schemeClr val="bg1">
                    <a:lumMod val="50000"/>
                  </a:schemeClr>
                </a:solidFill>
                <a:latin typeface="Helvetica" pitchFamily="2" charset="0"/>
              </a:rPr>
              <a:t>MORE THAN</a:t>
            </a:r>
          </a:p>
        </p:txBody>
      </p:sp>
      <p:sp>
        <p:nvSpPr>
          <p:cNvPr id="46" name="TextBox 45">
            <a:extLst>
              <a:ext uri="{FF2B5EF4-FFF2-40B4-BE49-F238E27FC236}">
                <a16:creationId xmlns:a16="http://schemas.microsoft.com/office/drawing/2014/main" id="{45B80CDD-A195-9E42-9530-CA1F4597D2A2}"/>
              </a:ext>
            </a:extLst>
          </p:cNvPr>
          <p:cNvSpPr txBox="1"/>
          <p:nvPr/>
        </p:nvSpPr>
        <p:spPr>
          <a:xfrm>
            <a:off x="2678345" y="2118502"/>
            <a:ext cx="4909692" cy="825611"/>
          </a:xfrm>
          <a:prstGeom prst="rect">
            <a:avLst/>
          </a:prstGeom>
          <a:noFill/>
        </p:spPr>
        <p:txBody>
          <a:bodyPr wrap="square" rtlCol="0">
            <a:spAutoFit/>
          </a:bodyPr>
          <a:lstStyle/>
          <a:p>
            <a:pPr algn="ctr"/>
            <a:r>
              <a:rPr lang="en-US" sz="4765" b="1" i="0" dirty="0">
                <a:solidFill>
                  <a:srgbClr val="662C91"/>
                </a:solidFill>
                <a:latin typeface="Helvetica" pitchFamily="2" charset="0"/>
              </a:rPr>
              <a:t>$7.6 BILLION</a:t>
            </a:r>
          </a:p>
        </p:txBody>
      </p:sp>
      <p:sp>
        <p:nvSpPr>
          <p:cNvPr id="48" name="TextBox 47">
            <a:extLst>
              <a:ext uri="{FF2B5EF4-FFF2-40B4-BE49-F238E27FC236}">
                <a16:creationId xmlns:a16="http://schemas.microsoft.com/office/drawing/2014/main" id="{328297D5-C956-2448-B872-F37D173A25C9}"/>
              </a:ext>
            </a:extLst>
          </p:cNvPr>
          <p:cNvSpPr txBox="1"/>
          <p:nvPr/>
        </p:nvSpPr>
        <p:spPr>
          <a:xfrm>
            <a:off x="1365930" y="3850158"/>
            <a:ext cx="6273595" cy="363946"/>
          </a:xfrm>
          <a:prstGeom prst="rect">
            <a:avLst/>
          </a:prstGeom>
          <a:noFill/>
        </p:spPr>
        <p:txBody>
          <a:bodyPr wrap="square" rtlCol="0">
            <a:spAutoFit/>
          </a:bodyPr>
          <a:lstStyle/>
          <a:p>
            <a:pPr algn="ctr"/>
            <a:r>
              <a:rPr lang="en-US" sz="1765" b="1" spc="0" dirty="0">
                <a:solidFill>
                  <a:srgbClr val="263692"/>
                </a:solidFill>
                <a:latin typeface="Helvetica" pitchFamily="2" charset="0"/>
              </a:rPr>
              <a:t>PROVIDING CONSULTING SERVICES TO:</a:t>
            </a:r>
          </a:p>
        </p:txBody>
      </p:sp>
      <p:sp>
        <p:nvSpPr>
          <p:cNvPr id="50" name="TextBox 49">
            <a:extLst>
              <a:ext uri="{FF2B5EF4-FFF2-40B4-BE49-F238E27FC236}">
                <a16:creationId xmlns:a16="http://schemas.microsoft.com/office/drawing/2014/main" id="{83043D81-A2D1-A246-A850-C2DB2C88D1E1}"/>
              </a:ext>
            </a:extLst>
          </p:cNvPr>
          <p:cNvSpPr txBox="1"/>
          <p:nvPr/>
        </p:nvSpPr>
        <p:spPr>
          <a:xfrm>
            <a:off x="3127692" y="2756781"/>
            <a:ext cx="4591163" cy="413639"/>
          </a:xfrm>
          <a:prstGeom prst="rect">
            <a:avLst/>
          </a:prstGeom>
          <a:noFill/>
        </p:spPr>
        <p:txBody>
          <a:bodyPr wrap="square" rtlCol="0">
            <a:spAutoFit/>
          </a:bodyPr>
          <a:lstStyle/>
          <a:p>
            <a:pPr algn="l">
              <a:lnSpc>
                <a:spcPct val="150000"/>
              </a:lnSpc>
            </a:pPr>
            <a:r>
              <a:rPr lang="en-US" sz="1588" spc="0" dirty="0">
                <a:solidFill>
                  <a:schemeClr val="bg1">
                    <a:lumMod val="50000"/>
                  </a:schemeClr>
                </a:solidFill>
                <a:latin typeface="Helvetica" pitchFamily="2" charset="0"/>
              </a:rPr>
              <a:t>IN ASSETS UNDER ADVISEMENT*</a:t>
            </a:r>
          </a:p>
        </p:txBody>
      </p:sp>
      <p:sp>
        <p:nvSpPr>
          <p:cNvPr id="51" name="TextBox 50">
            <a:extLst>
              <a:ext uri="{FF2B5EF4-FFF2-40B4-BE49-F238E27FC236}">
                <a16:creationId xmlns:a16="http://schemas.microsoft.com/office/drawing/2014/main" id="{A5394C76-286D-0C4B-8F63-592FDF296BD5}"/>
              </a:ext>
            </a:extLst>
          </p:cNvPr>
          <p:cNvSpPr txBox="1"/>
          <p:nvPr/>
        </p:nvSpPr>
        <p:spPr>
          <a:xfrm>
            <a:off x="1527632" y="5007241"/>
            <a:ext cx="1945755" cy="309637"/>
          </a:xfrm>
          <a:prstGeom prst="rect">
            <a:avLst/>
          </a:prstGeom>
          <a:noFill/>
        </p:spPr>
        <p:txBody>
          <a:bodyPr wrap="square" rtlCol="0">
            <a:spAutoFit/>
          </a:bodyPr>
          <a:lstStyle/>
          <a:p>
            <a:pPr algn="ctr"/>
            <a:r>
              <a:rPr lang="en-US" sz="1412" b="0" i="0" spc="0" dirty="0">
                <a:solidFill>
                  <a:schemeClr val="bg1">
                    <a:lumMod val="50000"/>
                  </a:schemeClr>
                </a:solidFill>
                <a:latin typeface="Helvetica Light" panose="020B0403020202020204" pitchFamily="34" charset="0"/>
              </a:rPr>
              <a:t>Colleges &amp; Universities</a:t>
            </a:r>
          </a:p>
        </p:txBody>
      </p:sp>
      <p:sp>
        <p:nvSpPr>
          <p:cNvPr id="52" name="Rectangle 51">
            <a:extLst>
              <a:ext uri="{FF2B5EF4-FFF2-40B4-BE49-F238E27FC236}">
                <a16:creationId xmlns:a16="http://schemas.microsoft.com/office/drawing/2014/main" id="{E5021E1C-314B-DA4F-A26F-A86D22765D67}"/>
              </a:ext>
            </a:extLst>
          </p:cNvPr>
          <p:cNvSpPr/>
          <p:nvPr/>
        </p:nvSpPr>
        <p:spPr>
          <a:xfrm>
            <a:off x="3901509" y="5111149"/>
            <a:ext cx="1191736" cy="309637"/>
          </a:xfrm>
          <a:prstGeom prst="rect">
            <a:avLst/>
          </a:prstGeom>
        </p:spPr>
        <p:txBody>
          <a:bodyPr wrap="none">
            <a:spAutoFit/>
          </a:bodyPr>
          <a:lstStyle/>
          <a:p>
            <a:r>
              <a:rPr lang="en-US" sz="1412" b="0" i="0" spc="0" dirty="0">
                <a:solidFill>
                  <a:schemeClr val="bg1">
                    <a:lumMod val="50000"/>
                  </a:schemeClr>
                </a:solidFill>
                <a:latin typeface="Helvetica Light" panose="020B0403020202020204" pitchFamily="34" charset="0"/>
              </a:rPr>
              <a:t>Corporations</a:t>
            </a:r>
            <a:endParaRPr lang="en-US" sz="1412" spc="0" dirty="0"/>
          </a:p>
        </p:txBody>
      </p:sp>
      <p:sp>
        <p:nvSpPr>
          <p:cNvPr id="53" name="Rectangle 52">
            <a:extLst>
              <a:ext uri="{FF2B5EF4-FFF2-40B4-BE49-F238E27FC236}">
                <a16:creationId xmlns:a16="http://schemas.microsoft.com/office/drawing/2014/main" id="{8FED3DD8-DDA6-014F-A564-757EA6899FF8}"/>
              </a:ext>
            </a:extLst>
          </p:cNvPr>
          <p:cNvSpPr/>
          <p:nvPr/>
        </p:nvSpPr>
        <p:spPr>
          <a:xfrm>
            <a:off x="5592569" y="4961268"/>
            <a:ext cx="1945755" cy="526939"/>
          </a:xfrm>
          <a:prstGeom prst="rect">
            <a:avLst/>
          </a:prstGeom>
        </p:spPr>
        <p:txBody>
          <a:bodyPr wrap="square">
            <a:spAutoFit/>
          </a:bodyPr>
          <a:lstStyle/>
          <a:p>
            <a:pPr algn="ctr"/>
            <a:r>
              <a:rPr lang="en-US" sz="1412" b="0" i="0" spc="0" dirty="0">
                <a:solidFill>
                  <a:schemeClr val="bg1">
                    <a:lumMod val="50000"/>
                  </a:schemeClr>
                </a:solidFill>
                <a:latin typeface="Helvetica Light" panose="020B0403020202020204" pitchFamily="34" charset="0"/>
              </a:rPr>
              <a:t>Healthcare</a:t>
            </a:r>
            <a:br>
              <a:rPr lang="en-US" sz="1412" b="0" i="0" spc="0" dirty="0">
                <a:solidFill>
                  <a:schemeClr val="bg1">
                    <a:lumMod val="50000"/>
                  </a:schemeClr>
                </a:solidFill>
                <a:latin typeface="Helvetica Light" panose="020B0403020202020204" pitchFamily="34" charset="0"/>
              </a:rPr>
            </a:br>
            <a:r>
              <a:rPr lang="en-US" sz="1412" b="0" i="0" spc="0" dirty="0">
                <a:solidFill>
                  <a:schemeClr val="bg1">
                    <a:lumMod val="50000"/>
                  </a:schemeClr>
                </a:solidFill>
                <a:latin typeface="Helvetica Light" panose="020B0403020202020204" pitchFamily="34" charset="0"/>
              </a:rPr>
              <a:t>Organizations</a:t>
            </a:r>
          </a:p>
        </p:txBody>
      </p:sp>
      <p:sp>
        <p:nvSpPr>
          <p:cNvPr id="54" name="Rectangle 53">
            <a:extLst>
              <a:ext uri="{FF2B5EF4-FFF2-40B4-BE49-F238E27FC236}">
                <a16:creationId xmlns:a16="http://schemas.microsoft.com/office/drawing/2014/main" id="{46DC93B3-0634-4D4B-8C16-882CA0D7AD94}"/>
              </a:ext>
            </a:extLst>
          </p:cNvPr>
          <p:cNvSpPr/>
          <p:nvPr/>
        </p:nvSpPr>
        <p:spPr>
          <a:xfrm>
            <a:off x="5592569" y="4352806"/>
            <a:ext cx="1945755" cy="526939"/>
          </a:xfrm>
          <a:prstGeom prst="rect">
            <a:avLst/>
          </a:prstGeom>
        </p:spPr>
        <p:txBody>
          <a:bodyPr wrap="square">
            <a:spAutoFit/>
          </a:bodyPr>
          <a:lstStyle/>
          <a:p>
            <a:pPr algn="ctr"/>
            <a:r>
              <a:rPr lang="en-US" sz="1412" b="0" i="0" spc="0" dirty="0">
                <a:solidFill>
                  <a:schemeClr val="bg1">
                    <a:lumMod val="50000"/>
                  </a:schemeClr>
                </a:solidFill>
                <a:latin typeface="Helvetica Light" panose="020B0403020202020204" pitchFamily="34" charset="0"/>
              </a:rPr>
              <a:t>Non-profit</a:t>
            </a:r>
            <a:br>
              <a:rPr lang="en-US" sz="1412" b="0" i="0" spc="0" dirty="0">
                <a:solidFill>
                  <a:schemeClr val="bg1">
                    <a:lumMod val="50000"/>
                  </a:schemeClr>
                </a:solidFill>
                <a:latin typeface="Helvetica Light" panose="020B0403020202020204" pitchFamily="34" charset="0"/>
              </a:rPr>
            </a:br>
            <a:r>
              <a:rPr lang="en-US" sz="1412" b="0" i="0" spc="0" dirty="0">
                <a:solidFill>
                  <a:schemeClr val="bg1">
                    <a:lumMod val="50000"/>
                  </a:schemeClr>
                </a:solidFill>
                <a:latin typeface="Helvetica Light" panose="020B0403020202020204" pitchFamily="34" charset="0"/>
              </a:rPr>
              <a:t>Organizations</a:t>
            </a:r>
          </a:p>
        </p:txBody>
      </p:sp>
      <p:sp>
        <p:nvSpPr>
          <p:cNvPr id="55" name="Rectangle 54">
            <a:extLst>
              <a:ext uri="{FF2B5EF4-FFF2-40B4-BE49-F238E27FC236}">
                <a16:creationId xmlns:a16="http://schemas.microsoft.com/office/drawing/2014/main" id="{EEDF5213-C604-8A41-8132-486045D2E5B6}"/>
              </a:ext>
            </a:extLst>
          </p:cNvPr>
          <p:cNvSpPr/>
          <p:nvPr/>
        </p:nvSpPr>
        <p:spPr>
          <a:xfrm>
            <a:off x="3898978" y="4367984"/>
            <a:ext cx="1252266" cy="526939"/>
          </a:xfrm>
          <a:prstGeom prst="rect">
            <a:avLst/>
          </a:prstGeom>
        </p:spPr>
        <p:txBody>
          <a:bodyPr wrap="none">
            <a:spAutoFit/>
          </a:bodyPr>
          <a:lstStyle/>
          <a:p>
            <a:pPr algn="ctr"/>
            <a:r>
              <a:rPr lang="en-US" sz="1412" b="0" i="0" spc="0" dirty="0">
                <a:solidFill>
                  <a:schemeClr val="bg1">
                    <a:lumMod val="50000"/>
                  </a:schemeClr>
                </a:solidFill>
                <a:latin typeface="Helvetica Light" panose="020B0403020202020204" pitchFamily="34" charset="0"/>
              </a:rPr>
              <a:t>Religious</a:t>
            </a:r>
            <a:br>
              <a:rPr lang="en-US" sz="1412" b="0" i="0" spc="0" dirty="0">
                <a:solidFill>
                  <a:schemeClr val="bg1">
                    <a:lumMod val="50000"/>
                  </a:schemeClr>
                </a:solidFill>
                <a:latin typeface="Helvetica Light" panose="020B0403020202020204" pitchFamily="34" charset="0"/>
              </a:rPr>
            </a:br>
            <a:r>
              <a:rPr lang="en-US" sz="1412" b="0" i="0" spc="0" dirty="0">
                <a:solidFill>
                  <a:schemeClr val="bg1">
                    <a:lumMod val="50000"/>
                  </a:schemeClr>
                </a:solidFill>
                <a:latin typeface="Helvetica Light" panose="020B0403020202020204" pitchFamily="34" charset="0"/>
              </a:rPr>
              <a:t>Organizations</a:t>
            </a:r>
          </a:p>
        </p:txBody>
      </p:sp>
      <p:sp>
        <p:nvSpPr>
          <p:cNvPr id="56" name="Rectangle 55">
            <a:extLst>
              <a:ext uri="{FF2B5EF4-FFF2-40B4-BE49-F238E27FC236}">
                <a16:creationId xmlns:a16="http://schemas.microsoft.com/office/drawing/2014/main" id="{4FFA6499-3B9F-A84D-AF7F-871F380D299C}"/>
              </a:ext>
            </a:extLst>
          </p:cNvPr>
          <p:cNvSpPr/>
          <p:nvPr/>
        </p:nvSpPr>
        <p:spPr>
          <a:xfrm>
            <a:off x="1511899" y="4352806"/>
            <a:ext cx="1945755" cy="526939"/>
          </a:xfrm>
          <a:prstGeom prst="rect">
            <a:avLst/>
          </a:prstGeom>
        </p:spPr>
        <p:txBody>
          <a:bodyPr wrap="square">
            <a:spAutoFit/>
          </a:bodyPr>
          <a:lstStyle/>
          <a:p>
            <a:pPr algn="ctr"/>
            <a:r>
              <a:rPr lang="en-US" sz="1412" b="0" i="0" spc="0" dirty="0">
                <a:solidFill>
                  <a:schemeClr val="bg1">
                    <a:lumMod val="50000"/>
                  </a:schemeClr>
                </a:solidFill>
                <a:latin typeface="Helvetica Light" panose="020B0403020202020204" pitchFamily="34" charset="0"/>
              </a:rPr>
              <a:t>Government</a:t>
            </a:r>
            <a:br>
              <a:rPr lang="en-US" sz="1412" b="0" i="0" spc="0" dirty="0">
                <a:solidFill>
                  <a:schemeClr val="bg1">
                    <a:lumMod val="50000"/>
                  </a:schemeClr>
                </a:solidFill>
                <a:latin typeface="Helvetica Light" panose="020B0403020202020204" pitchFamily="34" charset="0"/>
              </a:rPr>
            </a:br>
            <a:r>
              <a:rPr lang="en-US" sz="1412" b="0" i="0" spc="0" dirty="0">
                <a:solidFill>
                  <a:schemeClr val="bg1">
                    <a:lumMod val="50000"/>
                  </a:schemeClr>
                </a:solidFill>
                <a:latin typeface="Helvetica Light" panose="020B0403020202020204" pitchFamily="34" charset="0"/>
              </a:rPr>
              <a:t>Entities</a:t>
            </a:r>
          </a:p>
        </p:txBody>
      </p:sp>
      <p:pic>
        <p:nvPicPr>
          <p:cNvPr id="57" name="Picture 56" descr="Icon&#10;&#10;Description automatically generated">
            <a:extLst>
              <a:ext uri="{FF2B5EF4-FFF2-40B4-BE49-F238E27FC236}">
                <a16:creationId xmlns:a16="http://schemas.microsoft.com/office/drawing/2014/main" id="{5080BBCD-85BF-7E40-9B03-330F9A4FD7F6}"/>
              </a:ext>
            </a:extLst>
          </p:cNvPr>
          <p:cNvPicPr>
            <a:picLocks noChangeAspect="1"/>
          </p:cNvPicPr>
          <p:nvPr/>
        </p:nvPicPr>
        <p:blipFill>
          <a:blip r:embed="rId4"/>
          <a:stretch>
            <a:fillRect/>
          </a:stretch>
        </p:blipFill>
        <p:spPr>
          <a:xfrm>
            <a:off x="1961228" y="1970353"/>
            <a:ext cx="1078565" cy="1107871"/>
          </a:xfrm>
          <a:prstGeom prst="rect">
            <a:avLst/>
          </a:prstGeom>
        </p:spPr>
      </p:pic>
      <p:cxnSp>
        <p:nvCxnSpPr>
          <p:cNvPr id="58" name="Straight Connector 57">
            <a:extLst>
              <a:ext uri="{FF2B5EF4-FFF2-40B4-BE49-F238E27FC236}">
                <a16:creationId xmlns:a16="http://schemas.microsoft.com/office/drawing/2014/main" id="{362EABF6-FA52-B64B-AFFF-77E00F1BF695}"/>
              </a:ext>
            </a:extLst>
          </p:cNvPr>
          <p:cNvCxnSpPr>
            <a:cxnSpLocks/>
          </p:cNvCxnSpPr>
          <p:nvPr/>
        </p:nvCxnSpPr>
        <p:spPr>
          <a:xfrm>
            <a:off x="1606306" y="3491056"/>
            <a:ext cx="5931390" cy="0"/>
          </a:xfrm>
          <a:prstGeom prst="line">
            <a:avLst/>
          </a:prstGeom>
          <a:ln w="28575">
            <a:solidFill>
              <a:srgbClr val="26369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28CDC5F-DB67-7D47-AF2D-90F242854F8E}"/>
              </a:ext>
            </a:extLst>
          </p:cNvPr>
          <p:cNvSpPr txBox="1"/>
          <p:nvPr/>
        </p:nvSpPr>
        <p:spPr>
          <a:xfrm>
            <a:off x="243443" y="6322389"/>
            <a:ext cx="6351761" cy="399087"/>
          </a:xfrm>
          <a:prstGeom prst="rect">
            <a:avLst/>
          </a:prstGeom>
          <a:noFill/>
        </p:spPr>
        <p:txBody>
          <a:bodyPr wrap="square" lIns="0" tIns="0" rIns="0" bIns="0" rtlCol="0">
            <a:noAutofit/>
          </a:bodyPr>
          <a:lstStyle/>
          <a:p>
            <a:pPr algn="l"/>
            <a:r>
              <a:rPr lang="en-US" sz="706" b="0" i="0" dirty="0">
                <a:solidFill>
                  <a:schemeClr val="bg1">
                    <a:lumMod val="50000"/>
                  </a:schemeClr>
                </a:solidFill>
                <a:latin typeface="Helvetica Light" panose="020B0403020202020204" pitchFamily="34" charset="0"/>
              </a:rPr>
              <a:t>*Cornerstone Advisors Asset Management, LLC. Assets under management as of 12/31/20201.</a:t>
            </a:r>
          </a:p>
        </p:txBody>
      </p:sp>
      <p:sp>
        <p:nvSpPr>
          <p:cNvPr id="21" name="Slide Number Placeholder 2">
            <a:extLst>
              <a:ext uri="{FF2B5EF4-FFF2-40B4-BE49-F238E27FC236}">
                <a16:creationId xmlns:a16="http://schemas.microsoft.com/office/drawing/2014/main" id="{83425ED1-C44A-BC4D-AEBB-D90661782A5C}"/>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23" name="Slide Number Placeholder 5">
            <a:extLst>
              <a:ext uri="{FF2B5EF4-FFF2-40B4-BE49-F238E27FC236}">
                <a16:creationId xmlns:a16="http://schemas.microsoft.com/office/drawing/2014/main" id="{ABBA510B-AE1E-4E4D-83DD-A1BCD0625CAF}"/>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2789370134"/>
      </p:ext>
    </p:extLst>
  </p:cSld>
  <p:clrMapOvr>
    <a:masterClrMapping/>
  </p:clrMapOvr>
  <p:extLst>
    <p:ext uri="{DCECCB84-F9BA-43D5-87BE-67443E8EF086}">
      <p15:sldGuideLst xmlns:p15="http://schemas.microsoft.com/office/powerpoint/2012/main">
        <p15:guide id="2" orient="horz" pos="4080">
          <p15:clr>
            <a:srgbClr val="FBAE40"/>
          </p15:clr>
        </p15:guide>
        <p15:guide id="3" pos="28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3_Approach_TeamIntro">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C5DD6A1F-5DC9-F64C-BDEF-CB6BCEF840BE}"/>
              </a:ext>
            </a:extLst>
          </p:cNvPr>
          <p:cNvSpPr txBox="1"/>
          <p:nvPr/>
        </p:nvSpPr>
        <p:spPr>
          <a:xfrm>
            <a:off x="238656" y="206372"/>
            <a:ext cx="8656795" cy="744178"/>
          </a:xfrm>
          <a:prstGeom prst="rect">
            <a:avLst/>
          </a:prstGeom>
          <a:noFill/>
        </p:spPr>
        <p:txBody>
          <a:bodyPr wrap="square" rtlCol="0">
            <a:spAutoFit/>
          </a:bodyPr>
          <a:lstStyle/>
          <a:p>
            <a:pPr algn="ctr"/>
            <a:r>
              <a:rPr lang="en-US" sz="4236" b="0" i="0" spc="265" dirty="0">
                <a:solidFill>
                  <a:srgbClr val="662C91"/>
                </a:solidFill>
                <a:latin typeface="Helvetica Light" panose="020B0403020202020204" pitchFamily="34" charset="0"/>
              </a:rPr>
              <a:t>INVESTMENT</a:t>
            </a:r>
            <a:r>
              <a:rPr lang="en-US" sz="4236" b="0" i="0" spc="265" dirty="0">
                <a:solidFill>
                  <a:srgbClr val="00AEEF"/>
                </a:solidFill>
                <a:latin typeface="Helvetica Light" panose="020B0403020202020204" pitchFamily="34" charset="0"/>
              </a:rPr>
              <a:t> </a:t>
            </a:r>
            <a:r>
              <a:rPr lang="en-US" sz="4236" b="1" i="0" spc="265" dirty="0">
                <a:solidFill>
                  <a:srgbClr val="263692"/>
                </a:solidFill>
                <a:latin typeface="Helvetica" pitchFamily="2" charset="0"/>
              </a:rPr>
              <a:t>EXPERIENCE</a:t>
            </a:r>
          </a:p>
        </p:txBody>
      </p:sp>
      <p:sp>
        <p:nvSpPr>
          <p:cNvPr id="2" name="Rectangle 1">
            <a:extLst>
              <a:ext uri="{FF2B5EF4-FFF2-40B4-BE49-F238E27FC236}">
                <a16:creationId xmlns:a16="http://schemas.microsoft.com/office/drawing/2014/main" id="{53F56563-3944-CE49-A479-F5B4EFC5957E}"/>
              </a:ext>
            </a:extLst>
          </p:cNvPr>
          <p:cNvSpPr/>
          <p:nvPr/>
        </p:nvSpPr>
        <p:spPr>
          <a:xfrm>
            <a:off x="715818" y="1347939"/>
            <a:ext cx="7804727" cy="45777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cxnSp>
        <p:nvCxnSpPr>
          <p:cNvPr id="23" name="Straight Connector 22">
            <a:extLst>
              <a:ext uri="{FF2B5EF4-FFF2-40B4-BE49-F238E27FC236}">
                <a16:creationId xmlns:a16="http://schemas.microsoft.com/office/drawing/2014/main" id="{F5DB6995-6C0F-7442-BD8A-5B9F6FCF2268}"/>
              </a:ext>
            </a:extLst>
          </p:cNvPr>
          <p:cNvCxnSpPr>
            <a:cxnSpLocks/>
          </p:cNvCxnSpPr>
          <p:nvPr/>
        </p:nvCxnSpPr>
        <p:spPr>
          <a:xfrm>
            <a:off x="577273" y="3649532"/>
            <a:ext cx="80664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Chart&#10;&#10;Description automatically generated with low confidence">
            <a:extLst>
              <a:ext uri="{FF2B5EF4-FFF2-40B4-BE49-F238E27FC236}">
                <a16:creationId xmlns:a16="http://schemas.microsoft.com/office/drawing/2014/main" id="{CD6FD0D2-E0FA-2840-8D6C-CD2521209FAE}"/>
              </a:ext>
            </a:extLst>
          </p:cNvPr>
          <p:cNvPicPr>
            <a:picLocks noChangeAspect="1"/>
          </p:cNvPicPr>
          <p:nvPr/>
        </p:nvPicPr>
        <p:blipFill>
          <a:blip r:embed="rId2"/>
          <a:stretch>
            <a:fillRect/>
          </a:stretch>
        </p:blipFill>
        <p:spPr>
          <a:xfrm>
            <a:off x="2382441" y="1332741"/>
            <a:ext cx="4282435" cy="4192519"/>
          </a:xfrm>
          <a:prstGeom prst="rect">
            <a:avLst/>
          </a:prstGeom>
        </p:spPr>
      </p:pic>
      <p:sp>
        <p:nvSpPr>
          <p:cNvPr id="37" name="TextBox 36">
            <a:extLst>
              <a:ext uri="{FF2B5EF4-FFF2-40B4-BE49-F238E27FC236}">
                <a16:creationId xmlns:a16="http://schemas.microsoft.com/office/drawing/2014/main" id="{1B54A169-B074-9841-B80A-8E794D762B39}"/>
              </a:ext>
            </a:extLst>
          </p:cNvPr>
          <p:cNvSpPr txBox="1"/>
          <p:nvPr/>
        </p:nvSpPr>
        <p:spPr>
          <a:xfrm>
            <a:off x="2514711" y="2568311"/>
            <a:ext cx="1891530" cy="472437"/>
          </a:xfrm>
          <a:prstGeom prst="rect">
            <a:avLst/>
          </a:prstGeom>
          <a:noFill/>
        </p:spPr>
        <p:txBody>
          <a:bodyPr wrap="square" rtlCol="0">
            <a:spAutoFit/>
          </a:bodyPr>
          <a:lstStyle/>
          <a:p>
            <a:pPr algn="ctr"/>
            <a:r>
              <a:rPr lang="en-US" sz="1235" b="0" dirty="0">
                <a:solidFill>
                  <a:schemeClr val="bg1"/>
                </a:solidFill>
                <a:latin typeface="Helvetica" pitchFamily="2" charset="0"/>
              </a:rPr>
              <a:t>FIDUCIARY</a:t>
            </a:r>
          </a:p>
          <a:p>
            <a:pPr algn="ctr"/>
            <a:r>
              <a:rPr lang="en-US" sz="1235" b="0" dirty="0">
                <a:solidFill>
                  <a:schemeClr val="bg1"/>
                </a:solidFill>
                <a:latin typeface="Helvetica" pitchFamily="2" charset="0"/>
              </a:rPr>
              <a:t>SUPPORT SERVICES</a:t>
            </a:r>
          </a:p>
        </p:txBody>
      </p:sp>
      <p:sp>
        <p:nvSpPr>
          <p:cNvPr id="40" name="TextBox 39">
            <a:extLst>
              <a:ext uri="{FF2B5EF4-FFF2-40B4-BE49-F238E27FC236}">
                <a16:creationId xmlns:a16="http://schemas.microsoft.com/office/drawing/2014/main" id="{4D10D223-13D3-9141-B352-0C4C220AF08A}"/>
              </a:ext>
            </a:extLst>
          </p:cNvPr>
          <p:cNvSpPr txBox="1"/>
          <p:nvPr/>
        </p:nvSpPr>
        <p:spPr>
          <a:xfrm>
            <a:off x="4650746" y="2560408"/>
            <a:ext cx="1891530" cy="472437"/>
          </a:xfrm>
          <a:prstGeom prst="rect">
            <a:avLst/>
          </a:prstGeom>
          <a:noFill/>
        </p:spPr>
        <p:txBody>
          <a:bodyPr wrap="square" rtlCol="0">
            <a:spAutoFit/>
          </a:bodyPr>
          <a:lstStyle/>
          <a:p>
            <a:pPr algn="ctr"/>
            <a:r>
              <a:rPr lang="en-US" sz="1235" b="0" i="0" dirty="0">
                <a:solidFill>
                  <a:schemeClr val="bg1"/>
                </a:solidFill>
                <a:latin typeface="Helvetica" pitchFamily="2" charset="0"/>
              </a:rPr>
              <a:t>DISCRETIONARY</a:t>
            </a:r>
          </a:p>
          <a:p>
            <a:pPr algn="ctr"/>
            <a:r>
              <a:rPr lang="en-US" sz="1235" b="0" i="0" dirty="0">
                <a:solidFill>
                  <a:schemeClr val="bg1"/>
                </a:solidFill>
                <a:latin typeface="Helvetica" pitchFamily="2" charset="0"/>
              </a:rPr>
              <a:t>MANAGEMENT</a:t>
            </a:r>
          </a:p>
        </p:txBody>
      </p:sp>
      <p:sp>
        <p:nvSpPr>
          <p:cNvPr id="42" name="TextBox 41">
            <a:extLst>
              <a:ext uri="{FF2B5EF4-FFF2-40B4-BE49-F238E27FC236}">
                <a16:creationId xmlns:a16="http://schemas.microsoft.com/office/drawing/2014/main" id="{AB85FBFE-AB3C-1E47-9E79-8FE30855D18C}"/>
              </a:ext>
            </a:extLst>
          </p:cNvPr>
          <p:cNvSpPr txBox="1"/>
          <p:nvPr/>
        </p:nvSpPr>
        <p:spPr>
          <a:xfrm>
            <a:off x="3116230" y="4349394"/>
            <a:ext cx="2899546" cy="282385"/>
          </a:xfrm>
          <a:prstGeom prst="rect">
            <a:avLst/>
          </a:prstGeom>
          <a:noFill/>
        </p:spPr>
        <p:txBody>
          <a:bodyPr wrap="square" rtlCol="0">
            <a:spAutoFit/>
          </a:bodyPr>
          <a:lstStyle/>
          <a:p>
            <a:pPr algn="ctr"/>
            <a:r>
              <a:rPr lang="en-US" sz="1235" b="0" dirty="0">
                <a:solidFill>
                  <a:schemeClr val="bg1"/>
                </a:solidFill>
                <a:latin typeface="Helvetica" pitchFamily="2" charset="0"/>
              </a:rPr>
              <a:t>ASSET MANAGEMENT SERVICES</a:t>
            </a:r>
          </a:p>
        </p:txBody>
      </p:sp>
      <p:sp>
        <p:nvSpPr>
          <p:cNvPr id="46" name="TextBox 45">
            <a:extLst>
              <a:ext uri="{FF2B5EF4-FFF2-40B4-BE49-F238E27FC236}">
                <a16:creationId xmlns:a16="http://schemas.microsoft.com/office/drawing/2014/main" id="{38EEF530-9F97-D044-8E18-872D35FA890F}"/>
              </a:ext>
            </a:extLst>
          </p:cNvPr>
          <p:cNvSpPr txBox="1"/>
          <p:nvPr/>
        </p:nvSpPr>
        <p:spPr>
          <a:xfrm>
            <a:off x="863500" y="1501809"/>
            <a:ext cx="1695886" cy="1885131"/>
          </a:xfrm>
          <a:prstGeom prst="rect">
            <a:avLst/>
          </a:prstGeom>
          <a:noFill/>
        </p:spPr>
        <p:txBody>
          <a:bodyPr wrap="square" rtlCol="0">
            <a:spAutoFit/>
          </a:bodyPr>
          <a:lstStyle/>
          <a:p>
            <a:pPr marL="151287" indent="-151287">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Fiduciary compliance review </a:t>
            </a:r>
          </a:p>
          <a:p>
            <a:pPr marL="0" indent="0">
              <a:lnSpc>
                <a:spcPct val="100000"/>
              </a:lnSpc>
              <a:buFont typeface="Arial" panose="020B0604020202020204" pitchFamily="34" charset="0"/>
              <a:buNone/>
            </a:pPr>
            <a:endParaRPr lang="en-US" sz="971" b="0" i="0" dirty="0">
              <a:solidFill>
                <a:schemeClr val="bg1">
                  <a:lumMod val="50000"/>
                </a:schemeClr>
              </a:solidFill>
              <a:latin typeface="Helvetica Light" panose="020B0403020202020204" pitchFamily="34" charset="0"/>
            </a:endParaRPr>
          </a:p>
          <a:p>
            <a:pPr marL="151287" indent="-151287">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Fiduciary training &amp; seminars</a:t>
            </a:r>
          </a:p>
          <a:p>
            <a:pPr marL="0" indent="0">
              <a:lnSpc>
                <a:spcPct val="100000"/>
              </a:lnSpc>
              <a:buFont typeface="Arial" panose="020B0604020202020204" pitchFamily="34" charset="0"/>
              <a:buNone/>
            </a:pPr>
            <a:endParaRPr lang="en-US" sz="971" b="0" i="0" dirty="0">
              <a:solidFill>
                <a:schemeClr val="bg1">
                  <a:lumMod val="50000"/>
                </a:schemeClr>
              </a:solidFill>
              <a:latin typeface="Helvetica Light" panose="020B0403020202020204" pitchFamily="34" charset="0"/>
            </a:endParaRPr>
          </a:p>
          <a:p>
            <a:pPr marL="151287" indent="-151287">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Liquidity evaluations</a:t>
            </a:r>
          </a:p>
          <a:p>
            <a:pPr marL="0" indent="0">
              <a:lnSpc>
                <a:spcPct val="100000"/>
              </a:lnSpc>
              <a:buFont typeface="Arial" panose="020B0604020202020204" pitchFamily="34" charset="0"/>
              <a:buNone/>
            </a:pPr>
            <a:endParaRPr lang="en-US" sz="971" b="0" i="0" dirty="0">
              <a:solidFill>
                <a:schemeClr val="bg1">
                  <a:lumMod val="50000"/>
                </a:schemeClr>
              </a:solidFill>
              <a:latin typeface="Helvetica Light" panose="020B0403020202020204" pitchFamily="34" charset="0"/>
            </a:endParaRPr>
          </a:p>
          <a:p>
            <a:pPr marL="151287" indent="-151287">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Socially responsible investing</a:t>
            </a:r>
          </a:p>
          <a:p>
            <a:pPr marL="0" indent="0">
              <a:lnSpc>
                <a:spcPct val="100000"/>
              </a:lnSpc>
              <a:buFont typeface="Arial" panose="020B0604020202020204" pitchFamily="34" charset="0"/>
              <a:buNone/>
            </a:pPr>
            <a:endParaRPr lang="en-US" sz="971" b="0" i="0" dirty="0">
              <a:solidFill>
                <a:schemeClr val="bg1">
                  <a:lumMod val="50000"/>
                </a:schemeClr>
              </a:solidFill>
              <a:latin typeface="Helvetica Light" panose="020B0403020202020204" pitchFamily="34" charset="0"/>
            </a:endParaRPr>
          </a:p>
          <a:p>
            <a:pPr marL="151287" indent="-151287">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Risk management</a:t>
            </a:r>
          </a:p>
        </p:txBody>
      </p:sp>
      <p:sp>
        <p:nvSpPr>
          <p:cNvPr id="48" name="TextBox 47">
            <a:extLst>
              <a:ext uri="{FF2B5EF4-FFF2-40B4-BE49-F238E27FC236}">
                <a16:creationId xmlns:a16="http://schemas.microsoft.com/office/drawing/2014/main" id="{C0472682-4B17-434C-A079-E6F70AF9CD18}"/>
              </a:ext>
            </a:extLst>
          </p:cNvPr>
          <p:cNvSpPr txBox="1"/>
          <p:nvPr/>
        </p:nvSpPr>
        <p:spPr>
          <a:xfrm>
            <a:off x="863499" y="4094467"/>
            <a:ext cx="1766855" cy="1436932"/>
          </a:xfrm>
          <a:prstGeom prst="rect">
            <a:avLst/>
          </a:prstGeom>
          <a:noFill/>
        </p:spPr>
        <p:txBody>
          <a:bodyPr wrap="square" rtlCol="0">
            <a:spAutoFit/>
          </a:bodyPr>
          <a:lstStyle/>
          <a:p>
            <a:pPr marL="151287" indent="-151287">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Asset allocation modeling</a:t>
            </a:r>
          </a:p>
          <a:p>
            <a:pPr marL="0" indent="0">
              <a:lnSpc>
                <a:spcPct val="100000"/>
              </a:lnSpc>
              <a:buFont typeface="Arial" panose="020B0604020202020204" pitchFamily="34" charset="0"/>
              <a:buNone/>
            </a:pPr>
            <a:endParaRPr lang="en-US" sz="971" b="0" i="0" dirty="0">
              <a:solidFill>
                <a:schemeClr val="bg1">
                  <a:lumMod val="50000"/>
                </a:schemeClr>
              </a:solidFill>
              <a:latin typeface="Helvetica Light" panose="020B0403020202020204" pitchFamily="34" charset="0"/>
            </a:endParaRPr>
          </a:p>
          <a:p>
            <a:pPr marL="151287" indent="-151287">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Manager search</a:t>
            </a:r>
            <a:br>
              <a:rPr lang="en-US" sz="971" b="0" i="0" dirty="0">
                <a:solidFill>
                  <a:schemeClr val="bg1">
                    <a:lumMod val="50000"/>
                  </a:schemeClr>
                </a:solidFill>
                <a:latin typeface="Helvetica Light" panose="020B0403020202020204" pitchFamily="34" charset="0"/>
              </a:rPr>
            </a:br>
            <a:r>
              <a:rPr lang="en-US" sz="971" b="0" i="0" dirty="0">
                <a:solidFill>
                  <a:schemeClr val="bg1">
                    <a:lumMod val="50000"/>
                  </a:schemeClr>
                </a:solidFill>
                <a:latin typeface="Helvetica Light" panose="020B0403020202020204" pitchFamily="34" charset="0"/>
              </a:rPr>
              <a:t>&amp; selection</a:t>
            </a:r>
          </a:p>
          <a:p>
            <a:pPr marL="0" indent="0">
              <a:lnSpc>
                <a:spcPct val="100000"/>
              </a:lnSpc>
              <a:buFont typeface="Arial" panose="020B0604020202020204" pitchFamily="34" charset="0"/>
              <a:buNone/>
            </a:pPr>
            <a:endParaRPr lang="en-US" sz="971" b="0" i="0" dirty="0">
              <a:solidFill>
                <a:schemeClr val="bg1">
                  <a:lumMod val="50000"/>
                </a:schemeClr>
              </a:solidFill>
              <a:latin typeface="Helvetica Light" panose="020B0403020202020204" pitchFamily="34" charset="0"/>
            </a:endParaRPr>
          </a:p>
          <a:p>
            <a:pPr marL="151287" indent="-151287">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Portfolio structure analysis</a:t>
            </a:r>
          </a:p>
          <a:p>
            <a:pPr marL="0" indent="0">
              <a:lnSpc>
                <a:spcPct val="100000"/>
              </a:lnSpc>
              <a:buFont typeface="Arial" panose="020B0604020202020204" pitchFamily="34" charset="0"/>
              <a:buNone/>
            </a:pPr>
            <a:endParaRPr lang="en-US" sz="971" b="0" i="0" dirty="0">
              <a:solidFill>
                <a:schemeClr val="bg1">
                  <a:lumMod val="50000"/>
                </a:schemeClr>
              </a:solidFill>
              <a:latin typeface="Helvetica Light" panose="020B0403020202020204" pitchFamily="34" charset="0"/>
            </a:endParaRPr>
          </a:p>
          <a:p>
            <a:pPr marL="151287" indent="-151287">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Performance reporting</a:t>
            </a:r>
            <a:br>
              <a:rPr lang="en-US" sz="971" b="0" i="0" dirty="0">
                <a:solidFill>
                  <a:schemeClr val="bg1">
                    <a:lumMod val="50000"/>
                  </a:schemeClr>
                </a:solidFill>
                <a:latin typeface="Helvetica Light" panose="020B0403020202020204" pitchFamily="34" charset="0"/>
              </a:rPr>
            </a:br>
            <a:r>
              <a:rPr lang="en-US" sz="971" b="0" i="0" dirty="0">
                <a:solidFill>
                  <a:schemeClr val="bg1">
                    <a:lumMod val="50000"/>
                  </a:schemeClr>
                </a:solidFill>
                <a:latin typeface="Helvetica Light" panose="020B0403020202020204" pitchFamily="34" charset="0"/>
              </a:rPr>
              <a:t>&amp; attribution</a:t>
            </a:r>
          </a:p>
        </p:txBody>
      </p:sp>
      <p:sp>
        <p:nvSpPr>
          <p:cNvPr id="49" name="TextBox 48">
            <a:extLst>
              <a:ext uri="{FF2B5EF4-FFF2-40B4-BE49-F238E27FC236}">
                <a16:creationId xmlns:a16="http://schemas.microsoft.com/office/drawing/2014/main" id="{5C4A25B8-7F59-9544-9C87-7A103C7C91B4}"/>
              </a:ext>
            </a:extLst>
          </p:cNvPr>
          <p:cNvSpPr txBox="1"/>
          <p:nvPr/>
        </p:nvSpPr>
        <p:spPr>
          <a:xfrm>
            <a:off x="6367240" y="4841277"/>
            <a:ext cx="1994286" cy="988732"/>
          </a:xfrm>
          <a:prstGeom prst="rect">
            <a:avLst/>
          </a:prstGeom>
          <a:noFill/>
        </p:spPr>
        <p:txBody>
          <a:bodyPr wrap="square" rtlCol="0">
            <a:spAutoFit/>
          </a:bodyPr>
          <a:lstStyle/>
          <a:p>
            <a:pPr marL="151287" indent="-151287" algn="l">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Security analysis</a:t>
            </a:r>
          </a:p>
          <a:p>
            <a:pPr marL="0" indent="0" algn="l">
              <a:lnSpc>
                <a:spcPct val="100000"/>
              </a:lnSpc>
              <a:buFont typeface="Arial" panose="020B0604020202020204" pitchFamily="34" charset="0"/>
              <a:buNone/>
            </a:pPr>
            <a:endParaRPr lang="en-US" sz="971" b="0" i="0" dirty="0">
              <a:solidFill>
                <a:schemeClr val="bg1">
                  <a:lumMod val="50000"/>
                </a:schemeClr>
              </a:solidFill>
              <a:latin typeface="Helvetica Light" panose="020B0403020202020204" pitchFamily="34" charset="0"/>
            </a:endParaRPr>
          </a:p>
          <a:p>
            <a:pPr marL="151287" indent="-151287" algn="l">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Trading &amp; execution analysis</a:t>
            </a:r>
          </a:p>
          <a:p>
            <a:pPr marL="0" indent="0" algn="l">
              <a:lnSpc>
                <a:spcPct val="100000"/>
              </a:lnSpc>
              <a:buFont typeface="Arial" panose="020B0604020202020204" pitchFamily="34" charset="0"/>
              <a:buNone/>
            </a:pPr>
            <a:endParaRPr lang="en-US" sz="971" b="0" i="0" dirty="0">
              <a:solidFill>
                <a:schemeClr val="bg1">
                  <a:lumMod val="50000"/>
                </a:schemeClr>
              </a:solidFill>
              <a:latin typeface="Helvetica Light" panose="020B0403020202020204" pitchFamily="34" charset="0"/>
            </a:endParaRPr>
          </a:p>
          <a:p>
            <a:pPr marL="151287" indent="-151287" algn="l">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Quantitative &amp; qualitative benchmarking</a:t>
            </a:r>
          </a:p>
        </p:txBody>
      </p:sp>
      <p:sp>
        <p:nvSpPr>
          <p:cNvPr id="60" name="TextBox 59">
            <a:extLst>
              <a:ext uri="{FF2B5EF4-FFF2-40B4-BE49-F238E27FC236}">
                <a16:creationId xmlns:a16="http://schemas.microsoft.com/office/drawing/2014/main" id="{5AC19368-0EF6-504E-89A3-653F1AFDA3D9}"/>
              </a:ext>
            </a:extLst>
          </p:cNvPr>
          <p:cNvSpPr txBox="1"/>
          <p:nvPr/>
        </p:nvSpPr>
        <p:spPr>
          <a:xfrm>
            <a:off x="6665640" y="1502926"/>
            <a:ext cx="1695886" cy="988732"/>
          </a:xfrm>
          <a:prstGeom prst="rect">
            <a:avLst/>
          </a:prstGeom>
          <a:noFill/>
        </p:spPr>
        <p:txBody>
          <a:bodyPr wrap="square" rtlCol="0">
            <a:spAutoFit/>
          </a:bodyPr>
          <a:lstStyle/>
          <a:p>
            <a:pPr marL="151287" indent="-151287" algn="l">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Cash management</a:t>
            </a:r>
          </a:p>
          <a:p>
            <a:pPr marL="0" indent="0" algn="l">
              <a:lnSpc>
                <a:spcPct val="100000"/>
              </a:lnSpc>
              <a:buFont typeface="Arial" panose="020B0604020202020204" pitchFamily="34" charset="0"/>
              <a:buNone/>
            </a:pPr>
            <a:endParaRPr lang="en-US" sz="971" b="0" i="0" dirty="0">
              <a:solidFill>
                <a:schemeClr val="bg1">
                  <a:lumMod val="50000"/>
                </a:schemeClr>
              </a:solidFill>
              <a:latin typeface="Helvetica Light" panose="020B0403020202020204" pitchFamily="34" charset="0"/>
            </a:endParaRPr>
          </a:p>
          <a:p>
            <a:pPr marL="151287" indent="-151287" algn="l">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Discretionary management</a:t>
            </a:r>
          </a:p>
          <a:p>
            <a:pPr marL="0" indent="0" algn="l">
              <a:lnSpc>
                <a:spcPct val="100000"/>
              </a:lnSpc>
              <a:buFont typeface="Arial" panose="020B0604020202020204" pitchFamily="34" charset="0"/>
              <a:buNone/>
            </a:pPr>
            <a:endParaRPr lang="en-US" sz="971" b="0" i="0" dirty="0">
              <a:solidFill>
                <a:schemeClr val="bg1">
                  <a:lumMod val="50000"/>
                </a:schemeClr>
              </a:solidFill>
              <a:latin typeface="Helvetica Light" panose="020B0403020202020204" pitchFamily="34" charset="0"/>
            </a:endParaRPr>
          </a:p>
          <a:p>
            <a:pPr marL="151287" indent="-151287" algn="l">
              <a:lnSpc>
                <a:spcPct val="100000"/>
              </a:lnSpc>
              <a:buFont typeface="Arial" panose="020B0604020202020204" pitchFamily="34" charset="0"/>
              <a:buChar char="•"/>
            </a:pPr>
            <a:r>
              <a:rPr lang="en-US" sz="971" b="0" i="0" dirty="0">
                <a:solidFill>
                  <a:schemeClr val="bg1">
                    <a:lumMod val="50000"/>
                  </a:schemeClr>
                </a:solidFill>
                <a:latin typeface="Helvetica Light" panose="020B0403020202020204" pitchFamily="34" charset="0"/>
              </a:rPr>
              <a:t>Macroeconomic overlay</a:t>
            </a:r>
          </a:p>
        </p:txBody>
      </p:sp>
      <p:pic>
        <p:nvPicPr>
          <p:cNvPr id="39" name="Picture 38">
            <a:extLst>
              <a:ext uri="{FF2B5EF4-FFF2-40B4-BE49-F238E27FC236}">
                <a16:creationId xmlns:a16="http://schemas.microsoft.com/office/drawing/2014/main" id="{7476D161-8444-0C4D-980F-4215D648147B}"/>
              </a:ext>
            </a:extLst>
          </p:cNvPr>
          <p:cNvPicPr>
            <a:picLocks noChangeAspect="1"/>
          </p:cNvPicPr>
          <p:nvPr/>
        </p:nvPicPr>
        <p:blipFill>
          <a:blip r:embed="rId3"/>
          <a:stretch>
            <a:fillRect/>
          </a:stretch>
        </p:blipFill>
        <p:spPr>
          <a:xfrm>
            <a:off x="243444" y="6219331"/>
            <a:ext cx="8657112" cy="49718"/>
          </a:xfrm>
          <a:prstGeom prst="rect">
            <a:avLst/>
          </a:prstGeom>
        </p:spPr>
      </p:pic>
      <p:pic>
        <p:nvPicPr>
          <p:cNvPr id="41" name="Picture 40">
            <a:extLst>
              <a:ext uri="{FF2B5EF4-FFF2-40B4-BE49-F238E27FC236}">
                <a16:creationId xmlns:a16="http://schemas.microsoft.com/office/drawing/2014/main" id="{ED1A03F9-C7A1-9744-99C4-B15ED34EC89B}"/>
              </a:ext>
            </a:extLst>
          </p:cNvPr>
          <p:cNvPicPr>
            <a:picLocks noChangeAspect="1"/>
          </p:cNvPicPr>
          <p:nvPr/>
        </p:nvPicPr>
        <p:blipFill>
          <a:blip r:embed="rId4"/>
          <a:stretch>
            <a:fillRect/>
          </a:stretch>
        </p:blipFill>
        <p:spPr>
          <a:xfrm>
            <a:off x="243443" y="1089211"/>
            <a:ext cx="8656795" cy="49717"/>
          </a:xfrm>
          <a:prstGeom prst="rect">
            <a:avLst/>
          </a:prstGeom>
        </p:spPr>
      </p:pic>
      <p:sp>
        <p:nvSpPr>
          <p:cNvPr id="18" name="Slide Number Placeholder 2">
            <a:extLst>
              <a:ext uri="{FF2B5EF4-FFF2-40B4-BE49-F238E27FC236}">
                <a16:creationId xmlns:a16="http://schemas.microsoft.com/office/drawing/2014/main" id="{02692C49-EE04-354C-8E5B-7D4A162BDDCF}"/>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19" name="Slide Number Placeholder 5">
            <a:extLst>
              <a:ext uri="{FF2B5EF4-FFF2-40B4-BE49-F238E27FC236}">
                <a16:creationId xmlns:a16="http://schemas.microsoft.com/office/drawing/2014/main" id="{EAF936E4-1DE8-5F4C-9B4D-221FBF11E0F3}"/>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3040760186"/>
      </p:ext>
    </p:extLst>
  </p:cSld>
  <p:clrMapOvr>
    <a:masterClrMapping/>
  </p:clrMapOvr>
  <p:extLst>
    <p:ext uri="{DCECCB84-F9BA-43D5-87BE-67443E8EF086}">
      <p15:sldGuideLst xmlns:p15="http://schemas.microsoft.com/office/powerpoint/2012/main">
        <p15:guide id="1" pos="3168">
          <p15:clr>
            <a:srgbClr val="FBAE40"/>
          </p15:clr>
        </p15:guide>
        <p15:guide id="2" pos="5904">
          <p15:clr>
            <a:srgbClr val="FBAE40"/>
          </p15:clr>
        </p15:guide>
        <p15:guide id="3" orient="horz" pos="1512">
          <p15:clr>
            <a:srgbClr val="FBAE40"/>
          </p15:clr>
        </p15:guide>
        <p15:guide id="4" pos="33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5_Approach_InvestmentConsultingClientServices">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1877224-114B-AF40-83AB-FCF8C8A15F50}"/>
              </a:ext>
            </a:extLst>
          </p:cNvPr>
          <p:cNvSpPr txBox="1"/>
          <p:nvPr/>
        </p:nvSpPr>
        <p:spPr>
          <a:xfrm>
            <a:off x="238656" y="206372"/>
            <a:ext cx="8656795" cy="744178"/>
          </a:xfrm>
          <a:prstGeom prst="rect">
            <a:avLst/>
          </a:prstGeom>
          <a:noFill/>
        </p:spPr>
        <p:txBody>
          <a:bodyPr wrap="square" rtlCol="0">
            <a:spAutoFit/>
          </a:bodyPr>
          <a:lstStyle/>
          <a:p>
            <a:pPr algn="ctr"/>
            <a:r>
              <a:rPr lang="en-US" sz="4236" b="0" i="0" spc="265" dirty="0">
                <a:solidFill>
                  <a:srgbClr val="662C91"/>
                </a:solidFill>
                <a:latin typeface="Helvetica Light" panose="020B0403020202020204" pitchFamily="34" charset="0"/>
              </a:rPr>
              <a:t>CLIENT</a:t>
            </a:r>
            <a:r>
              <a:rPr lang="en-US" sz="4236" b="0" i="0" spc="265" dirty="0">
                <a:solidFill>
                  <a:srgbClr val="00AEEF"/>
                </a:solidFill>
                <a:latin typeface="Helvetica Light" panose="020B0403020202020204" pitchFamily="34" charset="0"/>
              </a:rPr>
              <a:t> </a:t>
            </a:r>
            <a:r>
              <a:rPr lang="en-US" sz="4236" b="1" i="0" spc="265" dirty="0">
                <a:solidFill>
                  <a:srgbClr val="263692"/>
                </a:solidFill>
                <a:latin typeface="Helvetica" pitchFamily="2" charset="0"/>
              </a:rPr>
              <a:t>SERVICES</a:t>
            </a:r>
          </a:p>
        </p:txBody>
      </p:sp>
      <p:pic>
        <p:nvPicPr>
          <p:cNvPr id="15" name="Picture 14">
            <a:extLst>
              <a:ext uri="{FF2B5EF4-FFF2-40B4-BE49-F238E27FC236}">
                <a16:creationId xmlns:a16="http://schemas.microsoft.com/office/drawing/2014/main" id="{F61E3C20-3E39-794A-ADDC-61FF5846768E}"/>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17" name="Picture 16">
            <a:extLst>
              <a:ext uri="{FF2B5EF4-FFF2-40B4-BE49-F238E27FC236}">
                <a16:creationId xmlns:a16="http://schemas.microsoft.com/office/drawing/2014/main" id="{1246F4DF-3507-1B4F-9C6E-C35319654921}"/>
              </a:ext>
            </a:extLst>
          </p:cNvPr>
          <p:cNvPicPr>
            <a:picLocks noChangeAspect="1"/>
          </p:cNvPicPr>
          <p:nvPr/>
        </p:nvPicPr>
        <p:blipFill>
          <a:blip r:embed="rId3"/>
          <a:stretch>
            <a:fillRect/>
          </a:stretch>
        </p:blipFill>
        <p:spPr>
          <a:xfrm>
            <a:off x="243443" y="1089211"/>
            <a:ext cx="8656795" cy="49717"/>
          </a:xfrm>
          <a:prstGeom prst="rect">
            <a:avLst/>
          </a:prstGeom>
        </p:spPr>
      </p:pic>
      <p:grpSp>
        <p:nvGrpSpPr>
          <p:cNvPr id="2" name="Group 1">
            <a:extLst>
              <a:ext uri="{FF2B5EF4-FFF2-40B4-BE49-F238E27FC236}">
                <a16:creationId xmlns:a16="http://schemas.microsoft.com/office/drawing/2014/main" id="{E4BAEA3C-647F-FE40-AB4E-ED0A671CE51D}"/>
              </a:ext>
            </a:extLst>
          </p:cNvPr>
          <p:cNvGrpSpPr/>
          <p:nvPr/>
        </p:nvGrpSpPr>
        <p:grpSpPr>
          <a:xfrm>
            <a:off x="1209477" y="1831943"/>
            <a:ext cx="1982609" cy="1563068"/>
            <a:chOff x="1330426" y="2145478"/>
            <a:chExt cx="2180870" cy="1771477"/>
          </a:xfrm>
        </p:grpSpPr>
        <p:sp>
          <p:nvSpPr>
            <p:cNvPr id="10" name="TextBox 9">
              <a:extLst>
                <a:ext uri="{FF2B5EF4-FFF2-40B4-BE49-F238E27FC236}">
                  <a16:creationId xmlns:a16="http://schemas.microsoft.com/office/drawing/2014/main" id="{28536AA5-2D5E-3C44-9743-A08E5627CA1E}"/>
                </a:ext>
              </a:extLst>
            </p:cNvPr>
            <p:cNvSpPr txBox="1"/>
            <p:nvPr/>
          </p:nvSpPr>
          <p:spPr>
            <a:xfrm>
              <a:off x="1534090" y="2986155"/>
              <a:ext cx="1773542" cy="350922"/>
            </a:xfrm>
            <a:prstGeom prst="rect">
              <a:avLst/>
            </a:prstGeom>
            <a:noFill/>
          </p:spPr>
          <p:txBody>
            <a:bodyPr wrap="square" rtlCol="0">
              <a:spAutoFit/>
            </a:bodyPr>
            <a:lstStyle/>
            <a:p>
              <a:pPr algn="ctr"/>
              <a:r>
                <a:rPr lang="en-US" sz="1412" b="1" i="0" dirty="0">
                  <a:solidFill>
                    <a:srgbClr val="662C91"/>
                  </a:solidFill>
                  <a:latin typeface="Helvetica" pitchFamily="2" charset="0"/>
                </a:rPr>
                <a:t>IDENTIFY</a:t>
              </a:r>
            </a:p>
          </p:txBody>
        </p:sp>
        <p:sp>
          <p:nvSpPr>
            <p:cNvPr id="11" name="TextBox 10">
              <a:extLst>
                <a:ext uri="{FF2B5EF4-FFF2-40B4-BE49-F238E27FC236}">
                  <a16:creationId xmlns:a16="http://schemas.microsoft.com/office/drawing/2014/main" id="{97F346CB-1FF4-1749-8AA3-E392D113F03B}"/>
                </a:ext>
              </a:extLst>
            </p:cNvPr>
            <p:cNvSpPr txBox="1"/>
            <p:nvPr/>
          </p:nvSpPr>
          <p:spPr>
            <a:xfrm>
              <a:off x="1330426" y="3258134"/>
              <a:ext cx="2180870" cy="658821"/>
            </a:xfrm>
            <a:prstGeom prst="rect">
              <a:avLst/>
            </a:prstGeom>
            <a:noFill/>
          </p:spPr>
          <p:txBody>
            <a:bodyPr wrap="square" rtlCol="0">
              <a:spAutoFit/>
            </a:bodyPr>
            <a:lstStyle/>
            <a:p>
              <a:pPr algn="ctr"/>
              <a:r>
                <a:rPr lang="en-US" sz="1059" b="0" i="0" dirty="0">
                  <a:solidFill>
                    <a:srgbClr val="263692"/>
                  </a:solidFill>
                  <a:latin typeface="Helvetica Light" panose="020B0403020202020204" pitchFamily="34" charset="0"/>
                </a:rPr>
                <a:t>Your organization’s goals and objectives, as well as any risks associated</a:t>
              </a:r>
            </a:p>
          </p:txBody>
        </p:sp>
        <p:pic>
          <p:nvPicPr>
            <p:cNvPr id="27" name="Picture 26" descr="Icon&#10;&#10;Description automatically generated">
              <a:extLst>
                <a:ext uri="{FF2B5EF4-FFF2-40B4-BE49-F238E27FC236}">
                  <a16:creationId xmlns:a16="http://schemas.microsoft.com/office/drawing/2014/main" id="{754DF0C8-F965-4745-BFF5-6899B17769B6}"/>
                </a:ext>
              </a:extLst>
            </p:cNvPr>
            <p:cNvPicPr>
              <a:picLocks noChangeAspect="1"/>
            </p:cNvPicPr>
            <p:nvPr/>
          </p:nvPicPr>
          <p:blipFill>
            <a:blip r:embed="rId4"/>
            <a:stretch>
              <a:fillRect/>
            </a:stretch>
          </p:blipFill>
          <p:spPr>
            <a:xfrm>
              <a:off x="1970259" y="2145478"/>
              <a:ext cx="901203" cy="684605"/>
            </a:xfrm>
            <a:prstGeom prst="rect">
              <a:avLst/>
            </a:prstGeom>
          </p:spPr>
        </p:pic>
      </p:grpSp>
      <p:grpSp>
        <p:nvGrpSpPr>
          <p:cNvPr id="4" name="Group 3">
            <a:extLst>
              <a:ext uri="{FF2B5EF4-FFF2-40B4-BE49-F238E27FC236}">
                <a16:creationId xmlns:a16="http://schemas.microsoft.com/office/drawing/2014/main" id="{DE1705CF-F1AB-B84C-91E4-59AF17E642B4}"/>
              </a:ext>
            </a:extLst>
          </p:cNvPr>
          <p:cNvGrpSpPr/>
          <p:nvPr/>
        </p:nvGrpSpPr>
        <p:grpSpPr>
          <a:xfrm>
            <a:off x="3575749" y="1672164"/>
            <a:ext cx="1982609" cy="1734704"/>
            <a:chOff x="3714960" y="1950958"/>
            <a:chExt cx="2180870" cy="1965998"/>
          </a:xfrm>
        </p:grpSpPr>
        <p:sp>
          <p:nvSpPr>
            <p:cNvPr id="16" name="TextBox 15">
              <a:extLst>
                <a:ext uri="{FF2B5EF4-FFF2-40B4-BE49-F238E27FC236}">
                  <a16:creationId xmlns:a16="http://schemas.microsoft.com/office/drawing/2014/main" id="{C5A90B91-6F3E-2C44-946B-F9960C3629D2}"/>
                </a:ext>
              </a:extLst>
            </p:cNvPr>
            <p:cNvSpPr txBox="1"/>
            <p:nvPr/>
          </p:nvSpPr>
          <p:spPr>
            <a:xfrm>
              <a:off x="3918624" y="2986155"/>
              <a:ext cx="1773542" cy="350922"/>
            </a:xfrm>
            <a:prstGeom prst="rect">
              <a:avLst/>
            </a:prstGeom>
            <a:noFill/>
          </p:spPr>
          <p:txBody>
            <a:bodyPr wrap="square" rtlCol="0">
              <a:spAutoFit/>
            </a:bodyPr>
            <a:lstStyle/>
            <a:p>
              <a:pPr algn="ctr"/>
              <a:r>
                <a:rPr lang="en-US" sz="1412" b="1" i="0" dirty="0">
                  <a:solidFill>
                    <a:srgbClr val="662C91"/>
                  </a:solidFill>
                  <a:latin typeface="Helvetica" pitchFamily="2" charset="0"/>
                </a:rPr>
                <a:t>MANAGE</a:t>
              </a:r>
            </a:p>
          </p:txBody>
        </p:sp>
        <p:sp>
          <p:nvSpPr>
            <p:cNvPr id="18" name="TextBox 17">
              <a:extLst>
                <a:ext uri="{FF2B5EF4-FFF2-40B4-BE49-F238E27FC236}">
                  <a16:creationId xmlns:a16="http://schemas.microsoft.com/office/drawing/2014/main" id="{ED43858C-3F76-A745-AD74-AA00A3A39E64}"/>
                </a:ext>
              </a:extLst>
            </p:cNvPr>
            <p:cNvSpPr txBox="1"/>
            <p:nvPr/>
          </p:nvSpPr>
          <p:spPr>
            <a:xfrm>
              <a:off x="3714960" y="3258134"/>
              <a:ext cx="2180870" cy="658822"/>
            </a:xfrm>
            <a:prstGeom prst="rect">
              <a:avLst/>
            </a:prstGeom>
            <a:noFill/>
          </p:spPr>
          <p:txBody>
            <a:bodyPr wrap="square" rtlCol="0">
              <a:spAutoFit/>
            </a:bodyPr>
            <a:lstStyle/>
            <a:p>
              <a:pPr algn="ctr"/>
              <a:r>
                <a:rPr lang="en-US" sz="1059" b="0" i="0" dirty="0">
                  <a:solidFill>
                    <a:srgbClr val="263692"/>
                  </a:solidFill>
                  <a:latin typeface="Helvetica Light" panose="020B0403020202020204" pitchFamily="34" charset="0"/>
                </a:rPr>
                <a:t>Your assets to transition into appropriate allocation portfolios</a:t>
              </a:r>
            </a:p>
          </p:txBody>
        </p:sp>
        <p:pic>
          <p:nvPicPr>
            <p:cNvPr id="28" name="Picture 27" descr="Icon&#10;&#10;Description automatically generated">
              <a:extLst>
                <a:ext uri="{FF2B5EF4-FFF2-40B4-BE49-F238E27FC236}">
                  <a16:creationId xmlns:a16="http://schemas.microsoft.com/office/drawing/2014/main" id="{0FEEF26E-4ADB-5C41-8688-81B3E4763B0C}"/>
                </a:ext>
              </a:extLst>
            </p:cNvPr>
            <p:cNvPicPr>
              <a:picLocks noChangeAspect="1"/>
            </p:cNvPicPr>
            <p:nvPr/>
          </p:nvPicPr>
          <p:blipFill>
            <a:blip r:embed="rId5"/>
            <a:stretch>
              <a:fillRect/>
            </a:stretch>
          </p:blipFill>
          <p:spPr>
            <a:xfrm>
              <a:off x="4345124" y="1950958"/>
              <a:ext cx="920542" cy="881863"/>
            </a:xfrm>
            <a:prstGeom prst="rect">
              <a:avLst/>
            </a:prstGeom>
          </p:spPr>
        </p:pic>
      </p:grpSp>
      <p:grpSp>
        <p:nvGrpSpPr>
          <p:cNvPr id="5" name="Group 4">
            <a:extLst>
              <a:ext uri="{FF2B5EF4-FFF2-40B4-BE49-F238E27FC236}">
                <a16:creationId xmlns:a16="http://schemas.microsoft.com/office/drawing/2014/main" id="{2495D498-D4C4-C140-9378-27684CD25228}"/>
              </a:ext>
            </a:extLst>
          </p:cNvPr>
          <p:cNvGrpSpPr/>
          <p:nvPr/>
        </p:nvGrpSpPr>
        <p:grpSpPr>
          <a:xfrm>
            <a:off x="5942020" y="1702258"/>
            <a:ext cx="1982609" cy="1692753"/>
            <a:chOff x="6294672" y="1998501"/>
            <a:chExt cx="2180870" cy="1918454"/>
          </a:xfrm>
        </p:grpSpPr>
        <p:sp>
          <p:nvSpPr>
            <p:cNvPr id="19" name="TextBox 18">
              <a:extLst>
                <a:ext uri="{FF2B5EF4-FFF2-40B4-BE49-F238E27FC236}">
                  <a16:creationId xmlns:a16="http://schemas.microsoft.com/office/drawing/2014/main" id="{54EFA069-1975-3E4A-84F7-48BDE9201487}"/>
                </a:ext>
              </a:extLst>
            </p:cNvPr>
            <p:cNvSpPr txBox="1"/>
            <p:nvPr/>
          </p:nvSpPr>
          <p:spPr>
            <a:xfrm>
              <a:off x="6498336" y="2986155"/>
              <a:ext cx="1773542" cy="350922"/>
            </a:xfrm>
            <a:prstGeom prst="rect">
              <a:avLst/>
            </a:prstGeom>
            <a:noFill/>
          </p:spPr>
          <p:txBody>
            <a:bodyPr wrap="square" rtlCol="0">
              <a:spAutoFit/>
            </a:bodyPr>
            <a:lstStyle/>
            <a:p>
              <a:pPr algn="ctr"/>
              <a:r>
                <a:rPr lang="en-US" sz="1412" b="1" i="0" dirty="0">
                  <a:solidFill>
                    <a:srgbClr val="662C91"/>
                  </a:solidFill>
                  <a:latin typeface="Helvetica" pitchFamily="2" charset="0"/>
                </a:rPr>
                <a:t>DOCUMENT</a:t>
              </a:r>
            </a:p>
          </p:txBody>
        </p:sp>
        <p:sp>
          <p:nvSpPr>
            <p:cNvPr id="20" name="TextBox 19">
              <a:extLst>
                <a:ext uri="{FF2B5EF4-FFF2-40B4-BE49-F238E27FC236}">
                  <a16:creationId xmlns:a16="http://schemas.microsoft.com/office/drawing/2014/main" id="{B5004DE6-5624-B140-B02A-747C71F79DB1}"/>
                </a:ext>
              </a:extLst>
            </p:cNvPr>
            <p:cNvSpPr txBox="1"/>
            <p:nvPr/>
          </p:nvSpPr>
          <p:spPr>
            <a:xfrm>
              <a:off x="6294672" y="3258134"/>
              <a:ext cx="2180870" cy="658821"/>
            </a:xfrm>
            <a:prstGeom prst="rect">
              <a:avLst/>
            </a:prstGeom>
            <a:noFill/>
          </p:spPr>
          <p:txBody>
            <a:bodyPr wrap="square" rtlCol="0">
              <a:spAutoFit/>
            </a:bodyPr>
            <a:lstStyle/>
            <a:p>
              <a:pPr algn="ctr"/>
              <a:r>
                <a:rPr lang="en-US" sz="1059" b="0" i="0" dirty="0">
                  <a:solidFill>
                    <a:srgbClr val="263692"/>
                  </a:solidFill>
                  <a:latin typeface="Helvetica Light" panose="020B0403020202020204" pitchFamily="34" charset="0"/>
                </a:rPr>
                <a:t>Provide recommendations and changes to your Investment Policy Statement</a:t>
              </a:r>
            </a:p>
          </p:txBody>
        </p:sp>
        <p:pic>
          <p:nvPicPr>
            <p:cNvPr id="29" name="Picture 28" descr="Icon&#10;&#10;Description automatically generated">
              <a:extLst>
                <a:ext uri="{FF2B5EF4-FFF2-40B4-BE49-F238E27FC236}">
                  <a16:creationId xmlns:a16="http://schemas.microsoft.com/office/drawing/2014/main" id="{934BE56F-4626-A445-AE79-510224AF7D51}"/>
                </a:ext>
              </a:extLst>
            </p:cNvPr>
            <p:cNvPicPr>
              <a:picLocks noChangeAspect="1"/>
            </p:cNvPicPr>
            <p:nvPr/>
          </p:nvPicPr>
          <p:blipFill>
            <a:blip r:embed="rId6"/>
            <a:stretch>
              <a:fillRect/>
            </a:stretch>
          </p:blipFill>
          <p:spPr>
            <a:xfrm>
              <a:off x="7009928" y="1998501"/>
              <a:ext cx="750358" cy="831582"/>
            </a:xfrm>
            <a:prstGeom prst="rect">
              <a:avLst/>
            </a:prstGeom>
          </p:spPr>
        </p:pic>
      </p:grpSp>
      <p:grpSp>
        <p:nvGrpSpPr>
          <p:cNvPr id="8" name="Group 7">
            <a:extLst>
              <a:ext uri="{FF2B5EF4-FFF2-40B4-BE49-F238E27FC236}">
                <a16:creationId xmlns:a16="http://schemas.microsoft.com/office/drawing/2014/main" id="{3EFD9A1D-BB24-144F-9C58-06FFB09EC5BE}"/>
              </a:ext>
            </a:extLst>
          </p:cNvPr>
          <p:cNvGrpSpPr/>
          <p:nvPr/>
        </p:nvGrpSpPr>
        <p:grpSpPr>
          <a:xfrm>
            <a:off x="1209477" y="3758429"/>
            <a:ext cx="1982609" cy="1756040"/>
            <a:chOff x="1293991" y="4381634"/>
            <a:chExt cx="2180870" cy="1990179"/>
          </a:xfrm>
        </p:grpSpPr>
        <p:sp>
          <p:nvSpPr>
            <p:cNvPr id="21" name="TextBox 20">
              <a:extLst>
                <a:ext uri="{FF2B5EF4-FFF2-40B4-BE49-F238E27FC236}">
                  <a16:creationId xmlns:a16="http://schemas.microsoft.com/office/drawing/2014/main" id="{0ABF357E-55FE-9444-AD19-E9EA486F2AB7}"/>
                </a:ext>
              </a:extLst>
            </p:cNvPr>
            <p:cNvSpPr txBox="1"/>
            <p:nvPr/>
          </p:nvSpPr>
          <p:spPr>
            <a:xfrm>
              <a:off x="1497655" y="5441013"/>
              <a:ext cx="1773542" cy="350922"/>
            </a:xfrm>
            <a:prstGeom prst="rect">
              <a:avLst/>
            </a:prstGeom>
            <a:noFill/>
          </p:spPr>
          <p:txBody>
            <a:bodyPr wrap="square" rtlCol="0">
              <a:spAutoFit/>
            </a:bodyPr>
            <a:lstStyle/>
            <a:p>
              <a:pPr algn="ctr"/>
              <a:r>
                <a:rPr lang="en-US" sz="1412" b="1" i="0" dirty="0">
                  <a:solidFill>
                    <a:srgbClr val="662C91"/>
                  </a:solidFill>
                  <a:latin typeface="Helvetica" pitchFamily="2" charset="0"/>
                </a:rPr>
                <a:t>COMMUNICATE</a:t>
              </a:r>
            </a:p>
          </p:txBody>
        </p:sp>
        <p:sp>
          <p:nvSpPr>
            <p:cNvPr id="22" name="TextBox 21">
              <a:extLst>
                <a:ext uri="{FF2B5EF4-FFF2-40B4-BE49-F238E27FC236}">
                  <a16:creationId xmlns:a16="http://schemas.microsoft.com/office/drawing/2014/main" id="{79B2CF33-4823-6B46-A572-2AA0A214796A}"/>
                </a:ext>
              </a:extLst>
            </p:cNvPr>
            <p:cNvSpPr txBox="1"/>
            <p:nvPr/>
          </p:nvSpPr>
          <p:spPr>
            <a:xfrm>
              <a:off x="1293991" y="5712992"/>
              <a:ext cx="2180870" cy="658821"/>
            </a:xfrm>
            <a:prstGeom prst="rect">
              <a:avLst/>
            </a:prstGeom>
            <a:noFill/>
          </p:spPr>
          <p:txBody>
            <a:bodyPr wrap="square" rtlCol="0">
              <a:spAutoFit/>
            </a:bodyPr>
            <a:lstStyle/>
            <a:p>
              <a:pPr algn="ctr"/>
              <a:r>
                <a:rPr lang="en-US" sz="1059" b="0" i="0" dirty="0">
                  <a:solidFill>
                    <a:srgbClr val="263692"/>
                  </a:solidFill>
                  <a:latin typeface="Helvetica Light" panose="020B0403020202020204" pitchFamily="34" charset="0"/>
                </a:rPr>
                <a:t>With flash reports, quarterly reviews, peer analysis, and research content</a:t>
              </a:r>
            </a:p>
          </p:txBody>
        </p:sp>
        <p:pic>
          <p:nvPicPr>
            <p:cNvPr id="30" name="Picture 29" descr="Icon&#10;&#10;Description automatically generated">
              <a:extLst>
                <a:ext uri="{FF2B5EF4-FFF2-40B4-BE49-F238E27FC236}">
                  <a16:creationId xmlns:a16="http://schemas.microsoft.com/office/drawing/2014/main" id="{B17D514E-5C3E-9646-83B2-2FF61FBD168F}"/>
                </a:ext>
              </a:extLst>
            </p:cNvPr>
            <p:cNvPicPr>
              <a:picLocks noChangeAspect="1"/>
            </p:cNvPicPr>
            <p:nvPr/>
          </p:nvPicPr>
          <p:blipFill>
            <a:blip r:embed="rId7"/>
            <a:stretch>
              <a:fillRect/>
            </a:stretch>
          </p:blipFill>
          <p:spPr>
            <a:xfrm>
              <a:off x="1939626" y="4381634"/>
              <a:ext cx="889599" cy="905070"/>
            </a:xfrm>
            <a:prstGeom prst="rect">
              <a:avLst/>
            </a:prstGeom>
          </p:spPr>
        </p:pic>
      </p:grpSp>
      <p:grpSp>
        <p:nvGrpSpPr>
          <p:cNvPr id="7" name="Group 6">
            <a:extLst>
              <a:ext uri="{FF2B5EF4-FFF2-40B4-BE49-F238E27FC236}">
                <a16:creationId xmlns:a16="http://schemas.microsoft.com/office/drawing/2014/main" id="{ACE92F03-F36B-9C44-83B4-8DA9E9932BF7}"/>
              </a:ext>
            </a:extLst>
          </p:cNvPr>
          <p:cNvGrpSpPr/>
          <p:nvPr/>
        </p:nvGrpSpPr>
        <p:grpSpPr>
          <a:xfrm>
            <a:off x="3575749" y="3779633"/>
            <a:ext cx="1982609" cy="1895782"/>
            <a:chOff x="3714960" y="4404490"/>
            <a:chExt cx="2180870" cy="2148553"/>
          </a:xfrm>
        </p:grpSpPr>
        <p:sp>
          <p:nvSpPr>
            <p:cNvPr id="23" name="TextBox 22">
              <a:extLst>
                <a:ext uri="{FF2B5EF4-FFF2-40B4-BE49-F238E27FC236}">
                  <a16:creationId xmlns:a16="http://schemas.microsoft.com/office/drawing/2014/main" id="{C6A33373-9133-C14A-9849-DD7BBA84DB8F}"/>
                </a:ext>
              </a:extLst>
            </p:cNvPr>
            <p:cNvSpPr txBox="1"/>
            <p:nvPr/>
          </p:nvSpPr>
          <p:spPr>
            <a:xfrm>
              <a:off x="3918624" y="5437517"/>
              <a:ext cx="1773542" cy="350922"/>
            </a:xfrm>
            <a:prstGeom prst="rect">
              <a:avLst/>
            </a:prstGeom>
            <a:noFill/>
          </p:spPr>
          <p:txBody>
            <a:bodyPr wrap="square" rtlCol="0">
              <a:spAutoFit/>
            </a:bodyPr>
            <a:lstStyle/>
            <a:p>
              <a:pPr algn="ctr"/>
              <a:r>
                <a:rPr lang="en-US" sz="1412" b="1" i="0" dirty="0">
                  <a:solidFill>
                    <a:srgbClr val="662C91"/>
                  </a:solidFill>
                  <a:latin typeface="Helvetica" pitchFamily="2" charset="0"/>
                </a:rPr>
                <a:t>EDUCATE</a:t>
              </a:r>
            </a:p>
          </p:txBody>
        </p:sp>
        <p:sp>
          <p:nvSpPr>
            <p:cNvPr id="24" name="TextBox 23">
              <a:extLst>
                <a:ext uri="{FF2B5EF4-FFF2-40B4-BE49-F238E27FC236}">
                  <a16:creationId xmlns:a16="http://schemas.microsoft.com/office/drawing/2014/main" id="{97D6BF6C-33D4-4748-92D7-FB958C87DA51}"/>
                </a:ext>
              </a:extLst>
            </p:cNvPr>
            <p:cNvSpPr txBox="1"/>
            <p:nvPr/>
          </p:nvSpPr>
          <p:spPr>
            <a:xfrm>
              <a:off x="3714960" y="5709496"/>
              <a:ext cx="2180870" cy="843547"/>
            </a:xfrm>
            <a:prstGeom prst="rect">
              <a:avLst/>
            </a:prstGeom>
            <a:noFill/>
          </p:spPr>
          <p:txBody>
            <a:bodyPr wrap="square" rtlCol="0">
              <a:spAutoFit/>
            </a:bodyPr>
            <a:lstStyle/>
            <a:p>
              <a:pPr algn="ctr"/>
              <a:r>
                <a:rPr lang="en-US" sz="1059" b="0" i="0" dirty="0">
                  <a:solidFill>
                    <a:srgbClr val="263692"/>
                  </a:solidFill>
                  <a:latin typeface="Helvetica Light" panose="020B0403020202020204" pitchFamily="34" charset="0"/>
                </a:rPr>
                <a:t>With annual review of market forecasts, and provide guidance on governance and responsibilities</a:t>
              </a:r>
            </a:p>
          </p:txBody>
        </p:sp>
        <p:pic>
          <p:nvPicPr>
            <p:cNvPr id="31" name="Picture 30" descr="Icon&#10;&#10;Description automatically generated">
              <a:extLst>
                <a:ext uri="{FF2B5EF4-FFF2-40B4-BE49-F238E27FC236}">
                  <a16:creationId xmlns:a16="http://schemas.microsoft.com/office/drawing/2014/main" id="{9EA1D483-B2A7-404D-9360-DB53133710A0}"/>
                </a:ext>
              </a:extLst>
            </p:cNvPr>
            <p:cNvPicPr>
              <a:picLocks noChangeAspect="1"/>
            </p:cNvPicPr>
            <p:nvPr/>
          </p:nvPicPr>
          <p:blipFill>
            <a:blip r:embed="rId8"/>
            <a:stretch>
              <a:fillRect/>
            </a:stretch>
          </p:blipFill>
          <p:spPr>
            <a:xfrm>
              <a:off x="4430216" y="4404490"/>
              <a:ext cx="750358" cy="885732"/>
            </a:xfrm>
            <a:prstGeom prst="rect">
              <a:avLst/>
            </a:prstGeom>
          </p:spPr>
        </p:pic>
      </p:grpSp>
      <p:grpSp>
        <p:nvGrpSpPr>
          <p:cNvPr id="6" name="Group 5">
            <a:extLst>
              <a:ext uri="{FF2B5EF4-FFF2-40B4-BE49-F238E27FC236}">
                <a16:creationId xmlns:a16="http://schemas.microsoft.com/office/drawing/2014/main" id="{0D2A18EE-7886-EC4E-8237-37310AFF5A7F}"/>
              </a:ext>
            </a:extLst>
          </p:cNvPr>
          <p:cNvGrpSpPr/>
          <p:nvPr/>
        </p:nvGrpSpPr>
        <p:grpSpPr>
          <a:xfrm>
            <a:off x="5942020" y="3931921"/>
            <a:ext cx="1982609" cy="1636968"/>
            <a:chOff x="6294672" y="4525453"/>
            <a:chExt cx="2180870" cy="1855231"/>
          </a:xfrm>
        </p:grpSpPr>
        <p:sp>
          <p:nvSpPr>
            <p:cNvPr id="25" name="TextBox 24">
              <a:extLst>
                <a:ext uri="{FF2B5EF4-FFF2-40B4-BE49-F238E27FC236}">
                  <a16:creationId xmlns:a16="http://schemas.microsoft.com/office/drawing/2014/main" id="{61FB7C9D-E6B3-EF4E-AB6B-A2D17E0D546A}"/>
                </a:ext>
              </a:extLst>
            </p:cNvPr>
            <p:cNvSpPr txBox="1"/>
            <p:nvPr/>
          </p:nvSpPr>
          <p:spPr>
            <a:xfrm>
              <a:off x="6498336" y="5449884"/>
              <a:ext cx="1773542" cy="350922"/>
            </a:xfrm>
            <a:prstGeom prst="rect">
              <a:avLst/>
            </a:prstGeom>
            <a:noFill/>
          </p:spPr>
          <p:txBody>
            <a:bodyPr wrap="square" rtlCol="0">
              <a:spAutoFit/>
            </a:bodyPr>
            <a:lstStyle/>
            <a:p>
              <a:pPr algn="ctr"/>
              <a:r>
                <a:rPr lang="en-US" sz="1412" b="1" i="0" dirty="0">
                  <a:solidFill>
                    <a:srgbClr val="662C91"/>
                  </a:solidFill>
                  <a:latin typeface="Helvetica" pitchFamily="2" charset="0"/>
                </a:rPr>
                <a:t>COLLABORATE</a:t>
              </a:r>
            </a:p>
          </p:txBody>
        </p:sp>
        <p:sp>
          <p:nvSpPr>
            <p:cNvPr id="26" name="TextBox 25">
              <a:extLst>
                <a:ext uri="{FF2B5EF4-FFF2-40B4-BE49-F238E27FC236}">
                  <a16:creationId xmlns:a16="http://schemas.microsoft.com/office/drawing/2014/main" id="{E5F17105-02D8-FB43-BED5-60F700D1CBCC}"/>
                </a:ext>
              </a:extLst>
            </p:cNvPr>
            <p:cNvSpPr txBox="1"/>
            <p:nvPr/>
          </p:nvSpPr>
          <p:spPr>
            <a:xfrm>
              <a:off x="6294672" y="5721863"/>
              <a:ext cx="2180870" cy="658821"/>
            </a:xfrm>
            <a:prstGeom prst="rect">
              <a:avLst/>
            </a:prstGeom>
            <a:noFill/>
          </p:spPr>
          <p:txBody>
            <a:bodyPr wrap="square" rtlCol="0">
              <a:spAutoFit/>
            </a:bodyPr>
            <a:lstStyle/>
            <a:p>
              <a:pPr algn="ctr"/>
              <a:r>
                <a:rPr lang="en-US" sz="1059" b="0" i="0" dirty="0">
                  <a:solidFill>
                    <a:srgbClr val="263692"/>
                  </a:solidFill>
                  <a:latin typeface="Helvetica Light" panose="020B0403020202020204" pitchFamily="34" charset="0"/>
                </a:rPr>
                <a:t>With the best practices around governance, grant making, fundraising, etc.</a:t>
              </a:r>
            </a:p>
          </p:txBody>
        </p:sp>
        <p:pic>
          <p:nvPicPr>
            <p:cNvPr id="32" name="Picture 31" descr="Icon&#10;&#10;Description automatically generated">
              <a:extLst>
                <a:ext uri="{FF2B5EF4-FFF2-40B4-BE49-F238E27FC236}">
                  <a16:creationId xmlns:a16="http://schemas.microsoft.com/office/drawing/2014/main" id="{DA511EAD-CA30-DB42-B04F-9BEB979A409B}"/>
                </a:ext>
              </a:extLst>
            </p:cNvPr>
            <p:cNvPicPr>
              <a:picLocks noChangeAspect="1"/>
            </p:cNvPicPr>
            <p:nvPr/>
          </p:nvPicPr>
          <p:blipFill>
            <a:blip r:embed="rId9"/>
            <a:stretch>
              <a:fillRect/>
            </a:stretch>
          </p:blipFill>
          <p:spPr>
            <a:xfrm>
              <a:off x="6932572" y="4525453"/>
              <a:ext cx="905069" cy="765828"/>
            </a:xfrm>
            <a:prstGeom prst="rect">
              <a:avLst/>
            </a:prstGeom>
          </p:spPr>
        </p:pic>
      </p:grpSp>
      <p:sp>
        <p:nvSpPr>
          <p:cNvPr id="34" name="Slide Number Placeholder 2">
            <a:extLst>
              <a:ext uri="{FF2B5EF4-FFF2-40B4-BE49-F238E27FC236}">
                <a16:creationId xmlns:a16="http://schemas.microsoft.com/office/drawing/2014/main" id="{D6D11D8D-B07D-6448-8E27-9DDC3014FDA1}"/>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35" name="Slide Number Placeholder 5">
            <a:extLst>
              <a:ext uri="{FF2B5EF4-FFF2-40B4-BE49-F238E27FC236}">
                <a16:creationId xmlns:a16="http://schemas.microsoft.com/office/drawing/2014/main" id="{5D810E42-BEE2-344B-A737-ACAC35112432}"/>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4145437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0_Approach_TeamIntro">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466CB4A-E9B4-CA44-B5F2-9EC55CBE83B4}"/>
              </a:ext>
            </a:extLst>
          </p:cNvPr>
          <p:cNvSpPr txBox="1"/>
          <p:nvPr/>
        </p:nvSpPr>
        <p:spPr>
          <a:xfrm>
            <a:off x="1195721" y="2905162"/>
            <a:ext cx="6752239" cy="1558888"/>
          </a:xfrm>
          <a:prstGeom prst="rect">
            <a:avLst/>
          </a:prstGeom>
          <a:noFill/>
        </p:spPr>
        <p:txBody>
          <a:bodyPr wrap="square" rtlCol="0">
            <a:spAutoFit/>
          </a:bodyPr>
          <a:lstStyle/>
          <a:p>
            <a:pPr algn="ctr"/>
            <a:r>
              <a:rPr lang="en-US" sz="4765" b="0" i="0" u="none" spc="265" dirty="0">
                <a:solidFill>
                  <a:srgbClr val="006737"/>
                </a:solidFill>
                <a:latin typeface="Helvetica Light" panose="020B0403020202020204" pitchFamily="34" charset="0"/>
              </a:rPr>
              <a:t>PRIVATE WEALTH</a:t>
            </a:r>
          </a:p>
          <a:p>
            <a:pPr algn="ctr"/>
            <a:r>
              <a:rPr lang="en-US" sz="4765" b="1" i="0" u="none" spc="265" dirty="0">
                <a:solidFill>
                  <a:srgbClr val="263692"/>
                </a:solidFill>
                <a:latin typeface="Helvetica" pitchFamily="2" charset="0"/>
              </a:rPr>
              <a:t>MANAGEMENT</a:t>
            </a:r>
            <a:endParaRPr lang="en-US" sz="4765" b="1" i="0" spc="265" dirty="0">
              <a:solidFill>
                <a:srgbClr val="00AEEF"/>
              </a:solidFill>
              <a:latin typeface="Helvetica" pitchFamily="2" charset="0"/>
            </a:endParaRPr>
          </a:p>
        </p:txBody>
      </p:sp>
      <p:pic>
        <p:nvPicPr>
          <p:cNvPr id="12" name="Picture 11">
            <a:extLst>
              <a:ext uri="{FF2B5EF4-FFF2-40B4-BE49-F238E27FC236}">
                <a16:creationId xmlns:a16="http://schemas.microsoft.com/office/drawing/2014/main" id="{D24916DD-718C-CB4F-B43F-F1325C677BC7}"/>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13" name="Picture 12">
            <a:extLst>
              <a:ext uri="{FF2B5EF4-FFF2-40B4-BE49-F238E27FC236}">
                <a16:creationId xmlns:a16="http://schemas.microsoft.com/office/drawing/2014/main" id="{5A854DEB-71F4-3945-B8D6-B961202ED6D0}"/>
              </a:ext>
            </a:extLst>
          </p:cNvPr>
          <p:cNvPicPr>
            <a:picLocks noChangeAspect="1"/>
          </p:cNvPicPr>
          <p:nvPr/>
        </p:nvPicPr>
        <p:blipFill>
          <a:blip r:embed="rId3"/>
          <a:stretch>
            <a:fillRect/>
          </a:stretch>
        </p:blipFill>
        <p:spPr>
          <a:xfrm>
            <a:off x="243443" y="1089211"/>
            <a:ext cx="8656795" cy="49717"/>
          </a:xfrm>
          <a:prstGeom prst="rect">
            <a:avLst/>
          </a:prstGeom>
        </p:spPr>
      </p:pic>
      <p:pic>
        <p:nvPicPr>
          <p:cNvPr id="4" name="Picture 3">
            <a:extLst>
              <a:ext uri="{FF2B5EF4-FFF2-40B4-BE49-F238E27FC236}">
                <a16:creationId xmlns:a16="http://schemas.microsoft.com/office/drawing/2014/main" id="{7C8C666C-666B-C741-B4F7-1B0F72046042}"/>
              </a:ext>
            </a:extLst>
          </p:cNvPr>
          <p:cNvPicPr>
            <a:picLocks noChangeAspect="1"/>
          </p:cNvPicPr>
          <p:nvPr/>
        </p:nvPicPr>
        <p:blipFill>
          <a:blip r:embed="rId4"/>
          <a:stretch>
            <a:fillRect/>
          </a:stretch>
        </p:blipFill>
        <p:spPr>
          <a:xfrm>
            <a:off x="3469314" y="160459"/>
            <a:ext cx="2205372" cy="795459"/>
          </a:xfrm>
          <a:prstGeom prst="rect">
            <a:avLst/>
          </a:prstGeom>
        </p:spPr>
      </p:pic>
      <p:sp>
        <p:nvSpPr>
          <p:cNvPr id="11" name="Slide Number Placeholder 2">
            <a:extLst>
              <a:ext uri="{FF2B5EF4-FFF2-40B4-BE49-F238E27FC236}">
                <a16:creationId xmlns:a16="http://schemas.microsoft.com/office/drawing/2014/main" id="{5104DFA2-557F-B74C-953D-DE0728DF6009}"/>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14" name="Slide Number Placeholder 5">
            <a:extLst>
              <a:ext uri="{FF2B5EF4-FFF2-40B4-BE49-F238E27FC236}">
                <a16:creationId xmlns:a16="http://schemas.microsoft.com/office/drawing/2014/main" id="{1A0A4DE6-D002-9C48-9EE3-AD998A201664}"/>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424839838"/>
      </p:ext>
    </p:extLst>
  </p:cSld>
  <p:clrMapOvr>
    <a:masterClrMapping/>
  </p:clrMapOvr>
  <p:extLst>
    <p:ext uri="{DCECCB84-F9BA-43D5-87BE-67443E8EF086}">
      <p15:sldGuideLst xmlns:p15="http://schemas.microsoft.com/office/powerpoint/2012/main">
        <p15:guide id="1" orient="horz" pos="2448">
          <p15:clr>
            <a:srgbClr val="FBAE40"/>
          </p15:clr>
        </p15:guide>
        <p15:guide id="2" pos="590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4_Approach_TeamIntro">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7F760EA-7683-6343-AA51-29B0C6B4931D}"/>
              </a:ext>
            </a:extLst>
          </p:cNvPr>
          <p:cNvSpPr txBox="1"/>
          <p:nvPr/>
        </p:nvSpPr>
        <p:spPr>
          <a:xfrm>
            <a:off x="266916" y="211521"/>
            <a:ext cx="8610167" cy="744178"/>
          </a:xfrm>
          <a:prstGeom prst="rect">
            <a:avLst/>
          </a:prstGeom>
          <a:noFill/>
        </p:spPr>
        <p:txBody>
          <a:bodyPr wrap="square" rtlCol="0">
            <a:spAutoFit/>
          </a:bodyPr>
          <a:lstStyle/>
          <a:p>
            <a:pPr algn="ctr"/>
            <a:r>
              <a:rPr lang="en-US" sz="4236" b="0" i="0" spc="265" dirty="0">
                <a:solidFill>
                  <a:srgbClr val="006737"/>
                </a:solidFill>
                <a:latin typeface="Helvetica Light" panose="020B0403020202020204" pitchFamily="34" charset="0"/>
              </a:rPr>
              <a:t>WEALTH</a:t>
            </a:r>
            <a:r>
              <a:rPr lang="en-US" sz="4236" b="0" i="0" spc="265" dirty="0">
                <a:solidFill>
                  <a:srgbClr val="00AEEF"/>
                </a:solidFill>
                <a:latin typeface="Helvetica Light" panose="020B0403020202020204" pitchFamily="34" charset="0"/>
              </a:rPr>
              <a:t> </a:t>
            </a:r>
            <a:r>
              <a:rPr lang="en-US" sz="4236" b="1" i="0" spc="265" dirty="0">
                <a:solidFill>
                  <a:srgbClr val="263692"/>
                </a:solidFill>
                <a:latin typeface="Helvetica" pitchFamily="2" charset="0"/>
              </a:rPr>
              <a:t>MANAGEMENT</a:t>
            </a:r>
          </a:p>
        </p:txBody>
      </p:sp>
      <p:sp>
        <p:nvSpPr>
          <p:cNvPr id="9" name="TextBox 8">
            <a:extLst>
              <a:ext uri="{FF2B5EF4-FFF2-40B4-BE49-F238E27FC236}">
                <a16:creationId xmlns:a16="http://schemas.microsoft.com/office/drawing/2014/main" id="{471A107B-8742-524D-B9B0-432C9DD23344}"/>
              </a:ext>
            </a:extLst>
          </p:cNvPr>
          <p:cNvSpPr txBox="1"/>
          <p:nvPr/>
        </p:nvSpPr>
        <p:spPr>
          <a:xfrm>
            <a:off x="457970" y="1555068"/>
            <a:ext cx="8228061" cy="472565"/>
          </a:xfrm>
          <a:prstGeom prst="rect">
            <a:avLst/>
          </a:prstGeom>
          <a:noFill/>
        </p:spPr>
        <p:txBody>
          <a:bodyPr wrap="square" rtlCol="0">
            <a:spAutoFit/>
          </a:bodyPr>
          <a:lstStyle/>
          <a:p>
            <a:pPr algn="ctr"/>
            <a:r>
              <a:rPr lang="en-US" sz="2471" b="0" i="0" spc="0" dirty="0">
                <a:solidFill>
                  <a:srgbClr val="263692"/>
                </a:solidFill>
                <a:latin typeface="Helvetica" pitchFamily="2" charset="0"/>
              </a:rPr>
              <a:t>INSTITUTIONAL CONCEPTS FOR PRIVATE CLIENTS</a:t>
            </a:r>
          </a:p>
        </p:txBody>
      </p:sp>
      <p:sp>
        <p:nvSpPr>
          <p:cNvPr id="14" name="TextBox 13">
            <a:extLst>
              <a:ext uri="{FF2B5EF4-FFF2-40B4-BE49-F238E27FC236}">
                <a16:creationId xmlns:a16="http://schemas.microsoft.com/office/drawing/2014/main" id="{5957638C-985D-7344-B745-4C951068472A}"/>
              </a:ext>
            </a:extLst>
          </p:cNvPr>
          <p:cNvSpPr txBox="1"/>
          <p:nvPr/>
        </p:nvSpPr>
        <p:spPr>
          <a:xfrm>
            <a:off x="792308" y="2019837"/>
            <a:ext cx="7559385" cy="673261"/>
          </a:xfrm>
          <a:prstGeom prst="rect">
            <a:avLst/>
          </a:prstGeom>
          <a:noFill/>
        </p:spPr>
        <p:txBody>
          <a:bodyPr wrap="square" rtlCol="0">
            <a:spAutoFit/>
          </a:bodyPr>
          <a:lstStyle/>
          <a:p>
            <a:pPr algn="ctr">
              <a:lnSpc>
                <a:spcPct val="125000"/>
              </a:lnSpc>
            </a:pPr>
            <a:r>
              <a:rPr lang="en-US" sz="1588" b="0" i="0" dirty="0">
                <a:solidFill>
                  <a:schemeClr val="bg1">
                    <a:lumMod val="50000"/>
                  </a:schemeClr>
                </a:solidFill>
                <a:latin typeface="Helvetica" pitchFamily="2" charset="0"/>
              </a:rPr>
              <a:t>A diverse client base enables the delivery of best practices from</a:t>
            </a:r>
            <a:br>
              <a:rPr lang="en-US" sz="1588" b="0" i="0" dirty="0">
                <a:solidFill>
                  <a:schemeClr val="bg1">
                    <a:lumMod val="50000"/>
                  </a:schemeClr>
                </a:solidFill>
                <a:latin typeface="Helvetica" pitchFamily="2" charset="0"/>
              </a:rPr>
            </a:br>
            <a:r>
              <a:rPr lang="en-US" sz="1588" b="0" i="0" dirty="0">
                <a:solidFill>
                  <a:schemeClr val="bg1">
                    <a:lumMod val="50000"/>
                  </a:schemeClr>
                </a:solidFill>
                <a:latin typeface="Helvetica" pitchFamily="2" charset="0"/>
              </a:rPr>
              <a:t>institutions to wealthy individuals &amp; families. </a:t>
            </a:r>
          </a:p>
        </p:txBody>
      </p:sp>
      <p:sp>
        <p:nvSpPr>
          <p:cNvPr id="16" name="TextBox 15">
            <a:extLst>
              <a:ext uri="{FF2B5EF4-FFF2-40B4-BE49-F238E27FC236}">
                <a16:creationId xmlns:a16="http://schemas.microsoft.com/office/drawing/2014/main" id="{C82DE614-F285-FF48-B8D8-41A9494C305A}"/>
              </a:ext>
            </a:extLst>
          </p:cNvPr>
          <p:cNvSpPr txBox="1"/>
          <p:nvPr/>
        </p:nvSpPr>
        <p:spPr>
          <a:xfrm>
            <a:off x="325896" y="3298621"/>
            <a:ext cx="8401125" cy="367793"/>
          </a:xfrm>
          <a:prstGeom prst="rect">
            <a:avLst/>
          </a:prstGeom>
          <a:noFill/>
        </p:spPr>
        <p:txBody>
          <a:bodyPr wrap="square" rtlCol="0">
            <a:spAutoFit/>
          </a:bodyPr>
          <a:lstStyle/>
          <a:p>
            <a:pPr algn="ctr">
              <a:lnSpc>
                <a:spcPct val="125000"/>
              </a:lnSpc>
            </a:pPr>
            <a:r>
              <a:rPr lang="en-US" sz="1588" b="0" i="0" dirty="0">
                <a:solidFill>
                  <a:srgbClr val="006737"/>
                </a:solidFill>
                <a:latin typeface="Helvetica" pitchFamily="2" charset="0"/>
              </a:rPr>
              <a:t>THE CORNERSTONE DIFFERENCE</a:t>
            </a:r>
          </a:p>
        </p:txBody>
      </p:sp>
      <p:sp>
        <p:nvSpPr>
          <p:cNvPr id="2" name="Oval 1">
            <a:extLst>
              <a:ext uri="{FF2B5EF4-FFF2-40B4-BE49-F238E27FC236}">
                <a16:creationId xmlns:a16="http://schemas.microsoft.com/office/drawing/2014/main" id="{F5C39270-3226-BC49-9241-F1739AC7D723}"/>
              </a:ext>
            </a:extLst>
          </p:cNvPr>
          <p:cNvSpPr/>
          <p:nvPr/>
        </p:nvSpPr>
        <p:spPr>
          <a:xfrm>
            <a:off x="3927591" y="3941066"/>
            <a:ext cx="355023" cy="344581"/>
          </a:xfrm>
          <a:prstGeom prst="ellipse">
            <a:avLst/>
          </a:prstGeom>
          <a:solidFill>
            <a:srgbClr val="006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2" name="Oval 21">
            <a:extLst>
              <a:ext uri="{FF2B5EF4-FFF2-40B4-BE49-F238E27FC236}">
                <a16:creationId xmlns:a16="http://schemas.microsoft.com/office/drawing/2014/main" id="{C670F202-01BA-BF4A-A3A7-D0EF2B0EEF0E}"/>
              </a:ext>
            </a:extLst>
          </p:cNvPr>
          <p:cNvSpPr/>
          <p:nvPr/>
        </p:nvSpPr>
        <p:spPr>
          <a:xfrm>
            <a:off x="4851788" y="3941066"/>
            <a:ext cx="355023" cy="344581"/>
          </a:xfrm>
          <a:prstGeom prst="ellipse">
            <a:avLst/>
          </a:prstGeom>
          <a:solidFill>
            <a:srgbClr val="006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3" name="Oval 22">
            <a:extLst>
              <a:ext uri="{FF2B5EF4-FFF2-40B4-BE49-F238E27FC236}">
                <a16:creationId xmlns:a16="http://schemas.microsoft.com/office/drawing/2014/main" id="{7C8F2BF6-86C7-7142-8507-348C9348770B}"/>
              </a:ext>
            </a:extLst>
          </p:cNvPr>
          <p:cNvSpPr/>
          <p:nvPr/>
        </p:nvSpPr>
        <p:spPr>
          <a:xfrm>
            <a:off x="3927591" y="4548758"/>
            <a:ext cx="355023" cy="344581"/>
          </a:xfrm>
          <a:prstGeom prst="ellipse">
            <a:avLst/>
          </a:prstGeom>
          <a:solidFill>
            <a:srgbClr val="006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4" name="Oval 23">
            <a:extLst>
              <a:ext uri="{FF2B5EF4-FFF2-40B4-BE49-F238E27FC236}">
                <a16:creationId xmlns:a16="http://schemas.microsoft.com/office/drawing/2014/main" id="{BFD373F2-FF83-D44B-B4AF-878486FD5884}"/>
              </a:ext>
            </a:extLst>
          </p:cNvPr>
          <p:cNvSpPr/>
          <p:nvPr/>
        </p:nvSpPr>
        <p:spPr>
          <a:xfrm>
            <a:off x="4851788" y="4548758"/>
            <a:ext cx="355023" cy="344581"/>
          </a:xfrm>
          <a:prstGeom prst="ellipse">
            <a:avLst/>
          </a:prstGeom>
          <a:solidFill>
            <a:srgbClr val="006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5" name="Oval 24">
            <a:extLst>
              <a:ext uri="{FF2B5EF4-FFF2-40B4-BE49-F238E27FC236}">
                <a16:creationId xmlns:a16="http://schemas.microsoft.com/office/drawing/2014/main" id="{18C0D341-3503-8A4E-96AD-B23CF4158463}"/>
              </a:ext>
            </a:extLst>
          </p:cNvPr>
          <p:cNvSpPr/>
          <p:nvPr/>
        </p:nvSpPr>
        <p:spPr>
          <a:xfrm>
            <a:off x="3927591" y="5156451"/>
            <a:ext cx="355023" cy="344581"/>
          </a:xfrm>
          <a:prstGeom prst="ellipse">
            <a:avLst/>
          </a:prstGeom>
          <a:solidFill>
            <a:srgbClr val="006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6" name="Oval 25">
            <a:extLst>
              <a:ext uri="{FF2B5EF4-FFF2-40B4-BE49-F238E27FC236}">
                <a16:creationId xmlns:a16="http://schemas.microsoft.com/office/drawing/2014/main" id="{3B933383-15C8-4642-9A70-972B432A303B}"/>
              </a:ext>
            </a:extLst>
          </p:cNvPr>
          <p:cNvSpPr/>
          <p:nvPr/>
        </p:nvSpPr>
        <p:spPr>
          <a:xfrm>
            <a:off x="4851788" y="5156451"/>
            <a:ext cx="355023" cy="344581"/>
          </a:xfrm>
          <a:prstGeom prst="ellipse">
            <a:avLst/>
          </a:prstGeom>
          <a:solidFill>
            <a:srgbClr val="006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 name="TextBox 2">
            <a:extLst>
              <a:ext uri="{FF2B5EF4-FFF2-40B4-BE49-F238E27FC236}">
                <a16:creationId xmlns:a16="http://schemas.microsoft.com/office/drawing/2014/main" id="{414E3D71-AACC-1B47-941A-29496570966E}"/>
              </a:ext>
            </a:extLst>
          </p:cNvPr>
          <p:cNvSpPr txBox="1"/>
          <p:nvPr/>
        </p:nvSpPr>
        <p:spPr>
          <a:xfrm>
            <a:off x="3969106" y="3966392"/>
            <a:ext cx="298480" cy="336695"/>
          </a:xfrm>
          <a:prstGeom prst="rect">
            <a:avLst/>
          </a:prstGeom>
          <a:noFill/>
        </p:spPr>
        <p:txBody>
          <a:bodyPr wrap="none" rtlCol="0">
            <a:spAutoFit/>
          </a:bodyPr>
          <a:lstStyle/>
          <a:p>
            <a:r>
              <a:rPr lang="en-US" sz="1588" dirty="0">
                <a:solidFill>
                  <a:schemeClr val="bg1"/>
                </a:solidFill>
                <a:latin typeface="Helvetica" pitchFamily="2" charset="0"/>
              </a:rPr>
              <a:t>1</a:t>
            </a:r>
          </a:p>
        </p:txBody>
      </p:sp>
      <p:sp>
        <p:nvSpPr>
          <p:cNvPr id="27" name="TextBox 26">
            <a:extLst>
              <a:ext uri="{FF2B5EF4-FFF2-40B4-BE49-F238E27FC236}">
                <a16:creationId xmlns:a16="http://schemas.microsoft.com/office/drawing/2014/main" id="{B633B7F2-5FE3-0444-8B8E-4D6B7923A9A3}"/>
              </a:ext>
            </a:extLst>
          </p:cNvPr>
          <p:cNvSpPr txBox="1"/>
          <p:nvPr/>
        </p:nvSpPr>
        <p:spPr>
          <a:xfrm>
            <a:off x="3960794" y="4574547"/>
            <a:ext cx="298480" cy="336695"/>
          </a:xfrm>
          <a:prstGeom prst="rect">
            <a:avLst/>
          </a:prstGeom>
          <a:noFill/>
        </p:spPr>
        <p:txBody>
          <a:bodyPr wrap="none" rtlCol="0">
            <a:spAutoFit/>
          </a:bodyPr>
          <a:lstStyle/>
          <a:p>
            <a:r>
              <a:rPr lang="en-US" sz="1588" dirty="0">
                <a:solidFill>
                  <a:schemeClr val="bg1"/>
                </a:solidFill>
                <a:latin typeface="Helvetica" pitchFamily="2" charset="0"/>
              </a:rPr>
              <a:t>2</a:t>
            </a:r>
          </a:p>
        </p:txBody>
      </p:sp>
      <p:sp>
        <p:nvSpPr>
          <p:cNvPr id="28" name="TextBox 27">
            <a:extLst>
              <a:ext uri="{FF2B5EF4-FFF2-40B4-BE49-F238E27FC236}">
                <a16:creationId xmlns:a16="http://schemas.microsoft.com/office/drawing/2014/main" id="{019E3D02-F988-E54A-873A-FB8A705E2313}"/>
              </a:ext>
            </a:extLst>
          </p:cNvPr>
          <p:cNvSpPr txBox="1"/>
          <p:nvPr/>
        </p:nvSpPr>
        <p:spPr>
          <a:xfrm>
            <a:off x="3957855" y="5177031"/>
            <a:ext cx="298480" cy="336695"/>
          </a:xfrm>
          <a:prstGeom prst="rect">
            <a:avLst/>
          </a:prstGeom>
          <a:noFill/>
        </p:spPr>
        <p:txBody>
          <a:bodyPr wrap="none" rtlCol="0">
            <a:spAutoFit/>
          </a:bodyPr>
          <a:lstStyle/>
          <a:p>
            <a:r>
              <a:rPr lang="en-US" sz="1588" dirty="0">
                <a:solidFill>
                  <a:schemeClr val="bg1"/>
                </a:solidFill>
                <a:latin typeface="Helvetica" pitchFamily="2" charset="0"/>
              </a:rPr>
              <a:t>3</a:t>
            </a:r>
          </a:p>
        </p:txBody>
      </p:sp>
      <p:sp>
        <p:nvSpPr>
          <p:cNvPr id="29" name="TextBox 28">
            <a:extLst>
              <a:ext uri="{FF2B5EF4-FFF2-40B4-BE49-F238E27FC236}">
                <a16:creationId xmlns:a16="http://schemas.microsoft.com/office/drawing/2014/main" id="{0439A777-6793-884B-87FB-3EE06A10E451}"/>
              </a:ext>
            </a:extLst>
          </p:cNvPr>
          <p:cNvSpPr txBox="1"/>
          <p:nvPr/>
        </p:nvSpPr>
        <p:spPr>
          <a:xfrm>
            <a:off x="4884020" y="3963079"/>
            <a:ext cx="298480" cy="336695"/>
          </a:xfrm>
          <a:prstGeom prst="rect">
            <a:avLst/>
          </a:prstGeom>
          <a:noFill/>
        </p:spPr>
        <p:txBody>
          <a:bodyPr wrap="none" rtlCol="0">
            <a:spAutoFit/>
          </a:bodyPr>
          <a:lstStyle/>
          <a:p>
            <a:r>
              <a:rPr lang="en-US" sz="1588" dirty="0">
                <a:solidFill>
                  <a:schemeClr val="bg1"/>
                </a:solidFill>
                <a:latin typeface="Helvetica" pitchFamily="2" charset="0"/>
              </a:rPr>
              <a:t>4</a:t>
            </a:r>
          </a:p>
        </p:txBody>
      </p:sp>
      <p:sp>
        <p:nvSpPr>
          <p:cNvPr id="31" name="TextBox 30">
            <a:extLst>
              <a:ext uri="{FF2B5EF4-FFF2-40B4-BE49-F238E27FC236}">
                <a16:creationId xmlns:a16="http://schemas.microsoft.com/office/drawing/2014/main" id="{9889C37D-2240-5F47-AFEB-EC8155DEA800}"/>
              </a:ext>
            </a:extLst>
          </p:cNvPr>
          <p:cNvSpPr txBox="1"/>
          <p:nvPr/>
        </p:nvSpPr>
        <p:spPr>
          <a:xfrm>
            <a:off x="4884020" y="4570562"/>
            <a:ext cx="298480" cy="336695"/>
          </a:xfrm>
          <a:prstGeom prst="rect">
            <a:avLst/>
          </a:prstGeom>
          <a:noFill/>
        </p:spPr>
        <p:txBody>
          <a:bodyPr wrap="none" rtlCol="0">
            <a:spAutoFit/>
          </a:bodyPr>
          <a:lstStyle/>
          <a:p>
            <a:r>
              <a:rPr lang="en-US" sz="1588" dirty="0">
                <a:solidFill>
                  <a:schemeClr val="bg1"/>
                </a:solidFill>
                <a:latin typeface="Helvetica" pitchFamily="2" charset="0"/>
              </a:rPr>
              <a:t>5</a:t>
            </a:r>
          </a:p>
        </p:txBody>
      </p:sp>
      <p:sp>
        <p:nvSpPr>
          <p:cNvPr id="33" name="TextBox 32">
            <a:extLst>
              <a:ext uri="{FF2B5EF4-FFF2-40B4-BE49-F238E27FC236}">
                <a16:creationId xmlns:a16="http://schemas.microsoft.com/office/drawing/2014/main" id="{D0B44CB4-1AA4-9C49-9DC6-F11D50909DBB}"/>
              </a:ext>
            </a:extLst>
          </p:cNvPr>
          <p:cNvSpPr txBox="1"/>
          <p:nvPr/>
        </p:nvSpPr>
        <p:spPr>
          <a:xfrm>
            <a:off x="4884020" y="5177031"/>
            <a:ext cx="298480" cy="336695"/>
          </a:xfrm>
          <a:prstGeom prst="rect">
            <a:avLst/>
          </a:prstGeom>
          <a:noFill/>
        </p:spPr>
        <p:txBody>
          <a:bodyPr wrap="none" rtlCol="0">
            <a:spAutoFit/>
          </a:bodyPr>
          <a:lstStyle/>
          <a:p>
            <a:r>
              <a:rPr lang="en-US" sz="1588" dirty="0">
                <a:solidFill>
                  <a:schemeClr val="bg1"/>
                </a:solidFill>
                <a:latin typeface="Helvetica" pitchFamily="2" charset="0"/>
              </a:rPr>
              <a:t>6</a:t>
            </a:r>
          </a:p>
        </p:txBody>
      </p:sp>
      <p:sp>
        <p:nvSpPr>
          <p:cNvPr id="35" name="TextBox 34">
            <a:extLst>
              <a:ext uri="{FF2B5EF4-FFF2-40B4-BE49-F238E27FC236}">
                <a16:creationId xmlns:a16="http://schemas.microsoft.com/office/drawing/2014/main" id="{B2CA3D7E-0DEE-C943-BF26-B77447CABF6E}"/>
              </a:ext>
            </a:extLst>
          </p:cNvPr>
          <p:cNvSpPr txBox="1"/>
          <p:nvPr/>
        </p:nvSpPr>
        <p:spPr>
          <a:xfrm>
            <a:off x="111526" y="3895187"/>
            <a:ext cx="3670125" cy="472437"/>
          </a:xfrm>
          <a:prstGeom prst="rect">
            <a:avLst/>
          </a:prstGeom>
          <a:noFill/>
        </p:spPr>
        <p:txBody>
          <a:bodyPr wrap="square" rtlCol="0">
            <a:spAutoFit/>
          </a:bodyPr>
          <a:lstStyle/>
          <a:p>
            <a:pPr algn="r">
              <a:lnSpc>
                <a:spcPct val="100000"/>
              </a:lnSpc>
            </a:pPr>
            <a:r>
              <a:rPr lang="en-US" sz="1235" b="0" i="0" dirty="0">
                <a:solidFill>
                  <a:srgbClr val="006737"/>
                </a:solidFill>
                <a:latin typeface="Helvetica" pitchFamily="2" charset="0"/>
              </a:rPr>
              <a:t>Control risk </a:t>
            </a:r>
            <a:r>
              <a:rPr lang="en-US" sz="1235" b="0" i="0" dirty="0">
                <a:solidFill>
                  <a:schemeClr val="tx1">
                    <a:lumMod val="50000"/>
                    <a:lumOff val="50000"/>
                  </a:schemeClr>
                </a:solidFill>
                <a:latin typeface="Helvetica Light" panose="020B0403020202020204" pitchFamily="34" charset="0"/>
              </a:rPr>
              <a:t>instead </a:t>
            </a:r>
          </a:p>
          <a:p>
            <a:pPr algn="r">
              <a:lnSpc>
                <a:spcPct val="100000"/>
              </a:lnSpc>
            </a:pPr>
            <a:r>
              <a:rPr lang="en-US" sz="1235" b="0" i="0" dirty="0">
                <a:solidFill>
                  <a:schemeClr val="tx1">
                    <a:lumMod val="50000"/>
                    <a:lumOff val="50000"/>
                  </a:schemeClr>
                </a:solidFill>
                <a:latin typeface="Helvetica Light" panose="020B0403020202020204" pitchFamily="34" charset="0"/>
              </a:rPr>
              <a:t>of chasing returns</a:t>
            </a:r>
          </a:p>
        </p:txBody>
      </p:sp>
      <p:sp>
        <p:nvSpPr>
          <p:cNvPr id="36" name="TextBox 35">
            <a:extLst>
              <a:ext uri="{FF2B5EF4-FFF2-40B4-BE49-F238E27FC236}">
                <a16:creationId xmlns:a16="http://schemas.microsoft.com/office/drawing/2014/main" id="{1EBD5DD2-BD4B-5A4A-A343-BE54EEFDCD31}"/>
              </a:ext>
            </a:extLst>
          </p:cNvPr>
          <p:cNvSpPr txBox="1"/>
          <p:nvPr/>
        </p:nvSpPr>
        <p:spPr>
          <a:xfrm>
            <a:off x="111526" y="4508092"/>
            <a:ext cx="3670125" cy="472437"/>
          </a:xfrm>
          <a:prstGeom prst="rect">
            <a:avLst/>
          </a:prstGeom>
          <a:noFill/>
        </p:spPr>
        <p:txBody>
          <a:bodyPr wrap="square" rtlCol="0">
            <a:spAutoFit/>
          </a:bodyPr>
          <a:lstStyle/>
          <a:p>
            <a:pPr algn="r">
              <a:lnSpc>
                <a:spcPct val="100000"/>
              </a:lnSpc>
            </a:pPr>
            <a:r>
              <a:rPr lang="en-US" sz="1235" b="0" i="0" dirty="0">
                <a:solidFill>
                  <a:schemeClr val="tx1">
                    <a:lumMod val="50000"/>
                    <a:lumOff val="50000"/>
                  </a:schemeClr>
                </a:solidFill>
                <a:latin typeface="Helvetica Light" panose="020B0403020202020204" pitchFamily="34" charset="0"/>
              </a:rPr>
              <a:t>Base decisions on </a:t>
            </a:r>
            <a:r>
              <a:rPr lang="en-US" sz="1235" b="0" i="0" dirty="0">
                <a:solidFill>
                  <a:srgbClr val="006737"/>
                </a:solidFill>
                <a:latin typeface="Helvetica" pitchFamily="2" charset="0"/>
              </a:rPr>
              <a:t>factual</a:t>
            </a:r>
          </a:p>
          <a:p>
            <a:pPr algn="r">
              <a:lnSpc>
                <a:spcPct val="100000"/>
              </a:lnSpc>
            </a:pPr>
            <a:r>
              <a:rPr lang="en-US" sz="1235" b="0" i="0" dirty="0">
                <a:solidFill>
                  <a:srgbClr val="006737"/>
                </a:solidFill>
                <a:latin typeface="Helvetica" pitchFamily="2" charset="0"/>
              </a:rPr>
              <a:t>analysis</a:t>
            </a:r>
            <a:r>
              <a:rPr lang="en-US" sz="1235" b="0" i="0" dirty="0">
                <a:solidFill>
                  <a:schemeClr val="tx1">
                    <a:lumMod val="50000"/>
                    <a:lumOff val="50000"/>
                  </a:schemeClr>
                </a:solidFill>
                <a:latin typeface="Helvetica Light" panose="020B0403020202020204" pitchFamily="34" charset="0"/>
              </a:rPr>
              <a:t>, not emotions</a:t>
            </a:r>
          </a:p>
        </p:txBody>
      </p:sp>
      <p:sp>
        <p:nvSpPr>
          <p:cNvPr id="37" name="TextBox 36">
            <a:extLst>
              <a:ext uri="{FF2B5EF4-FFF2-40B4-BE49-F238E27FC236}">
                <a16:creationId xmlns:a16="http://schemas.microsoft.com/office/drawing/2014/main" id="{272A7CDC-5C79-C646-856A-970202EA8572}"/>
              </a:ext>
            </a:extLst>
          </p:cNvPr>
          <p:cNvSpPr txBox="1"/>
          <p:nvPr/>
        </p:nvSpPr>
        <p:spPr>
          <a:xfrm>
            <a:off x="103459" y="5132879"/>
            <a:ext cx="3670125" cy="472437"/>
          </a:xfrm>
          <a:prstGeom prst="rect">
            <a:avLst/>
          </a:prstGeom>
          <a:noFill/>
        </p:spPr>
        <p:txBody>
          <a:bodyPr wrap="square" rtlCol="0">
            <a:spAutoFit/>
          </a:bodyPr>
          <a:lstStyle/>
          <a:p>
            <a:pPr algn="r">
              <a:lnSpc>
                <a:spcPct val="100000"/>
              </a:lnSpc>
            </a:pPr>
            <a:r>
              <a:rPr lang="en-US" sz="1235" b="0" i="0" dirty="0">
                <a:solidFill>
                  <a:schemeClr val="tx1">
                    <a:lumMod val="50000"/>
                    <a:lumOff val="50000"/>
                  </a:schemeClr>
                </a:solidFill>
                <a:latin typeface="Helvetica Light" panose="020B0403020202020204" pitchFamily="34" charset="0"/>
              </a:rPr>
              <a:t>Invest for the </a:t>
            </a:r>
            <a:r>
              <a:rPr lang="en-US" sz="1235" b="0" i="0" dirty="0">
                <a:solidFill>
                  <a:srgbClr val="006737"/>
                </a:solidFill>
                <a:latin typeface="Helvetica" pitchFamily="2" charset="0"/>
              </a:rPr>
              <a:t>long-term</a:t>
            </a:r>
          </a:p>
          <a:p>
            <a:pPr algn="r">
              <a:lnSpc>
                <a:spcPct val="100000"/>
              </a:lnSpc>
            </a:pPr>
            <a:r>
              <a:rPr lang="en-US" sz="1235" b="0" i="0" dirty="0">
                <a:solidFill>
                  <a:schemeClr val="tx1">
                    <a:lumMod val="50000"/>
                    <a:lumOff val="50000"/>
                  </a:schemeClr>
                </a:solidFill>
                <a:latin typeface="Helvetica Light" panose="020B0403020202020204" pitchFamily="34" charset="0"/>
              </a:rPr>
              <a:t>and not the fleeting trend</a:t>
            </a:r>
          </a:p>
        </p:txBody>
      </p:sp>
      <p:sp>
        <p:nvSpPr>
          <p:cNvPr id="38" name="TextBox 37">
            <a:extLst>
              <a:ext uri="{FF2B5EF4-FFF2-40B4-BE49-F238E27FC236}">
                <a16:creationId xmlns:a16="http://schemas.microsoft.com/office/drawing/2014/main" id="{6125508F-0B3B-194B-943A-4E555333BAAF}"/>
              </a:ext>
            </a:extLst>
          </p:cNvPr>
          <p:cNvSpPr txBox="1"/>
          <p:nvPr/>
        </p:nvSpPr>
        <p:spPr>
          <a:xfrm>
            <a:off x="5352751" y="3900820"/>
            <a:ext cx="3670125" cy="472437"/>
          </a:xfrm>
          <a:prstGeom prst="rect">
            <a:avLst/>
          </a:prstGeom>
          <a:noFill/>
        </p:spPr>
        <p:txBody>
          <a:bodyPr wrap="square" rtlCol="0">
            <a:spAutoFit/>
          </a:bodyPr>
          <a:lstStyle/>
          <a:p>
            <a:pPr algn="l">
              <a:lnSpc>
                <a:spcPct val="100000"/>
              </a:lnSpc>
            </a:pPr>
            <a:r>
              <a:rPr lang="en-US" sz="1235" b="0" i="0" dirty="0">
                <a:solidFill>
                  <a:srgbClr val="006737"/>
                </a:solidFill>
                <a:latin typeface="Helvetica" pitchFamily="2" charset="0"/>
              </a:rPr>
              <a:t>Measure and minimize</a:t>
            </a:r>
            <a:endParaRPr lang="en-US" sz="1235" b="0" i="0" dirty="0">
              <a:solidFill>
                <a:schemeClr val="tx1">
                  <a:lumMod val="50000"/>
                  <a:lumOff val="50000"/>
                </a:schemeClr>
              </a:solidFill>
              <a:latin typeface="Helvetica" pitchFamily="2" charset="0"/>
            </a:endParaRPr>
          </a:p>
          <a:p>
            <a:pPr algn="l">
              <a:lnSpc>
                <a:spcPct val="100000"/>
              </a:lnSpc>
            </a:pPr>
            <a:r>
              <a:rPr lang="en-US" sz="1235" b="0" i="0" dirty="0">
                <a:solidFill>
                  <a:schemeClr val="tx1">
                    <a:lumMod val="50000"/>
                    <a:lumOff val="50000"/>
                  </a:schemeClr>
                </a:solidFill>
                <a:latin typeface="Helvetica Light" panose="020B0403020202020204" pitchFamily="34" charset="0"/>
              </a:rPr>
              <a:t>expenses</a:t>
            </a:r>
          </a:p>
        </p:txBody>
      </p:sp>
      <p:sp>
        <p:nvSpPr>
          <p:cNvPr id="39" name="TextBox 38">
            <a:extLst>
              <a:ext uri="{FF2B5EF4-FFF2-40B4-BE49-F238E27FC236}">
                <a16:creationId xmlns:a16="http://schemas.microsoft.com/office/drawing/2014/main" id="{17F9AC39-A9F5-C84C-8EFA-1A36A91E3DC9}"/>
              </a:ext>
            </a:extLst>
          </p:cNvPr>
          <p:cNvSpPr txBox="1"/>
          <p:nvPr/>
        </p:nvSpPr>
        <p:spPr>
          <a:xfrm>
            <a:off x="5352751" y="4518404"/>
            <a:ext cx="3670125" cy="472437"/>
          </a:xfrm>
          <a:prstGeom prst="rect">
            <a:avLst/>
          </a:prstGeom>
          <a:noFill/>
        </p:spPr>
        <p:txBody>
          <a:bodyPr wrap="square" rtlCol="0">
            <a:spAutoFit/>
          </a:bodyPr>
          <a:lstStyle/>
          <a:p>
            <a:pPr algn="l">
              <a:lnSpc>
                <a:spcPct val="100000"/>
              </a:lnSpc>
            </a:pPr>
            <a:r>
              <a:rPr lang="en-US" sz="1235" b="0" i="0" dirty="0">
                <a:solidFill>
                  <a:schemeClr val="tx1">
                    <a:lumMod val="50000"/>
                    <a:lumOff val="50000"/>
                  </a:schemeClr>
                </a:solidFill>
                <a:latin typeface="Helvetica Light" panose="020B0403020202020204" pitchFamily="34" charset="0"/>
              </a:rPr>
              <a:t>Adhere to a </a:t>
            </a:r>
            <a:r>
              <a:rPr lang="en-US" sz="1235" b="0" i="0" dirty="0">
                <a:solidFill>
                  <a:srgbClr val="006737"/>
                </a:solidFill>
                <a:latin typeface="Helvetica" pitchFamily="2" charset="0"/>
              </a:rPr>
              <a:t>prudent </a:t>
            </a:r>
          </a:p>
          <a:p>
            <a:pPr algn="l">
              <a:lnSpc>
                <a:spcPct val="100000"/>
              </a:lnSpc>
            </a:pPr>
            <a:r>
              <a:rPr lang="en-US" sz="1235" b="0" i="0" dirty="0">
                <a:solidFill>
                  <a:schemeClr val="tx1">
                    <a:lumMod val="50000"/>
                    <a:lumOff val="50000"/>
                  </a:schemeClr>
                </a:solidFill>
                <a:latin typeface="Helvetica Light" panose="020B0403020202020204" pitchFamily="34" charset="0"/>
              </a:rPr>
              <a:t>decision-making process</a:t>
            </a:r>
          </a:p>
        </p:txBody>
      </p:sp>
      <p:sp>
        <p:nvSpPr>
          <p:cNvPr id="40" name="TextBox 39">
            <a:extLst>
              <a:ext uri="{FF2B5EF4-FFF2-40B4-BE49-F238E27FC236}">
                <a16:creationId xmlns:a16="http://schemas.microsoft.com/office/drawing/2014/main" id="{720E7B94-31E9-D744-ACB2-16F6FD926D80}"/>
              </a:ext>
            </a:extLst>
          </p:cNvPr>
          <p:cNvSpPr txBox="1"/>
          <p:nvPr/>
        </p:nvSpPr>
        <p:spPr>
          <a:xfrm>
            <a:off x="5352751" y="5132880"/>
            <a:ext cx="3670125" cy="472437"/>
          </a:xfrm>
          <a:prstGeom prst="rect">
            <a:avLst/>
          </a:prstGeom>
          <a:noFill/>
        </p:spPr>
        <p:txBody>
          <a:bodyPr wrap="square" rtlCol="0">
            <a:spAutoFit/>
          </a:bodyPr>
          <a:lstStyle/>
          <a:p>
            <a:pPr algn="l">
              <a:lnSpc>
                <a:spcPct val="100000"/>
              </a:lnSpc>
            </a:pPr>
            <a:r>
              <a:rPr lang="en-US" sz="1235" b="0" i="0" dirty="0">
                <a:solidFill>
                  <a:schemeClr val="tx1">
                    <a:lumMod val="50000"/>
                    <a:lumOff val="50000"/>
                  </a:schemeClr>
                </a:solidFill>
                <a:latin typeface="Helvetica Light" panose="020B0403020202020204" pitchFamily="34" charset="0"/>
              </a:rPr>
              <a:t>Use of </a:t>
            </a:r>
            <a:r>
              <a:rPr lang="en-US" sz="1235" b="0" i="0" dirty="0">
                <a:solidFill>
                  <a:srgbClr val="006737"/>
                </a:solidFill>
                <a:latin typeface="Helvetica" pitchFamily="2" charset="0"/>
              </a:rPr>
              <a:t>professional &amp; independent</a:t>
            </a:r>
          </a:p>
          <a:p>
            <a:pPr algn="l">
              <a:lnSpc>
                <a:spcPct val="100000"/>
              </a:lnSpc>
            </a:pPr>
            <a:r>
              <a:rPr lang="en-US" sz="1235" b="0" i="0" dirty="0">
                <a:solidFill>
                  <a:schemeClr val="tx1">
                    <a:lumMod val="50000"/>
                    <a:lumOff val="50000"/>
                  </a:schemeClr>
                </a:solidFill>
                <a:latin typeface="Helvetica Light" panose="020B0403020202020204" pitchFamily="34" charset="0"/>
              </a:rPr>
              <a:t>investment advisors</a:t>
            </a:r>
          </a:p>
        </p:txBody>
      </p:sp>
      <p:pic>
        <p:nvPicPr>
          <p:cNvPr id="41" name="Picture 40">
            <a:extLst>
              <a:ext uri="{FF2B5EF4-FFF2-40B4-BE49-F238E27FC236}">
                <a16:creationId xmlns:a16="http://schemas.microsoft.com/office/drawing/2014/main" id="{5D0518CF-D28C-B34A-B1E6-2611104F519C}"/>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42" name="Picture 41">
            <a:extLst>
              <a:ext uri="{FF2B5EF4-FFF2-40B4-BE49-F238E27FC236}">
                <a16:creationId xmlns:a16="http://schemas.microsoft.com/office/drawing/2014/main" id="{4DC0EA03-B04A-E44D-B8CB-A167574304DA}"/>
              </a:ext>
            </a:extLst>
          </p:cNvPr>
          <p:cNvPicPr>
            <a:picLocks noChangeAspect="1"/>
          </p:cNvPicPr>
          <p:nvPr/>
        </p:nvPicPr>
        <p:blipFill>
          <a:blip r:embed="rId3"/>
          <a:stretch>
            <a:fillRect/>
          </a:stretch>
        </p:blipFill>
        <p:spPr>
          <a:xfrm>
            <a:off x="243443" y="1089211"/>
            <a:ext cx="8656795" cy="49717"/>
          </a:xfrm>
          <a:prstGeom prst="rect">
            <a:avLst/>
          </a:prstGeom>
        </p:spPr>
      </p:pic>
      <p:cxnSp>
        <p:nvCxnSpPr>
          <p:cNvPr id="44" name="Straight Connector 43">
            <a:extLst>
              <a:ext uri="{FF2B5EF4-FFF2-40B4-BE49-F238E27FC236}">
                <a16:creationId xmlns:a16="http://schemas.microsoft.com/office/drawing/2014/main" id="{BB5E87FF-B22D-6B4B-848A-15EB69D94E0C}"/>
              </a:ext>
            </a:extLst>
          </p:cNvPr>
          <p:cNvCxnSpPr>
            <a:cxnSpLocks/>
          </p:cNvCxnSpPr>
          <p:nvPr/>
        </p:nvCxnSpPr>
        <p:spPr>
          <a:xfrm>
            <a:off x="1606306" y="2970480"/>
            <a:ext cx="5931390" cy="0"/>
          </a:xfrm>
          <a:prstGeom prst="line">
            <a:avLst/>
          </a:prstGeom>
          <a:ln w="28575">
            <a:solidFill>
              <a:srgbClr val="26369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2FA5F83-4E6B-FC40-8FB9-D3939B202AF3}"/>
              </a:ext>
            </a:extLst>
          </p:cNvPr>
          <p:cNvCxnSpPr>
            <a:cxnSpLocks/>
          </p:cNvCxnSpPr>
          <p:nvPr/>
        </p:nvCxnSpPr>
        <p:spPr>
          <a:xfrm flipV="1">
            <a:off x="4572000" y="3784002"/>
            <a:ext cx="0" cy="1984786"/>
          </a:xfrm>
          <a:prstGeom prst="line">
            <a:avLst/>
          </a:prstGeom>
          <a:ln w="28575">
            <a:solidFill>
              <a:srgbClr val="263692"/>
            </a:solidFill>
          </a:ln>
        </p:spPr>
        <p:style>
          <a:lnRef idx="1">
            <a:schemeClr val="accent1"/>
          </a:lnRef>
          <a:fillRef idx="0">
            <a:schemeClr val="accent1"/>
          </a:fillRef>
          <a:effectRef idx="0">
            <a:schemeClr val="accent1"/>
          </a:effectRef>
          <a:fontRef idx="minor">
            <a:schemeClr val="tx1"/>
          </a:fontRef>
        </p:style>
      </p:cxnSp>
      <p:sp>
        <p:nvSpPr>
          <p:cNvPr id="34" name="Slide Number Placeholder 2">
            <a:extLst>
              <a:ext uri="{FF2B5EF4-FFF2-40B4-BE49-F238E27FC236}">
                <a16:creationId xmlns:a16="http://schemas.microsoft.com/office/drawing/2014/main" id="{8344FB25-5D5D-8B44-842D-F57FFAC6D7FD}"/>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43" name="Slide Number Placeholder 5">
            <a:extLst>
              <a:ext uri="{FF2B5EF4-FFF2-40B4-BE49-F238E27FC236}">
                <a16:creationId xmlns:a16="http://schemas.microsoft.com/office/drawing/2014/main" id="{F5C93B5E-A3CB-0848-B9F3-486C2D3C7BD9}"/>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1702552837"/>
      </p:ext>
    </p:extLst>
  </p:cSld>
  <p:clrMapOvr>
    <a:masterClrMapping/>
  </p:clrMapOvr>
  <p:extLst>
    <p:ext uri="{DCECCB84-F9BA-43D5-87BE-67443E8EF086}">
      <p15:sldGuideLst xmlns:p15="http://schemas.microsoft.com/office/powerpoint/2012/main">
        <p15:guide id="1" orient="horz" pos="2472">
          <p15:clr>
            <a:srgbClr val="FBAE40"/>
          </p15:clr>
        </p15:guide>
        <p15:guide id="2" pos="5904">
          <p15:clr>
            <a:srgbClr val="FBAE40"/>
          </p15:clr>
        </p15:guide>
        <p15:guide id="3" orient="horz" pos="4080">
          <p15:clr>
            <a:srgbClr val="FBAE40"/>
          </p15:clr>
        </p15:guide>
        <p15:guide id="4" pos="316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5_Approach_OurMiss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957301-50FF-4D43-B5C9-764729E7D4C3}"/>
              </a:ext>
            </a:extLst>
          </p:cNvPr>
          <p:cNvSpPr txBox="1"/>
          <p:nvPr/>
        </p:nvSpPr>
        <p:spPr>
          <a:xfrm>
            <a:off x="243127" y="210791"/>
            <a:ext cx="8657111" cy="744178"/>
          </a:xfrm>
          <a:prstGeom prst="rect">
            <a:avLst/>
          </a:prstGeom>
          <a:noFill/>
        </p:spPr>
        <p:txBody>
          <a:bodyPr wrap="square" rtlCol="0">
            <a:spAutoFit/>
          </a:bodyPr>
          <a:lstStyle/>
          <a:p>
            <a:pPr algn="ctr"/>
            <a:r>
              <a:rPr lang="en-US" sz="4236" b="0" i="0" spc="265" dirty="0">
                <a:solidFill>
                  <a:srgbClr val="006737"/>
                </a:solidFill>
                <a:latin typeface="Helvetica Light" panose="020B0403020202020204" pitchFamily="34" charset="0"/>
              </a:rPr>
              <a:t>MANAGEMENT</a:t>
            </a:r>
            <a:r>
              <a:rPr lang="en-US" sz="4236" spc="265" dirty="0">
                <a:latin typeface="Helvetica" pitchFamily="2" charset="0"/>
              </a:rPr>
              <a:t> </a:t>
            </a:r>
            <a:r>
              <a:rPr lang="en-US" sz="4236" b="1" i="0" spc="265" dirty="0">
                <a:solidFill>
                  <a:srgbClr val="263692"/>
                </a:solidFill>
                <a:latin typeface="Helvetica" pitchFamily="2" charset="0"/>
              </a:rPr>
              <a:t>EXPERIENCE</a:t>
            </a:r>
          </a:p>
        </p:txBody>
      </p:sp>
      <p:sp>
        <p:nvSpPr>
          <p:cNvPr id="14" name="TextBox 13">
            <a:extLst>
              <a:ext uri="{FF2B5EF4-FFF2-40B4-BE49-F238E27FC236}">
                <a16:creationId xmlns:a16="http://schemas.microsoft.com/office/drawing/2014/main" id="{76E2F1C6-31EF-B945-AC1D-368360B7ECBE}"/>
              </a:ext>
            </a:extLst>
          </p:cNvPr>
          <p:cNvSpPr txBox="1"/>
          <p:nvPr/>
        </p:nvSpPr>
        <p:spPr>
          <a:xfrm>
            <a:off x="2762337" y="1644809"/>
            <a:ext cx="5835961" cy="336695"/>
          </a:xfrm>
          <a:prstGeom prst="rect">
            <a:avLst/>
          </a:prstGeom>
          <a:noFill/>
        </p:spPr>
        <p:txBody>
          <a:bodyPr wrap="square" rtlCol="0">
            <a:spAutoFit/>
          </a:bodyPr>
          <a:lstStyle/>
          <a:p>
            <a:r>
              <a:rPr lang="en-US" sz="1588" b="0" i="0" dirty="0">
                <a:solidFill>
                  <a:schemeClr val="tx1">
                    <a:lumMod val="50000"/>
                    <a:lumOff val="50000"/>
                  </a:schemeClr>
                </a:solidFill>
                <a:latin typeface="Helvetica" pitchFamily="2" charset="0"/>
              </a:rPr>
              <a:t>WEALTH MANAGEMENT </a:t>
            </a:r>
          </a:p>
        </p:txBody>
      </p:sp>
      <p:sp>
        <p:nvSpPr>
          <p:cNvPr id="23" name="TextBox 22">
            <a:extLst>
              <a:ext uri="{FF2B5EF4-FFF2-40B4-BE49-F238E27FC236}">
                <a16:creationId xmlns:a16="http://schemas.microsoft.com/office/drawing/2014/main" id="{ED47F6FF-FAAC-7C4A-8D4E-C1875DF52DB1}"/>
              </a:ext>
            </a:extLst>
          </p:cNvPr>
          <p:cNvSpPr txBox="1"/>
          <p:nvPr/>
        </p:nvSpPr>
        <p:spPr>
          <a:xfrm>
            <a:off x="2762337" y="2284243"/>
            <a:ext cx="5835961" cy="336695"/>
          </a:xfrm>
          <a:prstGeom prst="rect">
            <a:avLst/>
          </a:prstGeom>
          <a:noFill/>
        </p:spPr>
        <p:txBody>
          <a:bodyPr wrap="square" rtlCol="0">
            <a:spAutoFit/>
          </a:bodyPr>
          <a:lstStyle/>
          <a:p>
            <a:r>
              <a:rPr lang="en-US" sz="1588" b="0" i="0">
                <a:solidFill>
                  <a:schemeClr val="tx1">
                    <a:lumMod val="50000"/>
                    <a:lumOff val="50000"/>
                  </a:schemeClr>
                </a:solidFill>
                <a:latin typeface="Helvetica" pitchFamily="2" charset="0"/>
              </a:rPr>
              <a:t>RETIREMENT CONSULTING</a:t>
            </a:r>
          </a:p>
        </p:txBody>
      </p:sp>
      <p:sp>
        <p:nvSpPr>
          <p:cNvPr id="25" name="TextBox 24">
            <a:extLst>
              <a:ext uri="{FF2B5EF4-FFF2-40B4-BE49-F238E27FC236}">
                <a16:creationId xmlns:a16="http://schemas.microsoft.com/office/drawing/2014/main" id="{6CC5D2BB-A5C6-4649-8077-D09AC50AA302}"/>
              </a:ext>
            </a:extLst>
          </p:cNvPr>
          <p:cNvSpPr txBox="1"/>
          <p:nvPr/>
        </p:nvSpPr>
        <p:spPr>
          <a:xfrm>
            <a:off x="2762337" y="2913592"/>
            <a:ext cx="5835961" cy="336695"/>
          </a:xfrm>
          <a:prstGeom prst="rect">
            <a:avLst/>
          </a:prstGeom>
          <a:noFill/>
        </p:spPr>
        <p:txBody>
          <a:bodyPr wrap="square" rtlCol="0">
            <a:spAutoFit/>
          </a:bodyPr>
          <a:lstStyle/>
          <a:p>
            <a:r>
              <a:rPr lang="en-US" sz="1588" b="0" i="0">
                <a:solidFill>
                  <a:schemeClr val="tx1">
                    <a:lumMod val="50000"/>
                    <a:lumOff val="50000"/>
                  </a:schemeClr>
                </a:solidFill>
                <a:latin typeface="Helvetica" pitchFamily="2" charset="0"/>
              </a:rPr>
              <a:t>FINANCIAL PLANNING</a:t>
            </a:r>
          </a:p>
        </p:txBody>
      </p:sp>
      <p:sp>
        <p:nvSpPr>
          <p:cNvPr id="26" name="TextBox 25">
            <a:extLst>
              <a:ext uri="{FF2B5EF4-FFF2-40B4-BE49-F238E27FC236}">
                <a16:creationId xmlns:a16="http://schemas.microsoft.com/office/drawing/2014/main" id="{62C78FE0-7130-E248-A7FC-9604DC5C2DA0}"/>
              </a:ext>
            </a:extLst>
          </p:cNvPr>
          <p:cNvSpPr txBox="1"/>
          <p:nvPr/>
        </p:nvSpPr>
        <p:spPr>
          <a:xfrm>
            <a:off x="2762337" y="3542940"/>
            <a:ext cx="5835961" cy="336695"/>
          </a:xfrm>
          <a:prstGeom prst="rect">
            <a:avLst/>
          </a:prstGeom>
          <a:noFill/>
        </p:spPr>
        <p:txBody>
          <a:bodyPr wrap="square" rtlCol="0">
            <a:spAutoFit/>
          </a:bodyPr>
          <a:lstStyle/>
          <a:p>
            <a:r>
              <a:rPr lang="en-US" sz="1588" b="0" i="0">
                <a:solidFill>
                  <a:schemeClr val="tx1">
                    <a:lumMod val="50000"/>
                    <a:lumOff val="50000"/>
                  </a:schemeClr>
                </a:solidFill>
                <a:latin typeface="Helvetica" pitchFamily="2" charset="0"/>
              </a:rPr>
              <a:t>PROTECTION STRATEGIES</a:t>
            </a:r>
          </a:p>
        </p:txBody>
      </p:sp>
      <p:sp>
        <p:nvSpPr>
          <p:cNvPr id="27" name="TextBox 26">
            <a:extLst>
              <a:ext uri="{FF2B5EF4-FFF2-40B4-BE49-F238E27FC236}">
                <a16:creationId xmlns:a16="http://schemas.microsoft.com/office/drawing/2014/main" id="{E3B6453A-F91E-134D-AC0D-1E6FF6AE2D01}"/>
              </a:ext>
            </a:extLst>
          </p:cNvPr>
          <p:cNvSpPr txBox="1"/>
          <p:nvPr/>
        </p:nvSpPr>
        <p:spPr>
          <a:xfrm>
            <a:off x="2762337" y="4172289"/>
            <a:ext cx="5835961" cy="336695"/>
          </a:xfrm>
          <a:prstGeom prst="rect">
            <a:avLst/>
          </a:prstGeom>
          <a:noFill/>
        </p:spPr>
        <p:txBody>
          <a:bodyPr wrap="square" rtlCol="0">
            <a:spAutoFit/>
          </a:bodyPr>
          <a:lstStyle/>
          <a:p>
            <a:r>
              <a:rPr lang="en-US" sz="1588" b="0" i="0">
                <a:solidFill>
                  <a:schemeClr val="tx1">
                    <a:lumMod val="50000"/>
                    <a:lumOff val="50000"/>
                  </a:schemeClr>
                </a:solidFill>
                <a:latin typeface="Helvetica" pitchFamily="2" charset="0"/>
              </a:rPr>
              <a:t>TAX MANAGEMENT </a:t>
            </a:r>
          </a:p>
        </p:txBody>
      </p:sp>
      <p:sp>
        <p:nvSpPr>
          <p:cNvPr id="28" name="TextBox 27">
            <a:extLst>
              <a:ext uri="{FF2B5EF4-FFF2-40B4-BE49-F238E27FC236}">
                <a16:creationId xmlns:a16="http://schemas.microsoft.com/office/drawing/2014/main" id="{1C0D289C-3D4E-2B4D-874D-0BBA0371FD67}"/>
              </a:ext>
            </a:extLst>
          </p:cNvPr>
          <p:cNvSpPr txBox="1"/>
          <p:nvPr/>
        </p:nvSpPr>
        <p:spPr>
          <a:xfrm>
            <a:off x="2762337" y="4801638"/>
            <a:ext cx="5835961" cy="336695"/>
          </a:xfrm>
          <a:prstGeom prst="rect">
            <a:avLst/>
          </a:prstGeom>
          <a:noFill/>
        </p:spPr>
        <p:txBody>
          <a:bodyPr wrap="square" rtlCol="0">
            <a:spAutoFit/>
          </a:bodyPr>
          <a:lstStyle/>
          <a:p>
            <a:r>
              <a:rPr lang="en-US" sz="1588" b="0" i="0" dirty="0">
                <a:solidFill>
                  <a:schemeClr val="tx1">
                    <a:lumMod val="50000"/>
                    <a:lumOff val="50000"/>
                  </a:schemeClr>
                </a:solidFill>
                <a:latin typeface="Helvetica" pitchFamily="2" charset="0"/>
              </a:rPr>
              <a:t>CHARITABLE PLANNING</a:t>
            </a:r>
          </a:p>
        </p:txBody>
      </p:sp>
      <p:sp>
        <p:nvSpPr>
          <p:cNvPr id="29" name="TextBox 28">
            <a:extLst>
              <a:ext uri="{FF2B5EF4-FFF2-40B4-BE49-F238E27FC236}">
                <a16:creationId xmlns:a16="http://schemas.microsoft.com/office/drawing/2014/main" id="{BDBC64DE-DF84-EE40-89A6-95C4B705694A}"/>
              </a:ext>
            </a:extLst>
          </p:cNvPr>
          <p:cNvSpPr txBox="1"/>
          <p:nvPr/>
        </p:nvSpPr>
        <p:spPr>
          <a:xfrm>
            <a:off x="2762337" y="5430987"/>
            <a:ext cx="5835961" cy="336695"/>
          </a:xfrm>
          <a:prstGeom prst="rect">
            <a:avLst/>
          </a:prstGeom>
          <a:noFill/>
        </p:spPr>
        <p:txBody>
          <a:bodyPr wrap="square" rtlCol="0">
            <a:spAutoFit/>
          </a:bodyPr>
          <a:lstStyle/>
          <a:p>
            <a:r>
              <a:rPr lang="en-US" sz="1588" b="0" i="0">
                <a:solidFill>
                  <a:schemeClr val="tx1">
                    <a:lumMod val="50000"/>
                    <a:lumOff val="50000"/>
                  </a:schemeClr>
                </a:solidFill>
                <a:latin typeface="Helvetica" pitchFamily="2" charset="0"/>
              </a:rPr>
              <a:t>WEALTH TRANSFER STRATEGIES</a:t>
            </a:r>
          </a:p>
        </p:txBody>
      </p:sp>
      <p:pic>
        <p:nvPicPr>
          <p:cNvPr id="32" name="Picture 31">
            <a:extLst>
              <a:ext uri="{FF2B5EF4-FFF2-40B4-BE49-F238E27FC236}">
                <a16:creationId xmlns:a16="http://schemas.microsoft.com/office/drawing/2014/main" id="{C1E03D49-C1AE-164D-816D-F3027EACABA9}"/>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33" name="Picture 32">
            <a:extLst>
              <a:ext uri="{FF2B5EF4-FFF2-40B4-BE49-F238E27FC236}">
                <a16:creationId xmlns:a16="http://schemas.microsoft.com/office/drawing/2014/main" id="{FE856F26-69A9-5749-AF17-8E0A62BD043B}"/>
              </a:ext>
            </a:extLst>
          </p:cNvPr>
          <p:cNvPicPr>
            <a:picLocks noChangeAspect="1"/>
          </p:cNvPicPr>
          <p:nvPr/>
        </p:nvPicPr>
        <p:blipFill>
          <a:blip r:embed="rId3"/>
          <a:stretch>
            <a:fillRect/>
          </a:stretch>
        </p:blipFill>
        <p:spPr>
          <a:xfrm>
            <a:off x="243443" y="1089211"/>
            <a:ext cx="8656795" cy="49717"/>
          </a:xfrm>
          <a:prstGeom prst="rect">
            <a:avLst/>
          </a:prstGeom>
        </p:spPr>
      </p:pic>
      <p:cxnSp>
        <p:nvCxnSpPr>
          <p:cNvPr id="35" name="Straight Connector 34">
            <a:extLst>
              <a:ext uri="{FF2B5EF4-FFF2-40B4-BE49-F238E27FC236}">
                <a16:creationId xmlns:a16="http://schemas.microsoft.com/office/drawing/2014/main" id="{1FB454F3-716A-8F4C-8D96-42B31F071BAA}"/>
              </a:ext>
            </a:extLst>
          </p:cNvPr>
          <p:cNvCxnSpPr>
            <a:cxnSpLocks/>
          </p:cNvCxnSpPr>
          <p:nvPr/>
        </p:nvCxnSpPr>
        <p:spPr>
          <a:xfrm>
            <a:off x="2770908" y="2090011"/>
            <a:ext cx="5931390" cy="0"/>
          </a:xfrm>
          <a:prstGeom prst="line">
            <a:avLst/>
          </a:prstGeom>
          <a:ln w="28575">
            <a:solidFill>
              <a:srgbClr val="006737"/>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3E09E96-B481-B74F-B7A7-A6ED77263F3A}"/>
              </a:ext>
            </a:extLst>
          </p:cNvPr>
          <p:cNvCxnSpPr>
            <a:cxnSpLocks/>
          </p:cNvCxnSpPr>
          <p:nvPr/>
        </p:nvCxnSpPr>
        <p:spPr>
          <a:xfrm>
            <a:off x="2770908" y="2724819"/>
            <a:ext cx="5931390" cy="0"/>
          </a:xfrm>
          <a:prstGeom prst="line">
            <a:avLst/>
          </a:prstGeom>
          <a:ln w="28575">
            <a:solidFill>
              <a:srgbClr val="006737"/>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EA7D64B-6655-BF4D-8037-830EDC8D8E73}"/>
              </a:ext>
            </a:extLst>
          </p:cNvPr>
          <p:cNvCxnSpPr>
            <a:cxnSpLocks/>
          </p:cNvCxnSpPr>
          <p:nvPr/>
        </p:nvCxnSpPr>
        <p:spPr>
          <a:xfrm>
            <a:off x="2770908" y="3359627"/>
            <a:ext cx="5931390" cy="0"/>
          </a:xfrm>
          <a:prstGeom prst="line">
            <a:avLst/>
          </a:prstGeom>
          <a:ln w="28575">
            <a:solidFill>
              <a:srgbClr val="00673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5A251FF-C342-9B45-9BBE-2AE6D406D10F}"/>
              </a:ext>
            </a:extLst>
          </p:cNvPr>
          <p:cNvCxnSpPr>
            <a:cxnSpLocks/>
          </p:cNvCxnSpPr>
          <p:nvPr/>
        </p:nvCxnSpPr>
        <p:spPr>
          <a:xfrm>
            <a:off x="2770908" y="3994435"/>
            <a:ext cx="5931390" cy="0"/>
          </a:xfrm>
          <a:prstGeom prst="line">
            <a:avLst/>
          </a:prstGeom>
          <a:ln w="28575">
            <a:solidFill>
              <a:srgbClr val="006737"/>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3BE4E86-AC37-DF4A-B1E9-E76BC9A4994E}"/>
              </a:ext>
            </a:extLst>
          </p:cNvPr>
          <p:cNvCxnSpPr>
            <a:cxnSpLocks/>
          </p:cNvCxnSpPr>
          <p:nvPr/>
        </p:nvCxnSpPr>
        <p:spPr>
          <a:xfrm>
            <a:off x="2770908" y="4629243"/>
            <a:ext cx="5931390" cy="0"/>
          </a:xfrm>
          <a:prstGeom prst="line">
            <a:avLst/>
          </a:prstGeom>
          <a:ln w="28575">
            <a:solidFill>
              <a:srgbClr val="00673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5415CFD-F321-284A-A7FD-ACC5F989572A}"/>
              </a:ext>
            </a:extLst>
          </p:cNvPr>
          <p:cNvCxnSpPr>
            <a:cxnSpLocks/>
          </p:cNvCxnSpPr>
          <p:nvPr/>
        </p:nvCxnSpPr>
        <p:spPr>
          <a:xfrm>
            <a:off x="2770908" y="5264051"/>
            <a:ext cx="5931390" cy="0"/>
          </a:xfrm>
          <a:prstGeom prst="line">
            <a:avLst/>
          </a:prstGeom>
          <a:ln w="28575">
            <a:solidFill>
              <a:srgbClr val="006737"/>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5BB67FB-1526-4F49-8573-0C4E89DB99AD}"/>
              </a:ext>
            </a:extLst>
          </p:cNvPr>
          <p:cNvCxnSpPr>
            <a:cxnSpLocks/>
          </p:cNvCxnSpPr>
          <p:nvPr/>
        </p:nvCxnSpPr>
        <p:spPr>
          <a:xfrm flipV="1">
            <a:off x="2410755" y="1458622"/>
            <a:ext cx="0" cy="4484030"/>
          </a:xfrm>
          <a:prstGeom prst="line">
            <a:avLst/>
          </a:prstGeom>
          <a:ln w="28575">
            <a:solidFill>
              <a:srgbClr val="006737"/>
            </a:solidFill>
          </a:ln>
        </p:spPr>
        <p:style>
          <a:lnRef idx="1">
            <a:schemeClr val="accent1"/>
          </a:lnRef>
          <a:fillRef idx="0">
            <a:schemeClr val="accent1"/>
          </a:fillRef>
          <a:effectRef idx="0">
            <a:schemeClr val="accent1"/>
          </a:effectRef>
          <a:fontRef idx="minor">
            <a:schemeClr val="tx1"/>
          </a:fontRef>
        </p:style>
      </p:cxnSp>
      <p:pic>
        <p:nvPicPr>
          <p:cNvPr id="43" name="Picture 42" descr="Icon&#10;&#10;Description automatically generated">
            <a:extLst>
              <a:ext uri="{FF2B5EF4-FFF2-40B4-BE49-F238E27FC236}">
                <a16:creationId xmlns:a16="http://schemas.microsoft.com/office/drawing/2014/main" id="{1FDBBC8A-66A3-2E40-A903-ECD101879A46}"/>
              </a:ext>
            </a:extLst>
          </p:cNvPr>
          <p:cNvPicPr>
            <a:picLocks noChangeAspect="1"/>
          </p:cNvPicPr>
          <p:nvPr/>
        </p:nvPicPr>
        <p:blipFill>
          <a:blip r:embed="rId4"/>
          <a:stretch>
            <a:fillRect/>
          </a:stretch>
        </p:blipFill>
        <p:spPr>
          <a:xfrm rot="20462175">
            <a:off x="550510" y="3104483"/>
            <a:ext cx="1400113" cy="876917"/>
          </a:xfrm>
          <a:prstGeom prst="rect">
            <a:avLst/>
          </a:prstGeom>
        </p:spPr>
      </p:pic>
      <p:sp>
        <p:nvSpPr>
          <p:cNvPr id="24" name="Slide Number Placeholder 2">
            <a:extLst>
              <a:ext uri="{FF2B5EF4-FFF2-40B4-BE49-F238E27FC236}">
                <a16:creationId xmlns:a16="http://schemas.microsoft.com/office/drawing/2014/main" id="{574061CE-9A6F-CF4D-AF48-C4BC8A207C92}"/>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31" name="Slide Number Placeholder 5">
            <a:extLst>
              <a:ext uri="{FF2B5EF4-FFF2-40B4-BE49-F238E27FC236}">
                <a16:creationId xmlns:a16="http://schemas.microsoft.com/office/drawing/2014/main" id="{0FED4B1D-1514-A149-8C50-2A3B0E5CEA35}"/>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1030356271"/>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5_Approach_TeamIntro">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466CB4A-E9B4-CA44-B5F2-9EC55CBE83B4}"/>
              </a:ext>
            </a:extLst>
          </p:cNvPr>
          <p:cNvSpPr txBox="1"/>
          <p:nvPr/>
        </p:nvSpPr>
        <p:spPr>
          <a:xfrm>
            <a:off x="1526743" y="2538546"/>
            <a:ext cx="6090515" cy="2292166"/>
          </a:xfrm>
          <a:prstGeom prst="rect">
            <a:avLst/>
          </a:prstGeom>
          <a:noFill/>
        </p:spPr>
        <p:txBody>
          <a:bodyPr wrap="square" rtlCol="0">
            <a:spAutoFit/>
          </a:bodyPr>
          <a:lstStyle/>
          <a:p>
            <a:pPr algn="ctr"/>
            <a:r>
              <a:rPr lang="en-US" sz="4765" b="0" i="0" spc="265" dirty="0">
                <a:solidFill>
                  <a:srgbClr val="00AEEF"/>
                </a:solidFill>
                <a:latin typeface="Helvetica Light" panose="020B0403020202020204" pitchFamily="34" charset="0"/>
              </a:rPr>
              <a:t>THE CORNERSTONE </a:t>
            </a:r>
            <a:r>
              <a:rPr lang="en-US" sz="4765" b="1" i="0" spc="265" dirty="0">
                <a:solidFill>
                  <a:srgbClr val="263692"/>
                </a:solidFill>
                <a:latin typeface="Helvetica" pitchFamily="2" charset="0"/>
              </a:rPr>
              <a:t>TEAM</a:t>
            </a:r>
          </a:p>
        </p:txBody>
      </p:sp>
      <p:pic>
        <p:nvPicPr>
          <p:cNvPr id="12" name="Picture 11">
            <a:extLst>
              <a:ext uri="{FF2B5EF4-FFF2-40B4-BE49-F238E27FC236}">
                <a16:creationId xmlns:a16="http://schemas.microsoft.com/office/drawing/2014/main" id="{26B72434-1C24-7D49-985D-9B3CAC4E93FB}"/>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13" name="Picture 12">
            <a:extLst>
              <a:ext uri="{FF2B5EF4-FFF2-40B4-BE49-F238E27FC236}">
                <a16:creationId xmlns:a16="http://schemas.microsoft.com/office/drawing/2014/main" id="{36487495-DD56-294D-86FF-A333CF8B596D}"/>
              </a:ext>
            </a:extLst>
          </p:cNvPr>
          <p:cNvPicPr>
            <a:picLocks noChangeAspect="1"/>
          </p:cNvPicPr>
          <p:nvPr/>
        </p:nvPicPr>
        <p:blipFill>
          <a:blip r:embed="rId3"/>
          <a:stretch>
            <a:fillRect/>
          </a:stretch>
        </p:blipFill>
        <p:spPr>
          <a:xfrm>
            <a:off x="243443" y="1089211"/>
            <a:ext cx="8656795" cy="49717"/>
          </a:xfrm>
          <a:prstGeom prst="rect">
            <a:avLst/>
          </a:prstGeom>
        </p:spPr>
      </p:pic>
      <p:sp>
        <p:nvSpPr>
          <p:cNvPr id="8" name="Slide Number Placeholder 2">
            <a:extLst>
              <a:ext uri="{FF2B5EF4-FFF2-40B4-BE49-F238E27FC236}">
                <a16:creationId xmlns:a16="http://schemas.microsoft.com/office/drawing/2014/main" id="{7CED1671-C9FC-9748-9818-C8973C920AEF}"/>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11" name="Slide Number Placeholder 5">
            <a:extLst>
              <a:ext uri="{FF2B5EF4-FFF2-40B4-BE49-F238E27FC236}">
                <a16:creationId xmlns:a16="http://schemas.microsoft.com/office/drawing/2014/main" id="{0D71A4AB-A807-244D-A1E3-0CE3F9ADC405}"/>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1865163568"/>
      </p:ext>
    </p:extLst>
  </p:cSld>
  <p:clrMapOvr>
    <a:masterClrMapping/>
  </p:clrMapOvr>
  <p:extLst>
    <p:ext uri="{DCECCB84-F9BA-43D5-87BE-67443E8EF086}">
      <p15:sldGuideLst xmlns:p15="http://schemas.microsoft.com/office/powerpoint/2012/main">
        <p15:guide id="1" orient="horz" pos="2448">
          <p15:clr>
            <a:srgbClr val="FBAE40"/>
          </p15:clr>
        </p15:guide>
        <p15:guide id="2" pos="5904">
          <p15:clr>
            <a:srgbClr val="FBAE40"/>
          </p15:clr>
        </p15:guide>
        <p15:guide id="3" pos="316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E586AE-D2EC-4A77-B969-66C0DDF4FBE6}" type="datetime1">
              <a:rPr lang="en-US" smtClean="0">
                <a:solidFill>
                  <a:prstClr val="black">
                    <a:tint val="75000"/>
                  </a:prstClr>
                </a:solidFill>
              </a:rPr>
              <a:t>10/12/2022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54BBEC-23AD-454F-B700-75A3D60DC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706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Approach_TeamIntro">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FC9AE8D-A34E-6F4F-90F5-BC0670AC6F6F}"/>
              </a:ext>
            </a:extLst>
          </p:cNvPr>
          <p:cNvSpPr txBox="1"/>
          <p:nvPr/>
        </p:nvSpPr>
        <p:spPr>
          <a:xfrm>
            <a:off x="815832" y="207263"/>
            <a:ext cx="7617545" cy="744178"/>
          </a:xfrm>
          <a:prstGeom prst="rect">
            <a:avLst/>
          </a:prstGeom>
          <a:noFill/>
        </p:spPr>
        <p:txBody>
          <a:bodyPr wrap="square" rtlCol="0">
            <a:spAutoFit/>
          </a:bodyPr>
          <a:lstStyle/>
          <a:p>
            <a:pPr algn="ctr"/>
            <a:r>
              <a:rPr lang="en-US" sz="4236" b="0" i="0" spc="265" dirty="0">
                <a:solidFill>
                  <a:srgbClr val="00AEEF"/>
                </a:solidFill>
                <a:latin typeface="Helvetica Light" panose="020B0403020202020204" pitchFamily="34" charset="0"/>
              </a:rPr>
              <a:t>TEAM</a:t>
            </a:r>
            <a:r>
              <a:rPr lang="en-US" sz="4236" spc="265" dirty="0">
                <a:latin typeface="Helvetica" pitchFamily="2" charset="0"/>
              </a:rPr>
              <a:t> </a:t>
            </a:r>
            <a:r>
              <a:rPr lang="en-US" sz="4236" b="1" i="0" spc="265" dirty="0">
                <a:solidFill>
                  <a:srgbClr val="263692"/>
                </a:solidFill>
                <a:latin typeface="Helvetica" pitchFamily="2" charset="0"/>
              </a:rPr>
              <a:t>MEMBERS</a:t>
            </a:r>
          </a:p>
        </p:txBody>
      </p:sp>
      <p:sp>
        <p:nvSpPr>
          <p:cNvPr id="4" name="TextBox 3">
            <a:extLst>
              <a:ext uri="{FF2B5EF4-FFF2-40B4-BE49-F238E27FC236}">
                <a16:creationId xmlns:a16="http://schemas.microsoft.com/office/drawing/2014/main" id="{59A58C7E-F6E2-1544-902D-17DB27B11D36}"/>
              </a:ext>
            </a:extLst>
          </p:cNvPr>
          <p:cNvSpPr txBox="1"/>
          <p:nvPr/>
        </p:nvSpPr>
        <p:spPr>
          <a:xfrm>
            <a:off x="596918" y="1318599"/>
            <a:ext cx="1474488" cy="282385"/>
          </a:xfrm>
          <a:prstGeom prst="rect">
            <a:avLst/>
          </a:prstGeom>
          <a:noFill/>
        </p:spPr>
        <p:txBody>
          <a:bodyPr wrap="square" rtlCol="0">
            <a:spAutoFit/>
          </a:bodyPr>
          <a:lstStyle/>
          <a:p>
            <a:pPr algn="ctr"/>
            <a:r>
              <a:rPr lang="en-US" sz="1235" b="1" i="0" spc="0" dirty="0">
                <a:solidFill>
                  <a:srgbClr val="263692"/>
                </a:solidFill>
                <a:latin typeface="Helvetica" pitchFamily="2" charset="0"/>
                <a:ea typeface="Palatino" pitchFamily="2" charset="77"/>
              </a:rPr>
              <a:t>CONSULTANTS</a:t>
            </a:r>
          </a:p>
        </p:txBody>
      </p:sp>
      <p:sp>
        <p:nvSpPr>
          <p:cNvPr id="13" name="TextBox 12">
            <a:extLst>
              <a:ext uri="{FF2B5EF4-FFF2-40B4-BE49-F238E27FC236}">
                <a16:creationId xmlns:a16="http://schemas.microsoft.com/office/drawing/2014/main" id="{4455CED1-D425-6448-A2E3-05977B3243EA}"/>
              </a:ext>
            </a:extLst>
          </p:cNvPr>
          <p:cNvSpPr txBox="1"/>
          <p:nvPr/>
        </p:nvSpPr>
        <p:spPr>
          <a:xfrm>
            <a:off x="2746465" y="1318599"/>
            <a:ext cx="1627967" cy="282385"/>
          </a:xfrm>
          <a:prstGeom prst="rect">
            <a:avLst/>
          </a:prstGeom>
          <a:noFill/>
        </p:spPr>
        <p:txBody>
          <a:bodyPr wrap="square" rtlCol="0">
            <a:spAutoFit/>
          </a:bodyPr>
          <a:lstStyle/>
          <a:p>
            <a:pPr algn="ctr"/>
            <a:r>
              <a:rPr lang="en-US" sz="1235" b="1" i="0" spc="0" dirty="0">
                <a:solidFill>
                  <a:srgbClr val="263692"/>
                </a:solidFill>
                <a:latin typeface="Helvetica" pitchFamily="2" charset="0"/>
                <a:ea typeface="Palatino" pitchFamily="2" charset="77"/>
              </a:rPr>
              <a:t>CLIENT SERVICES</a:t>
            </a:r>
          </a:p>
        </p:txBody>
      </p:sp>
      <p:sp>
        <p:nvSpPr>
          <p:cNvPr id="14" name="TextBox 13">
            <a:extLst>
              <a:ext uri="{FF2B5EF4-FFF2-40B4-BE49-F238E27FC236}">
                <a16:creationId xmlns:a16="http://schemas.microsoft.com/office/drawing/2014/main" id="{56B23C8F-5FF0-7643-A278-920A5BCB8B33}"/>
              </a:ext>
            </a:extLst>
          </p:cNvPr>
          <p:cNvSpPr txBox="1"/>
          <p:nvPr/>
        </p:nvSpPr>
        <p:spPr>
          <a:xfrm>
            <a:off x="4949215" y="1317963"/>
            <a:ext cx="1479098" cy="282385"/>
          </a:xfrm>
          <a:prstGeom prst="rect">
            <a:avLst/>
          </a:prstGeom>
          <a:noFill/>
        </p:spPr>
        <p:txBody>
          <a:bodyPr wrap="square" rtlCol="0">
            <a:spAutoFit/>
          </a:bodyPr>
          <a:lstStyle/>
          <a:p>
            <a:pPr algn="ctr"/>
            <a:r>
              <a:rPr lang="en-US" sz="1235" b="1" i="0" spc="0" dirty="0">
                <a:solidFill>
                  <a:srgbClr val="263692"/>
                </a:solidFill>
                <a:latin typeface="Helvetica" pitchFamily="2" charset="0"/>
                <a:ea typeface="Palatino" pitchFamily="2" charset="77"/>
              </a:rPr>
              <a:t>ANALYSTS</a:t>
            </a:r>
          </a:p>
        </p:txBody>
      </p:sp>
      <p:sp>
        <p:nvSpPr>
          <p:cNvPr id="15" name="TextBox 14">
            <a:extLst>
              <a:ext uri="{FF2B5EF4-FFF2-40B4-BE49-F238E27FC236}">
                <a16:creationId xmlns:a16="http://schemas.microsoft.com/office/drawing/2014/main" id="{6DA4B5D4-68D5-414B-8F35-6C31249A755F}"/>
              </a:ext>
            </a:extLst>
          </p:cNvPr>
          <p:cNvSpPr txBox="1"/>
          <p:nvPr/>
        </p:nvSpPr>
        <p:spPr>
          <a:xfrm>
            <a:off x="7003095" y="1317962"/>
            <a:ext cx="1610833" cy="282385"/>
          </a:xfrm>
          <a:prstGeom prst="rect">
            <a:avLst/>
          </a:prstGeom>
          <a:noFill/>
        </p:spPr>
        <p:txBody>
          <a:bodyPr wrap="square" rtlCol="0">
            <a:spAutoFit/>
          </a:bodyPr>
          <a:lstStyle/>
          <a:p>
            <a:pPr algn="ctr"/>
            <a:r>
              <a:rPr lang="en-US" sz="1235" b="1" i="0" spc="0" dirty="0">
                <a:solidFill>
                  <a:srgbClr val="263692"/>
                </a:solidFill>
                <a:latin typeface="Helvetica" pitchFamily="2" charset="0"/>
                <a:ea typeface="Palatino" pitchFamily="2" charset="77"/>
              </a:rPr>
              <a:t>CORE SERVICES</a:t>
            </a:r>
          </a:p>
        </p:txBody>
      </p:sp>
      <p:sp>
        <p:nvSpPr>
          <p:cNvPr id="2" name="TextBox 1">
            <a:extLst>
              <a:ext uri="{FF2B5EF4-FFF2-40B4-BE49-F238E27FC236}">
                <a16:creationId xmlns:a16="http://schemas.microsoft.com/office/drawing/2014/main" id="{57ECEEF7-1AD8-9E46-848F-46336F2B54DF}"/>
              </a:ext>
            </a:extLst>
          </p:cNvPr>
          <p:cNvSpPr txBox="1"/>
          <p:nvPr/>
        </p:nvSpPr>
        <p:spPr>
          <a:xfrm>
            <a:off x="189231" y="1689606"/>
            <a:ext cx="2181437" cy="4383508"/>
          </a:xfrm>
          <a:prstGeom prst="rect">
            <a:avLst/>
          </a:prstGeom>
          <a:noFill/>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lang="en-US" sz="1059" b="0" i="0" dirty="0">
                <a:solidFill>
                  <a:srgbClr val="00AEEF"/>
                </a:solidFill>
                <a:latin typeface="Helvetica" pitchFamily="2" charset="0"/>
              </a:rPr>
              <a:t>BRIAN D. BOBECK</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dirty="0">
                <a:solidFill>
                  <a:schemeClr val="tx1">
                    <a:lumMod val="50000"/>
                    <a:lumOff val="50000"/>
                  </a:schemeClr>
                </a:solidFill>
                <a:latin typeface="Helvetica Light" panose="020B0403020202020204" pitchFamily="34" charset="0"/>
              </a:rPr>
              <a:t>Principal &amp; Senior Consultant</a:t>
            </a:r>
          </a:p>
          <a:p>
            <a:pPr marL="0" marR="0" lvl="0" indent="0" algn="l" defTabSz="403433" rtl="0" eaLnBrk="1" fontAlgn="auto" latinLnBrk="0" hangingPunct="1">
              <a:lnSpc>
                <a:spcPct val="100000"/>
              </a:lnSpc>
              <a:spcBef>
                <a:spcPts val="0"/>
              </a:spcBef>
              <a:spcAft>
                <a:spcPts val="0"/>
              </a:spcAft>
              <a:buClrTx/>
              <a:buSzTx/>
              <a:buFontTx/>
              <a:buNone/>
              <a:tabLst/>
              <a:defRPr/>
            </a:pPr>
            <a:endParaRPr lang="en-US" sz="706" b="0" i="0" dirty="0">
              <a:solidFill>
                <a:schemeClr val="tx1">
                  <a:lumMod val="50000"/>
                  <a:lumOff val="50000"/>
                </a:schemeClr>
              </a:solidFill>
              <a:latin typeface="Helvetica Light" panose="020B0403020202020204" pitchFamily="34" charset="0"/>
            </a:endParaRPr>
          </a:p>
          <a:p>
            <a:pPr marL="0" marR="0" lvl="0" indent="0" algn="l" defTabSz="403433" rtl="0" eaLnBrk="1" fontAlgn="auto" latinLnBrk="0" hangingPunct="1">
              <a:lnSpc>
                <a:spcPct val="100000"/>
              </a:lnSpc>
              <a:spcBef>
                <a:spcPts val="0"/>
              </a:spcBef>
              <a:spcAft>
                <a:spcPts val="0"/>
              </a:spcAft>
              <a:buClrTx/>
              <a:buSzTx/>
              <a:buFontTx/>
              <a:buNone/>
              <a:tabLst/>
              <a:defRPr/>
            </a:pPr>
            <a:r>
              <a:rPr lang="en-US" sz="1059" b="0" i="0" kern="1200" dirty="0">
                <a:solidFill>
                  <a:srgbClr val="00AEEF"/>
                </a:solidFill>
                <a:latin typeface="Helvetica" pitchFamily="2" charset="0"/>
                <a:ea typeface="+mn-ea"/>
                <a:cs typeface="+mn-cs"/>
              </a:rPr>
              <a:t>JOHN PAUL “JP” CAVALIERE</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kern="1200" dirty="0">
                <a:solidFill>
                  <a:schemeClr val="tx1">
                    <a:lumMod val="50000"/>
                    <a:lumOff val="50000"/>
                  </a:schemeClr>
                </a:solidFill>
                <a:latin typeface="Helvetica Light" panose="020B0403020202020204" pitchFamily="34" charset="0"/>
                <a:ea typeface="+mn-ea"/>
                <a:cs typeface="+mn-cs"/>
              </a:rPr>
              <a:t>Senior Consultant</a:t>
            </a:r>
          </a:p>
          <a:p>
            <a:pPr marL="0" marR="0" lvl="0" indent="0" algn="l" defTabSz="403433" rtl="0" eaLnBrk="1" fontAlgn="auto" latinLnBrk="0" hangingPunct="1">
              <a:lnSpc>
                <a:spcPct val="100000"/>
              </a:lnSpc>
              <a:spcBef>
                <a:spcPts val="0"/>
              </a:spcBef>
              <a:spcAft>
                <a:spcPts val="0"/>
              </a:spcAft>
              <a:buClrTx/>
              <a:buSzTx/>
              <a:buFontTx/>
              <a:buNone/>
              <a:tabLst/>
              <a:defRPr/>
            </a:pPr>
            <a:endParaRPr lang="en-US" sz="706" b="0" i="0" dirty="0">
              <a:solidFill>
                <a:srgbClr val="00AEEF"/>
              </a:solidFill>
              <a:latin typeface="Helvetica" pitchFamily="2" charset="0"/>
            </a:endParaRPr>
          </a:p>
          <a:p>
            <a:pPr marL="0" marR="0" lvl="0" indent="0" algn="l" defTabSz="403433" rtl="0" eaLnBrk="1" fontAlgn="auto" latinLnBrk="0" hangingPunct="1">
              <a:lnSpc>
                <a:spcPct val="100000"/>
              </a:lnSpc>
              <a:spcBef>
                <a:spcPts val="0"/>
              </a:spcBef>
              <a:spcAft>
                <a:spcPts val="0"/>
              </a:spcAft>
              <a:buClrTx/>
              <a:buSzTx/>
              <a:buFontTx/>
              <a:buNone/>
              <a:tabLst/>
              <a:defRPr/>
            </a:pPr>
            <a:r>
              <a:rPr lang="en-US" sz="1059" b="0" i="0" kern="1200" dirty="0">
                <a:solidFill>
                  <a:srgbClr val="00AEEF"/>
                </a:solidFill>
                <a:latin typeface="Helvetica" pitchFamily="2" charset="0"/>
                <a:ea typeface="+mn-ea"/>
                <a:cs typeface="+mn-cs"/>
              </a:rPr>
              <a:t>EVAN J. COWEN</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dirty="0">
                <a:solidFill>
                  <a:schemeClr val="tx1">
                    <a:lumMod val="50000"/>
                    <a:lumOff val="50000"/>
                  </a:schemeClr>
                </a:solidFill>
                <a:latin typeface="Helvetica Light" panose="020B0403020202020204" pitchFamily="34" charset="0"/>
              </a:rPr>
              <a:t>Consultant &amp; Participant Services Specialist</a:t>
            </a:r>
          </a:p>
          <a:p>
            <a:endParaRPr lang="en-US" sz="706" b="0" i="0" spc="0" dirty="0">
              <a:solidFill>
                <a:srgbClr val="00AEEF"/>
              </a:solidFill>
              <a:latin typeface="Helvetica" pitchFamily="2" charset="0"/>
            </a:endParaRPr>
          </a:p>
          <a:p>
            <a:r>
              <a:rPr lang="en-US" sz="1059" b="0" i="0" kern="1200" dirty="0">
                <a:solidFill>
                  <a:srgbClr val="00AEEF"/>
                </a:solidFill>
                <a:latin typeface="Helvetica" pitchFamily="2" charset="0"/>
                <a:ea typeface="+mn-ea"/>
                <a:cs typeface="+mn-cs"/>
              </a:rPr>
              <a:t>MALCOLM L. “SKIP” COWEN II</a:t>
            </a:r>
          </a:p>
          <a:p>
            <a:r>
              <a:rPr lang="en-US" sz="706" b="0" i="0" dirty="0">
                <a:solidFill>
                  <a:schemeClr val="tx1">
                    <a:lumMod val="50000"/>
                    <a:lumOff val="50000"/>
                  </a:schemeClr>
                </a:solidFill>
                <a:latin typeface="Helvetica Light" panose="020B0403020202020204" pitchFamily="34" charset="0"/>
              </a:rPr>
              <a:t>President </a:t>
            </a:r>
          </a:p>
          <a:p>
            <a:endParaRPr lang="en-US" sz="706" b="0" i="0" dirty="0">
              <a:solidFill>
                <a:srgbClr val="00AEEF"/>
              </a:solidFill>
              <a:latin typeface="Helvetica Light" panose="020B0403020202020204" pitchFamily="34" charset="0"/>
            </a:endParaRPr>
          </a:p>
          <a:p>
            <a:r>
              <a:rPr lang="en-US" sz="1059" b="0" i="0" kern="1200" dirty="0">
                <a:solidFill>
                  <a:srgbClr val="00AEEF"/>
                </a:solidFill>
                <a:latin typeface="Helvetica" pitchFamily="2" charset="0"/>
                <a:ea typeface="+mn-ea"/>
                <a:cs typeface="+mn-cs"/>
              </a:rPr>
              <a:t>TIFFANY A. GILBERT</a:t>
            </a:r>
          </a:p>
          <a:p>
            <a:r>
              <a:rPr lang="en-US" sz="706" b="0" i="0" dirty="0">
                <a:solidFill>
                  <a:schemeClr val="tx1">
                    <a:lumMod val="50000"/>
                    <a:lumOff val="50000"/>
                  </a:schemeClr>
                </a:solidFill>
                <a:latin typeface="Helvetica Light" panose="020B0403020202020204" pitchFamily="34" charset="0"/>
              </a:rPr>
              <a:t>Principal &amp; Senior Consultant</a:t>
            </a:r>
          </a:p>
          <a:p>
            <a:endParaRPr lang="en-US" sz="706" b="0" i="0" dirty="0">
              <a:solidFill>
                <a:schemeClr val="tx1">
                  <a:lumMod val="50000"/>
                  <a:lumOff val="50000"/>
                </a:schemeClr>
              </a:solidFill>
              <a:latin typeface="Helvetica Light" panose="020B0403020202020204" pitchFamily="34" charset="0"/>
            </a:endParaRPr>
          </a:p>
          <a:p>
            <a:r>
              <a:rPr lang="en-US" sz="1059" b="0" i="0" kern="1200" dirty="0">
                <a:solidFill>
                  <a:srgbClr val="00AEEF"/>
                </a:solidFill>
                <a:latin typeface="Helvetica" pitchFamily="2" charset="0"/>
                <a:ea typeface="+mn-ea"/>
                <a:cs typeface="+mn-cs"/>
              </a:rPr>
              <a:t>CHRISTOPHER W. LAKATOSH</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dirty="0">
                <a:solidFill>
                  <a:schemeClr val="tx1">
                    <a:lumMod val="50000"/>
                    <a:lumOff val="50000"/>
                  </a:schemeClr>
                </a:solidFill>
                <a:latin typeface="Helvetica Light" panose="020B0403020202020204" pitchFamily="34" charset="0"/>
              </a:rPr>
              <a:t>Principal &amp; Senior Consultant</a:t>
            </a:r>
          </a:p>
          <a:p>
            <a:pPr marL="0" marR="0" lvl="0" indent="0" algn="l" defTabSz="403433" rtl="0" eaLnBrk="1" fontAlgn="auto" latinLnBrk="0" hangingPunct="1">
              <a:lnSpc>
                <a:spcPct val="100000"/>
              </a:lnSpc>
              <a:spcBef>
                <a:spcPts val="0"/>
              </a:spcBef>
              <a:spcAft>
                <a:spcPts val="0"/>
              </a:spcAft>
              <a:buClrTx/>
              <a:buSzTx/>
              <a:buFontTx/>
              <a:buNone/>
              <a:tabLst/>
              <a:defRPr/>
            </a:pPr>
            <a:endParaRPr lang="en-US" sz="706" b="0" i="0" dirty="0">
              <a:solidFill>
                <a:schemeClr val="tx1">
                  <a:lumMod val="50000"/>
                  <a:lumOff val="50000"/>
                </a:schemeClr>
              </a:solidFill>
              <a:latin typeface="Helvetica Light" panose="020B0403020202020204" pitchFamily="34" charset="0"/>
            </a:endParaRPr>
          </a:p>
          <a:p>
            <a:pPr marL="0" marR="0" lvl="0" indent="0" algn="l" defTabSz="403433" rtl="0" eaLnBrk="1" fontAlgn="auto" latinLnBrk="0" hangingPunct="1">
              <a:lnSpc>
                <a:spcPct val="100000"/>
              </a:lnSpc>
              <a:spcBef>
                <a:spcPts val="0"/>
              </a:spcBef>
              <a:spcAft>
                <a:spcPts val="0"/>
              </a:spcAft>
              <a:buClrTx/>
              <a:buSzTx/>
              <a:buFontTx/>
              <a:buNone/>
              <a:tabLst/>
              <a:defRPr/>
            </a:pPr>
            <a:r>
              <a:rPr lang="en-US" sz="1059" b="0" i="0" kern="1200" dirty="0">
                <a:solidFill>
                  <a:srgbClr val="00AEEF"/>
                </a:solidFill>
                <a:latin typeface="Helvetica" pitchFamily="2" charset="0"/>
                <a:ea typeface="+mn-ea"/>
                <a:cs typeface="+mn-cs"/>
              </a:rPr>
              <a:t>STEPHEN P. LINK</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dirty="0">
                <a:solidFill>
                  <a:schemeClr val="tx1">
                    <a:lumMod val="50000"/>
                    <a:lumOff val="50000"/>
                  </a:schemeClr>
                </a:solidFill>
                <a:latin typeface="Helvetica Light" panose="020B0403020202020204" pitchFamily="34" charset="0"/>
              </a:rPr>
              <a:t>Director of Philanthropic Services</a:t>
            </a:r>
          </a:p>
          <a:p>
            <a:pPr marL="0" marR="0" lvl="0" indent="0" algn="l" defTabSz="403433" rtl="0" eaLnBrk="1" fontAlgn="auto" latinLnBrk="0" hangingPunct="1">
              <a:lnSpc>
                <a:spcPct val="100000"/>
              </a:lnSpc>
              <a:spcBef>
                <a:spcPts val="0"/>
              </a:spcBef>
              <a:spcAft>
                <a:spcPts val="0"/>
              </a:spcAft>
              <a:buClrTx/>
              <a:buSzTx/>
              <a:buFontTx/>
              <a:buNone/>
              <a:tabLst/>
              <a:defRPr/>
            </a:pPr>
            <a:endParaRPr lang="en-US" sz="706" b="0" i="0" dirty="0">
              <a:solidFill>
                <a:srgbClr val="00AEEF"/>
              </a:solidFill>
              <a:latin typeface="Helvetica Light" panose="020B0403020202020204" pitchFamily="34" charset="0"/>
            </a:endParaRPr>
          </a:p>
          <a:p>
            <a:pPr marL="0" marR="0" lvl="0" indent="0" algn="l" defTabSz="403433" rtl="0" eaLnBrk="1" fontAlgn="auto" latinLnBrk="0" hangingPunct="1">
              <a:lnSpc>
                <a:spcPct val="100000"/>
              </a:lnSpc>
              <a:spcBef>
                <a:spcPts val="0"/>
              </a:spcBef>
              <a:spcAft>
                <a:spcPts val="0"/>
              </a:spcAft>
              <a:buClrTx/>
              <a:buSzTx/>
              <a:buFontTx/>
              <a:buNone/>
              <a:tabLst/>
              <a:defRPr/>
            </a:pPr>
            <a:r>
              <a:rPr lang="en-US" sz="1059" b="0" i="0" kern="1200" dirty="0">
                <a:solidFill>
                  <a:srgbClr val="00AEEF"/>
                </a:solidFill>
                <a:latin typeface="Helvetica" pitchFamily="2" charset="0"/>
                <a:ea typeface="+mn-ea"/>
                <a:cs typeface="+mn-cs"/>
              </a:rPr>
              <a:t>TYLER J. PAPAZ</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dirty="0">
                <a:solidFill>
                  <a:schemeClr val="tx1">
                    <a:lumMod val="50000"/>
                    <a:lumOff val="50000"/>
                  </a:schemeClr>
                </a:solidFill>
                <a:latin typeface="Helvetica Light" panose="020B0403020202020204" pitchFamily="34" charset="0"/>
              </a:rPr>
              <a:t>Principal, Senior Consultant &amp; Director</a:t>
            </a:r>
            <a:br>
              <a:rPr lang="en-US" sz="706" b="0" i="0" dirty="0">
                <a:solidFill>
                  <a:schemeClr val="tx1">
                    <a:lumMod val="50000"/>
                    <a:lumOff val="50000"/>
                  </a:schemeClr>
                </a:solidFill>
                <a:latin typeface="Helvetica Light" panose="020B0403020202020204" pitchFamily="34" charset="0"/>
              </a:rPr>
            </a:br>
            <a:r>
              <a:rPr lang="en-US" sz="706" b="0" i="0" dirty="0">
                <a:solidFill>
                  <a:schemeClr val="tx1">
                    <a:lumMod val="50000"/>
                    <a:lumOff val="50000"/>
                  </a:schemeClr>
                </a:solidFill>
                <a:latin typeface="Helvetica Light" panose="020B0403020202020204" pitchFamily="34" charset="0"/>
              </a:rPr>
              <a:t>of Private Wealth</a:t>
            </a:r>
          </a:p>
          <a:p>
            <a:pPr marL="0" marR="0" lvl="0" indent="0" algn="l" defTabSz="403433" rtl="0" eaLnBrk="1" fontAlgn="auto" latinLnBrk="0" hangingPunct="1">
              <a:lnSpc>
                <a:spcPct val="100000"/>
              </a:lnSpc>
              <a:spcBef>
                <a:spcPts val="0"/>
              </a:spcBef>
              <a:spcAft>
                <a:spcPts val="0"/>
              </a:spcAft>
              <a:buClrTx/>
              <a:buSzTx/>
              <a:buFontTx/>
              <a:buNone/>
              <a:tabLst/>
              <a:defRPr/>
            </a:pPr>
            <a:endParaRPr lang="en-US" sz="706" b="0" i="0" dirty="0">
              <a:solidFill>
                <a:srgbClr val="00AEEF"/>
              </a:solidFill>
              <a:latin typeface="Helvetica" pitchFamily="2" charset="0"/>
            </a:endParaRPr>
          </a:p>
          <a:p>
            <a:pPr marL="0" marR="0" lvl="0" indent="0" algn="l" defTabSz="403433" rtl="0" eaLnBrk="1" fontAlgn="auto" latinLnBrk="0" hangingPunct="1">
              <a:lnSpc>
                <a:spcPct val="100000"/>
              </a:lnSpc>
              <a:spcBef>
                <a:spcPts val="0"/>
              </a:spcBef>
              <a:spcAft>
                <a:spcPts val="0"/>
              </a:spcAft>
              <a:buClrTx/>
              <a:buSzTx/>
              <a:buFontTx/>
              <a:buNone/>
              <a:tabLst/>
              <a:defRPr/>
            </a:pPr>
            <a:r>
              <a:rPr lang="en-US" sz="1059" b="0" i="0" kern="1200" dirty="0">
                <a:solidFill>
                  <a:srgbClr val="00AEEF"/>
                </a:solidFill>
                <a:latin typeface="Helvetica" pitchFamily="2" charset="0"/>
                <a:ea typeface="+mn-ea"/>
                <a:cs typeface="+mn-cs"/>
              </a:rPr>
              <a:t>SERGIO D. RODRIGUEZ</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dirty="0">
                <a:solidFill>
                  <a:schemeClr val="tx1">
                    <a:lumMod val="50000"/>
                    <a:lumOff val="50000"/>
                  </a:schemeClr>
                </a:solidFill>
                <a:latin typeface="Helvetica Light" panose="020B0403020202020204" pitchFamily="34" charset="0"/>
              </a:rPr>
              <a:t>Consultant</a:t>
            </a:r>
          </a:p>
          <a:p>
            <a:pPr marL="0" marR="0" lvl="0" indent="0" algn="l" defTabSz="403433" rtl="0" eaLnBrk="1" fontAlgn="auto" latinLnBrk="0" hangingPunct="1">
              <a:lnSpc>
                <a:spcPct val="100000"/>
              </a:lnSpc>
              <a:spcBef>
                <a:spcPts val="0"/>
              </a:spcBef>
              <a:spcAft>
                <a:spcPts val="0"/>
              </a:spcAft>
              <a:buClrTx/>
              <a:buSzTx/>
              <a:buFontTx/>
              <a:buNone/>
              <a:tabLst/>
              <a:defRPr/>
            </a:pPr>
            <a:endParaRPr lang="en-US" sz="706" b="0" i="0" dirty="0">
              <a:solidFill>
                <a:schemeClr val="tx1">
                  <a:lumMod val="50000"/>
                  <a:lumOff val="50000"/>
                </a:schemeClr>
              </a:solidFill>
              <a:latin typeface="Helvetica Light" panose="020B0403020202020204" pitchFamily="34" charset="0"/>
            </a:endParaRPr>
          </a:p>
          <a:p>
            <a:r>
              <a:rPr lang="en-US" sz="1059" b="0" i="0" kern="1200" dirty="0">
                <a:solidFill>
                  <a:srgbClr val="00AEEF"/>
                </a:solidFill>
                <a:latin typeface="Helvetica" pitchFamily="2" charset="0"/>
                <a:ea typeface="+mn-ea"/>
                <a:cs typeface="+mn-cs"/>
              </a:rPr>
              <a:t>THOMAS J. SCALICI</a:t>
            </a:r>
          </a:p>
          <a:p>
            <a:r>
              <a:rPr lang="en-US" sz="706" b="0" i="0" dirty="0">
                <a:solidFill>
                  <a:schemeClr val="tx1">
                    <a:lumMod val="50000"/>
                    <a:lumOff val="50000"/>
                  </a:schemeClr>
                </a:solidFill>
                <a:latin typeface="Helvetica Light" panose="020B0403020202020204" pitchFamily="34" charset="0"/>
              </a:rPr>
              <a:t>Chief Executive Officer</a:t>
            </a:r>
            <a:endParaRPr lang="en-US" sz="706" b="0" i="0" dirty="0">
              <a:solidFill>
                <a:srgbClr val="00AEEF"/>
              </a:solidFill>
              <a:latin typeface="Helvetica Light" panose="020B0403020202020204" pitchFamily="34" charset="0"/>
            </a:endParaRPr>
          </a:p>
          <a:p>
            <a:pPr marL="0" marR="0" lvl="0" indent="0" algn="l" defTabSz="403433" rtl="0" eaLnBrk="1" fontAlgn="auto" latinLnBrk="0" hangingPunct="1">
              <a:lnSpc>
                <a:spcPct val="100000"/>
              </a:lnSpc>
              <a:spcBef>
                <a:spcPts val="0"/>
              </a:spcBef>
              <a:spcAft>
                <a:spcPts val="0"/>
              </a:spcAft>
              <a:buClrTx/>
              <a:buSzTx/>
              <a:buFontTx/>
              <a:buNone/>
              <a:tabLst/>
              <a:defRPr/>
            </a:pPr>
            <a:endParaRPr lang="en-US" sz="706" b="0" i="0" dirty="0">
              <a:solidFill>
                <a:schemeClr val="tx1">
                  <a:lumMod val="50000"/>
                  <a:lumOff val="50000"/>
                </a:schemeClr>
              </a:solidFill>
              <a:latin typeface="Helvetica Light" panose="020B0403020202020204" pitchFamily="34" charset="0"/>
            </a:endParaRPr>
          </a:p>
          <a:p>
            <a:pPr marL="0" marR="0" lvl="0" indent="0" algn="l" defTabSz="403433" rtl="0" eaLnBrk="1" fontAlgn="auto" latinLnBrk="0" hangingPunct="1">
              <a:lnSpc>
                <a:spcPct val="100000"/>
              </a:lnSpc>
              <a:spcBef>
                <a:spcPts val="0"/>
              </a:spcBef>
              <a:spcAft>
                <a:spcPts val="0"/>
              </a:spcAft>
              <a:buClrTx/>
              <a:buSzTx/>
              <a:buFontTx/>
              <a:buNone/>
              <a:tabLst/>
              <a:defRPr/>
            </a:pPr>
            <a:r>
              <a:rPr lang="en-US" sz="1059" b="0" i="0" kern="1200" dirty="0">
                <a:solidFill>
                  <a:srgbClr val="00AEEF"/>
                </a:solidFill>
                <a:latin typeface="Helvetica" pitchFamily="2" charset="0"/>
                <a:ea typeface="+mn-ea"/>
                <a:cs typeface="+mn-cs"/>
              </a:rPr>
              <a:t>MICHAEL J. ZAMBELLI, JR.</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dirty="0">
                <a:solidFill>
                  <a:schemeClr val="tx1">
                    <a:lumMod val="50000"/>
                    <a:lumOff val="50000"/>
                  </a:schemeClr>
                </a:solidFill>
                <a:latin typeface="Helvetica Light" panose="020B0403020202020204" pitchFamily="34" charset="0"/>
              </a:rPr>
              <a:t>Senior Consultant &amp; Director</a:t>
            </a:r>
            <a:br>
              <a:rPr lang="en-US" sz="706" b="0" i="0" dirty="0">
                <a:solidFill>
                  <a:schemeClr val="tx1">
                    <a:lumMod val="50000"/>
                    <a:lumOff val="50000"/>
                  </a:schemeClr>
                </a:solidFill>
                <a:latin typeface="Helvetica Light" panose="020B0403020202020204" pitchFamily="34" charset="0"/>
              </a:rPr>
            </a:br>
            <a:r>
              <a:rPr lang="en-US" sz="706" b="0" i="0" dirty="0">
                <a:solidFill>
                  <a:schemeClr val="tx1">
                    <a:lumMod val="50000"/>
                    <a:lumOff val="50000"/>
                  </a:schemeClr>
                </a:solidFill>
                <a:latin typeface="Helvetica Light" panose="020B0403020202020204" pitchFamily="34" charset="0"/>
              </a:rPr>
              <a:t>of Participant Services</a:t>
            </a:r>
          </a:p>
        </p:txBody>
      </p:sp>
      <p:sp>
        <p:nvSpPr>
          <p:cNvPr id="19" name="TextBox 18">
            <a:extLst>
              <a:ext uri="{FF2B5EF4-FFF2-40B4-BE49-F238E27FC236}">
                <a16:creationId xmlns:a16="http://schemas.microsoft.com/office/drawing/2014/main" id="{7F044DBA-1092-D948-AC9C-C0790CF17684}"/>
              </a:ext>
            </a:extLst>
          </p:cNvPr>
          <p:cNvSpPr txBox="1"/>
          <p:nvPr/>
        </p:nvSpPr>
        <p:spPr>
          <a:xfrm>
            <a:off x="2591808" y="1689607"/>
            <a:ext cx="1937283" cy="4003275"/>
          </a:xfrm>
          <a:prstGeom prst="rect">
            <a:avLst/>
          </a:prstGeom>
          <a:noFill/>
        </p:spPr>
        <p:txBody>
          <a:bodyPr wrap="square" rtlCol="0">
            <a:spAutoFit/>
          </a:bodyPr>
          <a:lstStyle/>
          <a:p>
            <a:r>
              <a:rPr lang="en-US" sz="1059" b="0" i="0" kern="1200" dirty="0">
                <a:solidFill>
                  <a:srgbClr val="00AEEF"/>
                </a:solidFill>
                <a:latin typeface="Helvetica" pitchFamily="2" charset="0"/>
                <a:ea typeface="+mn-ea"/>
                <a:cs typeface="+mn-cs"/>
              </a:rPr>
              <a:t>JENNIFER V. BAUDER</a:t>
            </a:r>
          </a:p>
          <a:p>
            <a:r>
              <a:rPr lang="en-US" sz="706" b="0" i="0" dirty="0">
                <a:solidFill>
                  <a:schemeClr val="tx1">
                    <a:lumMod val="50000"/>
                    <a:lumOff val="50000"/>
                  </a:schemeClr>
                </a:solidFill>
                <a:latin typeface="Helvetica Light" panose="020B0403020202020204" pitchFamily="34" charset="0"/>
              </a:rPr>
              <a:t>Principal &amp; Director of Retirement Planning</a:t>
            </a:r>
          </a:p>
          <a:p>
            <a:pPr marL="0" marR="0" lvl="0" indent="0" algn="l" defTabSz="403433" rtl="0" eaLnBrk="1" fontAlgn="auto" latinLnBrk="0" hangingPunct="1">
              <a:lnSpc>
                <a:spcPct val="100000"/>
              </a:lnSpc>
              <a:spcBef>
                <a:spcPts val="0"/>
              </a:spcBef>
              <a:spcAft>
                <a:spcPts val="0"/>
              </a:spcAft>
              <a:buClrTx/>
              <a:buSzTx/>
              <a:buFontTx/>
              <a:buNone/>
              <a:tabLst/>
              <a:defRPr/>
            </a:pPr>
            <a:endParaRPr lang="en-US" sz="706" b="0" i="0" kern="1200" dirty="0">
              <a:solidFill>
                <a:srgbClr val="00AEEF"/>
              </a:solidFill>
              <a:latin typeface="Helvetica" pitchFamily="2" charset="0"/>
              <a:ea typeface="+mn-ea"/>
              <a:cs typeface="+mn-cs"/>
            </a:endParaRPr>
          </a:p>
          <a:p>
            <a:pPr marL="0" marR="0" lvl="0" indent="0" algn="l" defTabSz="403433" rtl="0" eaLnBrk="1" fontAlgn="auto" latinLnBrk="0" hangingPunct="1">
              <a:lnSpc>
                <a:spcPct val="100000"/>
              </a:lnSpc>
              <a:spcBef>
                <a:spcPts val="0"/>
              </a:spcBef>
              <a:spcAft>
                <a:spcPts val="0"/>
              </a:spcAft>
              <a:buClrTx/>
              <a:buSzTx/>
              <a:buFontTx/>
              <a:buNone/>
              <a:tabLst/>
              <a:defRPr/>
            </a:pPr>
            <a:r>
              <a:rPr lang="en-US" sz="1059" b="0" i="0" kern="1200" dirty="0">
                <a:solidFill>
                  <a:srgbClr val="00AEEF"/>
                </a:solidFill>
                <a:latin typeface="Helvetica" pitchFamily="2" charset="0"/>
                <a:ea typeface="+mn-ea"/>
                <a:cs typeface="+mn-cs"/>
              </a:rPr>
              <a:t>ASHLEY M. HOFFMAN</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dirty="0">
                <a:solidFill>
                  <a:schemeClr val="tx1">
                    <a:lumMod val="50000"/>
                    <a:lumOff val="50000"/>
                  </a:schemeClr>
                </a:solidFill>
                <a:latin typeface="Helvetica Light" panose="020B0403020202020204" pitchFamily="34" charset="0"/>
              </a:rPr>
              <a:t>Client Account Manager</a:t>
            </a:r>
          </a:p>
          <a:p>
            <a:pPr marL="0" marR="0" lvl="0" indent="0" algn="l" defTabSz="403433" rtl="0" eaLnBrk="1" fontAlgn="auto" latinLnBrk="0" hangingPunct="1">
              <a:lnSpc>
                <a:spcPct val="100000"/>
              </a:lnSpc>
              <a:spcBef>
                <a:spcPts val="0"/>
              </a:spcBef>
              <a:spcAft>
                <a:spcPts val="0"/>
              </a:spcAft>
              <a:buClrTx/>
              <a:buSzTx/>
              <a:buFontTx/>
              <a:buNone/>
              <a:tabLst/>
              <a:defRPr/>
            </a:pPr>
            <a:endParaRPr lang="en-US" sz="706" b="0" i="0" dirty="0">
              <a:solidFill>
                <a:schemeClr val="tx1">
                  <a:lumMod val="50000"/>
                  <a:lumOff val="50000"/>
                </a:schemeClr>
              </a:solidFill>
              <a:latin typeface="Helvetica Light" panose="020B0403020202020204" pitchFamily="34" charset="0"/>
            </a:endParaRPr>
          </a:p>
          <a:p>
            <a:pPr marL="0" marR="0" lvl="0" indent="0" algn="l" defTabSz="403433" rtl="0" eaLnBrk="1" fontAlgn="auto" latinLnBrk="0" hangingPunct="1">
              <a:lnSpc>
                <a:spcPct val="100000"/>
              </a:lnSpc>
              <a:spcBef>
                <a:spcPts val="0"/>
              </a:spcBef>
              <a:spcAft>
                <a:spcPts val="0"/>
              </a:spcAft>
              <a:buClrTx/>
              <a:buSzTx/>
              <a:buFontTx/>
              <a:buNone/>
              <a:tabLst/>
              <a:defRPr/>
            </a:pPr>
            <a:r>
              <a:rPr lang="en-US" sz="1059" b="0" i="0" kern="1200" dirty="0">
                <a:solidFill>
                  <a:srgbClr val="00AEEF"/>
                </a:solidFill>
                <a:latin typeface="Helvetica" pitchFamily="2" charset="0"/>
                <a:ea typeface="+mn-ea"/>
                <a:cs typeface="+mn-cs"/>
              </a:rPr>
              <a:t>JEFFREY Y. HUMMEL</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dirty="0">
                <a:solidFill>
                  <a:schemeClr val="tx1">
                    <a:lumMod val="50000"/>
                    <a:lumOff val="50000"/>
                  </a:schemeClr>
                </a:solidFill>
                <a:latin typeface="Helvetica Light" panose="020B0403020202020204" pitchFamily="34" charset="0"/>
              </a:rPr>
              <a:t>Investment Operations Associate</a:t>
            </a:r>
          </a:p>
          <a:p>
            <a:pPr marL="0" marR="0" lvl="0" indent="0" algn="l" defTabSz="403433" rtl="0" eaLnBrk="1" fontAlgn="auto" latinLnBrk="0" hangingPunct="1">
              <a:lnSpc>
                <a:spcPct val="100000"/>
              </a:lnSpc>
              <a:spcBef>
                <a:spcPts val="0"/>
              </a:spcBef>
              <a:spcAft>
                <a:spcPts val="0"/>
              </a:spcAft>
              <a:buClrTx/>
              <a:buSzTx/>
              <a:buFontTx/>
              <a:buNone/>
              <a:tabLst/>
              <a:defRPr/>
            </a:pPr>
            <a:endParaRPr lang="en-US" sz="706" b="0" i="0" kern="1200" dirty="0">
              <a:solidFill>
                <a:srgbClr val="00AEEF"/>
              </a:solidFill>
              <a:latin typeface="Helvetica" pitchFamily="2" charset="0"/>
              <a:ea typeface="+mn-ea"/>
              <a:cs typeface="+mn-cs"/>
            </a:endParaRPr>
          </a:p>
          <a:p>
            <a:pPr marL="0" marR="0" lvl="0" indent="0" algn="l" defTabSz="403433" rtl="0" eaLnBrk="1" fontAlgn="auto" latinLnBrk="0" hangingPunct="1">
              <a:lnSpc>
                <a:spcPct val="100000"/>
              </a:lnSpc>
              <a:spcBef>
                <a:spcPts val="0"/>
              </a:spcBef>
              <a:spcAft>
                <a:spcPts val="0"/>
              </a:spcAft>
              <a:buClrTx/>
              <a:buSzTx/>
              <a:buFontTx/>
              <a:buNone/>
              <a:tabLst/>
              <a:defRPr/>
            </a:pPr>
            <a:r>
              <a:rPr lang="en-US" sz="1059" b="0" i="0" kern="1200" dirty="0">
                <a:solidFill>
                  <a:srgbClr val="00AEEF"/>
                </a:solidFill>
                <a:latin typeface="Helvetica" pitchFamily="2" charset="0"/>
                <a:ea typeface="+mn-ea"/>
                <a:cs typeface="+mn-cs"/>
              </a:rPr>
              <a:t>SHANNON L. KICHLINE</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dirty="0">
                <a:solidFill>
                  <a:schemeClr val="tx1">
                    <a:lumMod val="50000"/>
                    <a:lumOff val="50000"/>
                  </a:schemeClr>
                </a:solidFill>
                <a:latin typeface="Helvetica Light" panose="020B0403020202020204" pitchFamily="34" charset="0"/>
              </a:rPr>
              <a:t>Director of New Business &amp; Underwriting</a:t>
            </a:r>
          </a:p>
          <a:p>
            <a:endParaRPr lang="en-US" sz="706" b="0" i="0" kern="1200" dirty="0">
              <a:solidFill>
                <a:srgbClr val="00AEEF"/>
              </a:solidFill>
              <a:latin typeface="Helvetica" pitchFamily="2" charset="0"/>
              <a:ea typeface="+mn-ea"/>
              <a:cs typeface="+mn-cs"/>
            </a:endParaRPr>
          </a:p>
          <a:p>
            <a:r>
              <a:rPr lang="en-US" sz="1059" b="0" i="0" kern="1200" dirty="0">
                <a:solidFill>
                  <a:srgbClr val="00AEEF"/>
                </a:solidFill>
                <a:latin typeface="Helvetica" pitchFamily="2" charset="0"/>
                <a:ea typeface="+mn-ea"/>
                <a:cs typeface="+mn-cs"/>
              </a:rPr>
              <a:t>ERIK T. LENTZ</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dirty="0">
                <a:solidFill>
                  <a:schemeClr val="tx1">
                    <a:lumMod val="50000"/>
                    <a:lumOff val="50000"/>
                  </a:schemeClr>
                </a:solidFill>
                <a:latin typeface="Helvetica Light" panose="020B0403020202020204" pitchFamily="34" charset="0"/>
              </a:rPr>
              <a:t>Client Account Manager</a:t>
            </a:r>
          </a:p>
          <a:p>
            <a:endParaRPr lang="en-US" sz="706" b="0" i="0" dirty="0">
              <a:solidFill>
                <a:srgbClr val="00AEEF"/>
              </a:solidFill>
              <a:latin typeface="Helvetica" pitchFamily="2" charset="0"/>
            </a:endParaRPr>
          </a:p>
          <a:p>
            <a:r>
              <a:rPr lang="en-US" sz="1059" b="0" i="0" dirty="0">
                <a:solidFill>
                  <a:srgbClr val="00AEEF"/>
                </a:solidFill>
                <a:latin typeface="Helvetica" pitchFamily="2" charset="0"/>
              </a:rPr>
              <a:t>JESSICA M. LONG</a:t>
            </a:r>
          </a:p>
          <a:p>
            <a:r>
              <a:rPr lang="en-US" sz="706" b="0" i="0" dirty="0">
                <a:solidFill>
                  <a:schemeClr val="tx1">
                    <a:lumMod val="50000"/>
                    <a:lumOff val="50000"/>
                  </a:schemeClr>
                </a:solidFill>
                <a:latin typeface="Helvetica Light" panose="020B0403020202020204" pitchFamily="34" charset="0"/>
              </a:rPr>
              <a:t>Principal &amp; Director of Investment Operations</a:t>
            </a:r>
          </a:p>
          <a:p>
            <a:endParaRPr lang="en-US" sz="706" b="0" i="0" dirty="0">
              <a:solidFill>
                <a:srgbClr val="00AEEF"/>
              </a:solidFill>
              <a:latin typeface="Helvetica" pitchFamily="2" charset="0"/>
            </a:endParaRPr>
          </a:p>
          <a:p>
            <a:pPr marL="0" marR="0" lvl="0" indent="0" algn="l" defTabSz="403433" rtl="0" eaLnBrk="1" fontAlgn="auto" latinLnBrk="0" hangingPunct="1">
              <a:lnSpc>
                <a:spcPct val="100000"/>
              </a:lnSpc>
              <a:spcBef>
                <a:spcPts val="0"/>
              </a:spcBef>
              <a:spcAft>
                <a:spcPts val="0"/>
              </a:spcAft>
              <a:buClrTx/>
              <a:buSzTx/>
              <a:buFontTx/>
              <a:buNone/>
              <a:tabLst/>
              <a:defRPr/>
            </a:pPr>
            <a:r>
              <a:rPr lang="en-US" sz="1059" b="0" i="0" kern="1200" dirty="0">
                <a:solidFill>
                  <a:srgbClr val="00AEEF"/>
                </a:solidFill>
                <a:latin typeface="Helvetica" pitchFamily="2" charset="0"/>
                <a:ea typeface="+mn-ea"/>
                <a:cs typeface="+mn-cs"/>
              </a:rPr>
              <a:t>CARRIE A. MARTIN</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dirty="0">
                <a:solidFill>
                  <a:schemeClr val="tx1">
                    <a:lumMod val="50000"/>
                    <a:lumOff val="50000"/>
                  </a:schemeClr>
                </a:solidFill>
                <a:latin typeface="Helvetica Light" panose="020B0403020202020204" pitchFamily="34" charset="0"/>
              </a:rPr>
              <a:t>Investment Operations Associate</a:t>
            </a:r>
          </a:p>
          <a:p>
            <a:endParaRPr lang="en-US" sz="706" b="0" i="0" dirty="0">
              <a:solidFill>
                <a:srgbClr val="00AEEF"/>
              </a:solidFill>
              <a:latin typeface="Helvetica" pitchFamily="2" charset="0"/>
            </a:endParaRPr>
          </a:p>
          <a:p>
            <a:r>
              <a:rPr lang="en-US" sz="1059" b="0" i="0" kern="1200" dirty="0">
                <a:solidFill>
                  <a:srgbClr val="00AEEF"/>
                </a:solidFill>
                <a:latin typeface="Helvetica" pitchFamily="2" charset="0"/>
                <a:ea typeface="+mn-ea"/>
                <a:cs typeface="+mn-cs"/>
              </a:rPr>
              <a:t>RITA D. MILLER</a:t>
            </a:r>
          </a:p>
          <a:p>
            <a:r>
              <a:rPr lang="en-US" sz="706" b="0" i="0" dirty="0">
                <a:solidFill>
                  <a:schemeClr val="tx1">
                    <a:lumMod val="50000"/>
                    <a:lumOff val="50000"/>
                  </a:schemeClr>
                </a:solidFill>
                <a:latin typeface="Helvetica Light" panose="020B0403020202020204" pitchFamily="34" charset="0"/>
              </a:rPr>
              <a:t>Investment Operations Supervisor </a:t>
            </a:r>
          </a:p>
          <a:p>
            <a:endParaRPr lang="en-US" sz="706" b="0" i="0" dirty="0">
              <a:solidFill>
                <a:srgbClr val="00AEEF"/>
              </a:solidFill>
              <a:latin typeface="Helvetica Light" panose="020B0403020202020204" pitchFamily="34" charset="0"/>
            </a:endParaRPr>
          </a:p>
          <a:p>
            <a:pPr marL="0" algn="l" defTabSz="403433" rtl="0" eaLnBrk="1" latinLnBrk="0" hangingPunct="1"/>
            <a:r>
              <a:rPr lang="en-US" sz="1059" b="0" i="0" kern="1200" dirty="0">
                <a:solidFill>
                  <a:srgbClr val="00AEEF"/>
                </a:solidFill>
                <a:latin typeface="Helvetica" pitchFamily="2" charset="0"/>
                <a:ea typeface="+mn-ea"/>
                <a:cs typeface="+mn-cs"/>
              </a:rPr>
              <a:t>ANGELA N. OSTE</a:t>
            </a:r>
          </a:p>
          <a:p>
            <a:r>
              <a:rPr lang="en-US" sz="706" b="0" i="0" dirty="0">
                <a:solidFill>
                  <a:schemeClr val="tx1">
                    <a:lumMod val="50000"/>
                    <a:lumOff val="50000"/>
                  </a:schemeClr>
                </a:solidFill>
                <a:latin typeface="Helvetica Light" panose="020B0403020202020204" pitchFamily="34" charset="0"/>
              </a:rPr>
              <a:t>Life Insurance &amp; Director of Planned Giving</a:t>
            </a:r>
          </a:p>
          <a:p>
            <a:pPr marL="0" marR="0" lvl="0" indent="0" algn="l" defTabSz="403433" rtl="0" eaLnBrk="1" fontAlgn="auto" latinLnBrk="0" hangingPunct="1">
              <a:lnSpc>
                <a:spcPct val="100000"/>
              </a:lnSpc>
              <a:spcBef>
                <a:spcPts val="0"/>
              </a:spcBef>
              <a:spcAft>
                <a:spcPts val="0"/>
              </a:spcAft>
              <a:buClrTx/>
              <a:buSzTx/>
              <a:buFontTx/>
              <a:buNone/>
              <a:tabLst/>
              <a:defRPr/>
            </a:pPr>
            <a:endParaRPr lang="en-US" sz="706" b="0" i="0" dirty="0">
              <a:solidFill>
                <a:srgbClr val="00AEEF"/>
              </a:solidFill>
              <a:latin typeface="Helvetica Light" panose="020B0403020202020204" pitchFamily="34" charset="0"/>
            </a:endParaRPr>
          </a:p>
          <a:p>
            <a:pPr marL="0" marR="0" lvl="0" indent="0" algn="l" defTabSz="403433" rtl="0" eaLnBrk="1" fontAlgn="auto" latinLnBrk="0" hangingPunct="1">
              <a:lnSpc>
                <a:spcPct val="100000"/>
              </a:lnSpc>
              <a:spcBef>
                <a:spcPts val="0"/>
              </a:spcBef>
              <a:spcAft>
                <a:spcPts val="0"/>
              </a:spcAft>
              <a:buClrTx/>
              <a:buSzTx/>
              <a:buFontTx/>
              <a:buNone/>
              <a:tabLst/>
              <a:defRPr/>
            </a:pPr>
            <a:r>
              <a:rPr lang="en-US" sz="1059" b="0" i="0" kern="1200" dirty="0">
                <a:solidFill>
                  <a:srgbClr val="00AEEF"/>
                </a:solidFill>
                <a:latin typeface="Helvetica" pitchFamily="2" charset="0"/>
                <a:ea typeface="+mn-ea"/>
                <a:cs typeface="+mn-cs"/>
              </a:rPr>
              <a:t>CAROLINE L. WIEAND</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dirty="0">
                <a:solidFill>
                  <a:schemeClr val="tx1">
                    <a:lumMod val="50000"/>
                    <a:lumOff val="50000"/>
                  </a:schemeClr>
                </a:solidFill>
                <a:latin typeface="Helvetica Light" panose="020B0403020202020204" pitchFamily="34" charset="0"/>
              </a:rPr>
              <a:t>Investment Operations Associate</a:t>
            </a:r>
          </a:p>
          <a:p>
            <a:pPr marL="0" marR="0" lvl="0" indent="0" algn="l" defTabSz="403433" rtl="0" eaLnBrk="1" fontAlgn="auto" latinLnBrk="0" hangingPunct="1">
              <a:lnSpc>
                <a:spcPct val="100000"/>
              </a:lnSpc>
              <a:spcBef>
                <a:spcPts val="0"/>
              </a:spcBef>
              <a:spcAft>
                <a:spcPts val="0"/>
              </a:spcAft>
              <a:buClrTx/>
              <a:buSzTx/>
              <a:buFontTx/>
              <a:buNone/>
              <a:tabLst/>
              <a:defRPr/>
            </a:pPr>
            <a:endParaRPr lang="en-US" sz="706" b="0" i="0" dirty="0">
              <a:solidFill>
                <a:schemeClr val="tx1">
                  <a:lumMod val="50000"/>
                  <a:lumOff val="50000"/>
                </a:schemeClr>
              </a:solidFill>
              <a:latin typeface="Helvetica Light" panose="020B0403020202020204" pitchFamily="34" charset="0"/>
            </a:endParaRPr>
          </a:p>
          <a:p>
            <a:endParaRPr lang="en-US" sz="706" b="0" i="0" dirty="0">
              <a:solidFill>
                <a:srgbClr val="00AEEF"/>
              </a:solidFill>
              <a:latin typeface="Helvetica Light" panose="020B0403020202020204" pitchFamily="34" charset="0"/>
            </a:endParaRPr>
          </a:p>
        </p:txBody>
      </p:sp>
      <p:sp>
        <p:nvSpPr>
          <p:cNvPr id="20" name="TextBox 19">
            <a:extLst>
              <a:ext uri="{FF2B5EF4-FFF2-40B4-BE49-F238E27FC236}">
                <a16:creationId xmlns:a16="http://schemas.microsoft.com/office/drawing/2014/main" id="{4F9C6721-FB01-8E4E-85A7-60AC74D44180}"/>
              </a:ext>
            </a:extLst>
          </p:cNvPr>
          <p:cNvSpPr txBox="1"/>
          <p:nvPr/>
        </p:nvSpPr>
        <p:spPr>
          <a:xfrm>
            <a:off x="4815957" y="1689606"/>
            <a:ext cx="2061295" cy="3025572"/>
          </a:xfrm>
          <a:prstGeom prst="rect">
            <a:avLst/>
          </a:prstGeom>
          <a:noFill/>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lang="en-US" sz="1059" b="0" i="0" kern="1200" dirty="0">
                <a:solidFill>
                  <a:srgbClr val="00AEEF"/>
                </a:solidFill>
                <a:latin typeface="Helvetica" pitchFamily="2" charset="0"/>
                <a:ea typeface="+mn-ea"/>
                <a:cs typeface="+mn-cs"/>
              </a:rPr>
              <a:t>WHITNEY R. BATES</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dirty="0">
                <a:solidFill>
                  <a:schemeClr val="tx1">
                    <a:lumMod val="50000"/>
                    <a:lumOff val="50000"/>
                  </a:schemeClr>
                </a:solidFill>
                <a:latin typeface="Helvetica Light" panose="020B0403020202020204" pitchFamily="34" charset="0"/>
              </a:rPr>
              <a:t>Senior Investment Analyst</a:t>
            </a:r>
          </a:p>
          <a:p>
            <a:pPr marL="0" marR="0" lvl="0" indent="0" algn="l" defTabSz="403433" rtl="0" eaLnBrk="1" fontAlgn="auto" latinLnBrk="0" hangingPunct="1">
              <a:lnSpc>
                <a:spcPct val="100000"/>
              </a:lnSpc>
              <a:spcBef>
                <a:spcPts val="0"/>
              </a:spcBef>
              <a:spcAft>
                <a:spcPts val="0"/>
              </a:spcAft>
              <a:buClrTx/>
              <a:buSzTx/>
              <a:buFontTx/>
              <a:buNone/>
              <a:tabLst/>
              <a:defRPr/>
            </a:pPr>
            <a:endParaRPr lang="en-US" sz="706" b="0" i="0" dirty="0">
              <a:solidFill>
                <a:schemeClr val="tx1">
                  <a:lumMod val="50000"/>
                  <a:lumOff val="50000"/>
                </a:schemeClr>
              </a:solidFill>
              <a:latin typeface="Helvetica Light" panose="020B0403020202020204" pitchFamily="34" charset="0"/>
            </a:endParaRPr>
          </a:p>
          <a:p>
            <a:pPr marL="0" marR="0" lvl="0" indent="0" algn="l" defTabSz="403433" rtl="0" eaLnBrk="1" fontAlgn="auto" latinLnBrk="0" hangingPunct="1">
              <a:lnSpc>
                <a:spcPct val="100000"/>
              </a:lnSpc>
              <a:spcBef>
                <a:spcPts val="0"/>
              </a:spcBef>
              <a:spcAft>
                <a:spcPts val="0"/>
              </a:spcAft>
              <a:buClrTx/>
              <a:buSzTx/>
              <a:buFontTx/>
              <a:buNone/>
              <a:tabLst/>
              <a:defRPr/>
            </a:pPr>
            <a:r>
              <a:rPr lang="en-US" sz="1059" b="0" i="0" kern="1200" dirty="0">
                <a:solidFill>
                  <a:srgbClr val="00AEEF"/>
                </a:solidFill>
                <a:latin typeface="Helvetica" pitchFamily="2" charset="0"/>
                <a:ea typeface="+mn-ea"/>
                <a:cs typeface="+mn-cs"/>
              </a:rPr>
              <a:t>JAMES H. BENNEWITZ</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dirty="0">
                <a:solidFill>
                  <a:schemeClr val="tx1">
                    <a:lumMod val="50000"/>
                    <a:lumOff val="50000"/>
                  </a:schemeClr>
                </a:solidFill>
                <a:latin typeface="Helvetica Light" panose="020B0403020202020204" pitchFamily="34" charset="0"/>
              </a:rPr>
              <a:t>Principal &amp; Director of Operational Excellence</a:t>
            </a:r>
          </a:p>
          <a:p>
            <a:pPr marL="0" marR="0" lvl="0" indent="0" algn="l" defTabSz="403433" rtl="0" eaLnBrk="1" fontAlgn="auto" latinLnBrk="0" hangingPunct="1">
              <a:lnSpc>
                <a:spcPct val="100000"/>
              </a:lnSpc>
              <a:spcBef>
                <a:spcPts val="0"/>
              </a:spcBef>
              <a:spcAft>
                <a:spcPts val="0"/>
              </a:spcAft>
              <a:buClrTx/>
              <a:buSzTx/>
              <a:buFontTx/>
              <a:buNone/>
              <a:tabLst/>
              <a:defRPr/>
            </a:pPr>
            <a:endParaRPr lang="en-US" sz="706" b="0" i="0" dirty="0">
              <a:solidFill>
                <a:schemeClr val="tx1">
                  <a:lumMod val="50000"/>
                  <a:lumOff val="50000"/>
                </a:schemeClr>
              </a:solidFill>
              <a:latin typeface="Helvetica Light" panose="020B0403020202020204" pitchFamily="34" charset="0"/>
            </a:endParaRPr>
          </a:p>
          <a:p>
            <a:pPr marL="0" marR="0" lvl="0" indent="0" algn="l" defTabSz="403433" rtl="0" eaLnBrk="1" fontAlgn="auto" latinLnBrk="0" hangingPunct="1">
              <a:lnSpc>
                <a:spcPct val="100000"/>
              </a:lnSpc>
              <a:spcBef>
                <a:spcPts val="0"/>
              </a:spcBef>
              <a:spcAft>
                <a:spcPts val="0"/>
              </a:spcAft>
              <a:buClrTx/>
              <a:buSzTx/>
              <a:buFontTx/>
              <a:buNone/>
              <a:tabLst/>
              <a:defRPr/>
            </a:pPr>
            <a:r>
              <a:rPr lang="en-US" sz="1059" b="0" i="0" kern="1200" dirty="0">
                <a:solidFill>
                  <a:srgbClr val="00AEEF"/>
                </a:solidFill>
                <a:latin typeface="Helvetica" pitchFamily="2" charset="0"/>
                <a:ea typeface="+mn-ea"/>
                <a:cs typeface="+mn-cs"/>
              </a:rPr>
              <a:t>AVERY M. COLEMAN</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dirty="0">
                <a:solidFill>
                  <a:schemeClr val="tx1">
                    <a:lumMod val="50000"/>
                    <a:lumOff val="50000"/>
                  </a:schemeClr>
                </a:solidFill>
                <a:latin typeface="Helvetica Light" panose="020B0403020202020204" pitchFamily="34" charset="0"/>
              </a:rPr>
              <a:t>Investment Analyst</a:t>
            </a:r>
          </a:p>
          <a:p>
            <a:pPr marL="0" marR="0" lvl="0" indent="0" algn="l" defTabSz="403433" rtl="0" eaLnBrk="1" fontAlgn="auto" latinLnBrk="0" hangingPunct="1">
              <a:lnSpc>
                <a:spcPct val="100000"/>
              </a:lnSpc>
              <a:spcBef>
                <a:spcPts val="0"/>
              </a:spcBef>
              <a:spcAft>
                <a:spcPts val="0"/>
              </a:spcAft>
              <a:buClrTx/>
              <a:buSzTx/>
              <a:buFontTx/>
              <a:buNone/>
              <a:tabLst/>
              <a:defRPr/>
            </a:pPr>
            <a:endParaRPr lang="en-US" sz="706" b="0" i="0" dirty="0">
              <a:solidFill>
                <a:schemeClr val="tx1">
                  <a:lumMod val="50000"/>
                  <a:lumOff val="50000"/>
                </a:schemeClr>
              </a:solidFill>
              <a:latin typeface="Helvetica Light" panose="020B0403020202020204" pitchFamily="34" charset="0"/>
            </a:endParaRPr>
          </a:p>
          <a:p>
            <a:r>
              <a:rPr lang="en-US" sz="1059" b="0" i="0" dirty="0">
                <a:solidFill>
                  <a:srgbClr val="00AEEF"/>
                </a:solidFill>
                <a:latin typeface="Helvetica" pitchFamily="2" charset="0"/>
              </a:rPr>
              <a:t>KEVIN KARPUK, CFA </a:t>
            </a:r>
          </a:p>
          <a:p>
            <a:r>
              <a:rPr lang="en-US" sz="706" b="0" i="0" dirty="0">
                <a:solidFill>
                  <a:schemeClr val="tx1">
                    <a:lumMod val="50000"/>
                    <a:lumOff val="50000"/>
                  </a:schemeClr>
                </a:solidFill>
                <a:latin typeface="Helvetica Light" panose="020B0403020202020204" pitchFamily="34" charset="0"/>
              </a:rPr>
              <a:t>Chief Investment Officer</a:t>
            </a:r>
          </a:p>
          <a:p>
            <a:endParaRPr lang="en-US" sz="706" b="0" i="0" dirty="0">
              <a:solidFill>
                <a:srgbClr val="00AEEF"/>
              </a:solidFill>
              <a:latin typeface="Helvetica Light" panose="020B0403020202020204" pitchFamily="34" charset="0"/>
            </a:endParaRPr>
          </a:p>
          <a:p>
            <a:pPr marL="0" marR="0" lvl="0" indent="0" algn="l" defTabSz="403433" rtl="0" eaLnBrk="1" fontAlgn="auto" latinLnBrk="0" hangingPunct="1">
              <a:lnSpc>
                <a:spcPct val="100000"/>
              </a:lnSpc>
              <a:spcBef>
                <a:spcPts val="0"/>
              </a:spcBef>
              <a:spcAft>
                <a:spcPts val="0"/>
              </a:spcAft>
              <a:buClrTx/>
              <a:buSzTx/>
              <a:buFontTx/>
              <a:buNone/>
              <a:tabLst/>
              <a:defRPr/>
            </a:pPr>
            <a:r>
              <a:rPr lang="en-US" sz="1059" b="0" i="0" kern="1200" dirty="0">
                <a:solidFill>
                  <a:srgbClr val="00AEEF"/>
                </a:solidFill>
                <a:latin typeface="Helvetica" pitchFamily="2" charset="0"/>
                <a:ea typeface="+mn-ea"/>
                <a:cs typeface="+mn-cs"/>
              </a:rPr>
              <a:t>RYAN C. MATTHEWS</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dirty="0">
                <a:solidFill>
                  <a:schemeClr val="tx1">
                    <a:lumMod val="50000"/>
                    <a:lumOff val="50000"/>
                  </a:schemeClr>
                </a:solidFill>
                <a:latin typeface="Helvetica Light" panose="020B0403020202020204" pitchFamily="34" charset="0"/>
              </a:rPr>
              <a:t>Investment Analyst</a:t>
            </a:r>
          </a:p>
          <a:p>
            <a:endParaRPr lang="en-US" sz="706" b="0" i="0" dirty="0">
              <a:solidFill>
                <a:srgbClr val="00AEEF"/>
              </a:solidFill>
              <a:latin typeface="Helvetica Light" panose="020B0403020202020204" pitchFamily="34" charset="0"/>
            </a:endParaRPr>
          </a:p>
          <a:p>
            <a:pPr marL="0" algn="l" defTabSz="403433" rtl="0" eaLnBrk="1" latinLnBrk="0" hangingPunct="1"/>
            <a:r>
              <a:rPr lang="en-US" sz="1059" b="0" i="0" kern="1200" dirty="0">
                <a:solidFill>
                  <a:srgbClr val="00AEEF"/>
                </a:solidFill>
                <a:latin typeface="Helvetica" pitchFamily="2" charset="0"/>
                <a:ea typeface="+mn-ea"/>
                <a:cs typeface="+mn-cs"/>
              </a:rPr>
              <a:t>TREVOR M. REID, CFA</a:t>
            </a:r>
          </a:p>
          <a:p>
            <a:r>
              <a:rPr lang="en-US" sz="706" b="0" i="0" dirty="0">
                <a:solidFill>
                  <a:schemeClr val="tx1">
                    <a:lumMod val="50000"/>
                    <a:lumOff val="50000"/>
                  </a:schemeClr>
                </a:solidFill>
                <a:latin typeface="Helvetica Light" panose="020B0403020202020204" pitchFamily="34" charset="0"/>
              </a:rPr>
              <a:t>Principal &amp; Senior Investment Analyst</a:t>
            </a:r>
          </a:p>
          <a:p>
            <a:pPr marL="0" marR="0" lvl="0" indent="0" algn="l" defTabSz="403433" rtl="0" eaLnBrk="1" fontAlgn="auto" latinLnBrk="0" hangingPunct="1">
              <a:lnSpc>
                <a:spcPct val="100000"/>
              </a:lnSpc>
              <a:spcBef>
                <a:spcPts val="0"/>
              </a:spcBef>
              <a:spcAft>
                <a:spcPts val="0"/>
              </a:spcAft>
              <a:buClrTx/>
              <a:buSzTx/>
              <a:buFontTx/>
              <a:buNone/>
              <a:tabLst/>
              <a:defRPr/>
            </a:pPr>
            <a:endParaRPr lang="en-US" sz="706" b="0" i="0" dirty="0">
              <a:solidFill>
                <a:schemeClr val="tx1">
                  <a:lumMod val="50000"/>
                  <a:lumOff val="50000"/>
                </a:schemeClr>
              </a:solidFill>
              <a:latin typeface="Helvetica Light" panose="020B0403020202020204" pitchFamily="34" charset="0"/>
            </a:endParaRPr>
          </a:p>
          <a:p>
            <a:pPr marL="0" marR="0" lvl="0" indent="0" algn="l" defTabSz="403433" rtl="0" eaLnBrk="1" fontAlgn="auto" latinLnBrk="0" hangingPunct="1">
              <a:lnSpc>
                <a:spcPct val="100000"/>
              </a:lnSpc>
              <a:spcBef>
                <a:spcPts val="0"/>
              </a:spcBef>
              <a:spcAft>
                <a:spcPts val="0"/>
              </a:spcAft>
              <a:buClrTx/>
              <a:buSzTx/>
              <a:buFontTx/>
              <a:buNone/>
              <a:tabLst/>
              <a:defRPr/>
            </a:pPr>
            <a:r>
              <a:rPr lang="en-US" sz="1059" b="0" i="0" kern="1200" dirty="0">
                <a:solidFill>
                  <a:srgbClr val="00AEEF"/>
                </a:solidFill>
                <a:latin typeface="Helvetica" pitchFamily="2" charset="0"/>
                <a:ea typeface="+mn-ea"/>
                <a:cs typeface="+mn-cs"/>
              </a:rPr>
              <a:t>MIHIR S. SAUDAGAR</a:t>
            </a:r>
          </a:p>
          <a:p>
            <a:r>
              <a:rPr lang="en-US" sz="706" b="0" i="0" dirty="0">
                <a:solidFill>
                  <a:schemeClr val="tx1">
                    <a:lumMod val="50000"/>
                    <a:lumOff val="50000"/>
                  </a:schemeClr>
                </a:solidFill>
                <a:latin typeface="Helvetica Light" panose="020B0403020202020204" pitchFamily="34" charset="0"/>
              </a:rPr>
              <a:t>Project Manager, Asset Management</a:t>
            </a:r>
          </a:p>
          <a:p>
            <a:pPr marL="0" marR="0" lvl="0" indent="0" algn="l" defTabSz="403433" rtl="0" eaLnBrk="1" fontAlgn="auto" latinLnBrk="0" hangingPunct="1">
              <a:lnSpc>
                <a:spcPct val="100000"/>
              </a:lnSpc>
              <a:spcBef>
                <a:spcPts val="0"/>
              </a:spcBef>
              <a:spcAft>
                <a:spcPts val="0"/>
              </a:spcAft>
              <a:buClrTx/>
              <a:buSzTx/>
              <a:buFontTx/>
              <a:buNone/>
              <a:tabLst/>
              <a:defRPr/>
            </a:pPr>
            <a:endParaRPr lang="en-US" sz="706" b="0" i="0" dirty="0">
              <a:solidFill>
                <a:schemeClr val="tx1">
                  <a:lumMod val="50000"/>
                  <a:lumOff val="50000"/>
                </a:schemeClr>
              </a:solidFill>
              <a:latin typeface="Helvetica Light" panose="020B0403020202020204" pitchFamily="34" charset="0"/>
            </a:endParaRPr>
          </a:p>
          <a:p>
            <a:pPr marL="0" algn="l" defTabSz="403433" rtl="0" eaLnBrk="1" latinLnBrk="0" hangingPunct="1"/>
            <a:r>
              <a:rPr lang="en-US" sz="1059" b="0" i="0" kern="1200" dirty="0">
                <a:solidFill>
                  <a:srgbClr val="00AEEF"/>
                </a:solidFill>
                <a:latin typeface="Helvetica" pitchFamily="2" charset="0"/>
                <a:ea typeface="+mn-ea"/>
                <a:cs typeface="+mn-cs"/>
              </a:rPr>
              <a:t>RYAN D. WOOD, CFA</a:t>
            </a:r>
          </a:p>
          <a:p>
            <a:r>
              <a:rPr lang="en-US" sz="706" b="0" i="0" dirty="0">
                <a:solidFill>
                  <a:schemeClr val="tx1">
                    <a:lumMod val="50000"/>
                    <a:lumOff val="50000"/>
                  </a:schemeClr>
                </a:solidFill>
                <a:latin typeface="Helvetica Light" panose="020B0403020202020204" pitchFamily="34" charset="0"/>
              </a:rPr>
              <a:t>Principal &amp; Senior Investment Analyst</a:t>
            </a:r>
          </a:p>
        </p:txBody>
      </p:sp>
      <p:sp>
        <p:nvSpPr>
          <p:cNvPr id="21" name="TextBox 20">
            <a:extLst>
              <a:ext uri="{FF2B5EF4-FFF2-40B4-BE49-F238E27FC236}">
                <a16:creationId xmlns:a16="http://schemas.microsoft.com/office/drawing/2014/main" id="{FC2AEB7F-0C4E-E841-9A35-632657B998B4}"/>
              </a:ext>
            </a:extLst>
          </p:cNvPr>
          <p:cNvSpPr txBox="1"/>
          <p:nvPr/>
        </p:nvSpPr>
        <p:spPr>
          <a:xfrm>
            <a:off x="6875800" y="1689423"/>
            <a:ext cx="2126925" cy="3568669"/>
          </a:xfrm>
          <a:prstGeom prst="rect">
            <a:avLst/>
          </a:prstGeom>
          <a:noFill/>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lang="en-US" sz="1059" b="0" i="0" kern="1200" dirty="0">
                <a:solidFill>
                  <a:srgbClr val="00AEEF"/>
                </a:solidFill>
                <a:latin typeface="Helvetica" pitchFamily="2" charset="0"/>
                <a:ea typeface="+mn-ea"/>
                <a:cs typeface="+mn-cs"/>
              </a:rPr>
              <a:t>CHRISTINE M. D’ANNIBALE</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kern="1200" dirty="0">
                <a:solidFill>
                  <a:schemeClr val="tx1">
                    <a:lumMod val="50000"/>
                    <a:lumOff val="50000"/>
                  </a:schemeClr>
                </a:solidFill>
                <a:latin typeface="Helvetica Light" panose="020B0403020202020204" pitchFamily="34" charset="0"/>
                <a:ea typeface="+mn-ea"/>
                <a:cs typeface="+mn-cs"/>
              </a:rPr>
              <a:t>Executive Assistant</a:t>
            </a:r>
          </a:p>
          <a:p>
            <a:endParaRPr lang="en-US" sz="706" b="0" i="0" dirty="0">
              <a:solidFill>
                <a:schemeClr val="tx1">
                  <a:lumMod val="50000"/>
                  <a:lumOff val="50000"/>
                </a:schemeClr>
              </a:solidFill>
              <a:latin typeface="Helvetica Light" panose="020B0403020202020204" pitchFamily="34" charset="0"/>
            </a:endParaRPr>
          </a:p>
          <a:p>
            <a:pPr marL="0" marR="0" lvl="0" indent="0" algn="l" defTabSz="403433" rtl="0" eaLnBrk="1" fontAlgn="auto" latinLnBrk="0" hangingPunct="1">
              <a:lnSpc>
                <a:spcPct val="100000"/>
              </a:lnSpc>
              <a:spcBef>
                <a:spcPts val="0"/>
              </a:spcBef>
              <a:spcAft>
                <a:spcPts val="0"/>
              </a:spcAft>
              <a:buClrTx/>
              <a:buSzTx/>
              <a:buFontTx/>
              <a:buNone/>
              <a:tabLst/>
              <a:defRPr/>
            </a:pPr>
            <a:r>
              <a:rPr lang="en-US" sz="1059" b="0" i="0" kern="1200" dirty="0">
                <a:solidFill>
                  <a:srgbClr val="00AEEF"/>
                </a:solidFill>
                <a:latin typeface="Helvetica" pitchFamily="2" charset="0"/>
                <a:ea typeface="+mn-ea"/>
                <a:cs typeface="+mn-cs"/>
              </a:rPr>
              <a:t>MARIE C. EVANGELISTA</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kern="1200" dirty="0">
                <a:solidFill>
                  <a:schemeClr val="tx1">
                    <a:lumMod val="50000"/>
                    <a:lumOff val="50000"/>
                  </a:schemeClr>
                </a:solidFill>
                <a:latin typeface="Helvetica Light" panose="020B0403020202020204" pitchFamily="34" charset="0"/>
                <a:ea typeface="+mn-ea"/>
                <a:cs typeface="+mn-cs"/>
              </a:rPr>
              <a:t>Receptionist</a:t>
            </a:r>
          </a:p>
          <a:p>
            <a:endParaRPr lang="en-US" sz="706" b="0" i="0" dirty="0">
              <a:solidFill>
                <a:srgbClr val="00AEEF"/>
              </a:solidFill>
              <a:latin typeface="Helvetica Light" panose="020B0403020202020204" pitchFamily="34" charset="0"/>
            </a:endParaRPr>
          </a:p>
          <a:p>
            <a:r>
              <a:rPr lang="en-US" sz="1059" b="0" i="0" kern="1200" dirty="0">
                <a:solidFill>
                  <a:srgbClr val="00AEEF"/>
                </a:solidFill>
                <a:latin typeface="Helvetica" pitchFamily="2" charset="0"/>
                <a:ea typeface="+mn-ea"/>
                <a:cs typeface="+mn-cs"/>
              </a:rPr>
              <a:t>MEREDITH L. HEYDT</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dirty="0">
                <a:solidFill>
                  <a:schemeClr val="tx1">
                    <a:lumMod val="50000"/>
                    <a:lumOff val="50000"/>
                  </a:schemeClr>
                </a:solidFill>
                <a:latin typeface="Helvetica Light" panose="020B0403020202020204" pitchFamily="34" charset="0"/>
              </a:rPr>
              <a:t>Marketing Manager</a:t>
            </a:r>
          </a:p>
          <a:p>
            <a:pPr marL="0" marR="0" lvl="0" indent="0" algn="l" defTabSz="403433" rtl="0" eaLnBrk="1" fontAlgn="auto" latinLnBrk="0" hangingPunct="1">
              <a:lnSpc>
                <a:spcPct val="100000"/>
              </a:lnSpc>
              <a:spcBef>
                <a:spcPts val="0"/>
              </a:spcBef>
              <a:spcAft>
                <a:spcPts val="0"/>
              </a:spcAft>
              <a:buClrTx/>
              <a:buSzTx/>
              <a:buFontTx/>
              <a:buNone/>
              <a:tabLst/>
              <a:defRPr/>
            </a:pPr>
            <a:endParaRPr lang="en-US" sz="706" b="0" i="0" dirty="0">
              <a:solidFill>
                <a:schemeClr val="tx1">
                  <a:lumMod val="50000"/>
                  <a:lumOff val="50000"/>
                </a:schemeClr>
              </a:solidFill>
              <a:latin typeface="Helvetica Light" panose="020B0403020202020204" pitchFamily="34" charset="0"/>
            </a:endParaRPr>
          </a:p>
          <a:p>
            <a:pPr marL="0" algn="l" defTabSz="403433" rtl="0" eaLnBrk="1" latinLnBrk="0" hangingPunct="1"/>
            <a:r>
              <a:rPr lang="en-US" sz="1059" b="0" i="0" kern="1200" dirty="0">
                <a:solidFill>
                  <a:srgbClr val="00AEEF"/>
                </a:solidFill>
                <a:latin typeface="Helvetica" pitchFamily="2" charset="0"/>
                <a:ea typeface="+mn-ea"/>
                <a:cs typeface="+mn-cs"/>
              </a:rPr>
              <a:t>CHRISTOPHER J. MCKINLEY</a:t>
            </a:r>
          </a:p>
          <a:p>
            <a:r>
              <a:rPr lang="en-US" sz="706" b="0" i="0" dirty="0">
                <a:solidFill>
                  <a:schemeClr val="tx1">
                    <a:lumMod val="50000"/>
                    <a:lumOff val="50000"/>
                  </a:schemeClr>
                </a:solidFill>
                <a:latin typeface="Helvetica Light" panose="020B0403020202020204" pitchFamily="34" charset="0"/>
              </a:rPr>
              <a:t>Chief Compliance Officer &amp;</a:t>
            </a:r>
            <a:br>
              <a:rPr lang="en-US" sz="706" b="0" i="0" dirty="0">
                <a:solidFill>
                  <a:schemeClr val="tx1">
                    <a:lumMod val="50000"/>
                    <a:lumOff val="50000"/>
                  </a:schemeClr>
                </a:solidFill>
                <a:latin typeface="Helvetica Light" panose="020B0403020202020204" pitchFamily="34" charset="0"/>
              </a:rPr>
            </a:br>
            <a:r>
              <a:rPr lang="en-US" sz="706" b="0" i="0" dirty="0">
                <a:solidFill>
                  <a:schemeClr val="tx1">
                    <a:lumMod val="50000"/>
                    <a:lumOff val="50000"/>
                  </a:schemeClr>
                </a:solidFill>
                <a:latin typeface="Helvetica Light" panose="020B0403020202020204" pitchFamily="34" charset="0"/>
              </a:rPr>
              <a:t>Chief Operating Officer</a:t>
            </a:r>
          </a:p>
          <a:p>
            <a:pPr marL="0" marR="0" lvl="0" indent="0" algn="l" defTabSz="403433" rtl="0" eaLnBrk="1" fontAlgn="auto" latinLnBrk="0" hangingPunct="1">
              <a:lnSpc>
                <a:spcPct val="100000"/>
              </a:lnSpc>
              <a:spcBef>
                <a:spcPts val="0"/>
              </a:spcBef>
              <a:spcAft>
                <a:spcPts val="0"/>
              </a:spcAft>
              <a:buClrTx/>
              <a:buSzTx/>
              <a:buFontTx/>
              <a:buNone/>
              <a:tabLst/>
              <a:defRPr/>
            </a:pPr>
            <a:endParaRPr lang="en-US" sz="706" b="0" i="0" dirty="0">
              <a:solidFill>
                <a:schemeClr val="tx1">
                  <a:lumMod val="50000"/>
                  <a:lumOff val="50000"/>
                </a:schemeClr>
              </a:solidFill>
              <a:latin typeface="Helvetica Light" panose="020B0403020202020204" pitchFamily="34" charset="0"/>
            </a:endParaRPr>
          </a:p>
          <a:p>
            <a:pPr marL="0" marR="0" lvl="0" indent="0" algn="l" defTabSz="403433" rtl="0" eaLnBrk="1" fontAlgn="auto" latinLnBrk="0" hangingPunct="1">
              <a:lnSpc>
                <a:spcPct val="100000"/>
              </a:lnSpc>
              <a:spcBef>
                <a:spcPts val="0"/>
              </a:spcBef>
              <a:spcAft>
                <a:spcPts val="0"/>
              </a:spcAft>
              <a:buClrTx/>
              <a:buSzTx/>
              <a:buFontTx/>
              <a:buNone/>
              <a:tabLst/>
              <a:defRPr/>
            </a:pPr>
            <a:r>
              <a:rPr lang="en-US" sz="1059" b="0" i="0" kern="1200" dirty="0">
                <a:solidFill>
                  <a:srgbClr val="00AEEF"/>
                </a:solidFill>
                <a:latin typeface="Helvetica" pitchFamily="2" charset="0"/>
                <a:ea typeface="+mn-ea"/>
                <a:cs typeface="+mn-cs"/>
              </a:rPr>
              <a:t>NICOLE M. MILLER</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dirty="0">
                <a:solidFill>
                  <a:schemeClr val="tx1">
                    <a:lumMod val="50000"/>
                    <a:lumOff val="50000"/>
                  </a:schemeClr>
                </a:solidFill>
                <a:latin typeface="Helvetica Light" panose="020B0403020202020204" pitchFamily="34" charset="0"/>
              </a:rPr>
              <a:t>Administrative Assistant</a:t>
            </a:r>
          </a:p>
          <a:p>
            <a:pPr marL="0" marR="0" lvl="0" indent="0" algn="l" defTabSz="403433" rtl="0" eaLnBrk="1" fontAlgn="auto" latinLnBrk="0" hangingPunct="1">
              <a:lnSpc>
                <a:spcPct val="100000"/>
              </a:lnSpc>
              <a:spcBef>
                <a:spcPts val="0"/>
              </a:spcBef>
              <a:spcAft>
                <a:spcPts val="0"/>
              </a:spcAft>
              <a:buClrTx/>
              <a:buSzTx/>
              <a:buFontTx/>
              <a:buNone/>
              <a:tabLst/>
              <a:defRPr/>
            </a:pPr>
            <a:endParaRPr lang="en-US" sz="706" b="0" i="0" dirty="0">
              <a:solidFill>
                <a:srgbClr val="00AEEF"/>
              </a:solidFill>
              <a:latin typeface="Helvetica Light" panose="020B0403020202020204" pitchFamily="34" charset="0"/>
            </a:endParaRPr>
          </a:p>
          <a:p>
            <a:pPr marL="0" marR="0" lvl="0" indent="0" algn="l" defTabSz="403433" rtl="0" eaLnBrk="1" fontAlgn="auto" latinLnBrk="0" hangingPunct="1">
              <a:lnSpc>
                <a:spcPct val="100000"/>
              </a:lnSpc>
              <a:spcBef>
                <a:spcPts val="0"/>
              </a:spcBef>
              <a:spcAft>
                <a:spcPts val="0"/>
              </a:spcAft>
              <a:buClrTx/>
              <a:buSzTx/>
              <a:buFontTx/>
              <a:buNone/>
              <a:tabLst/>
              <a:defRPr/>
            </a:pPr>
            <a:r>
              <a:rPr lang="en-US" sz="1059" b="0" i="0" kern="1200" dirty="0">
                <a:solidFill>
                  <a:srgbClr val="00AEEF"/>
                </a:solidFill>
                <a:latin typeface="Helvetica" pitchFamily="2" charset="0"/>
                <a:ea typeface="+mn-ea"/>
                <a:cs typeface="+mn-cs"/>
              </a:rPr>
              <a:t>SUZELLE E. OLMOS</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dirty="0">
                <a:solidFill>
                  <a:schemeClr val="tx1">
                    <a:lumMod val="50000"/>
                    <a:lumOff val="50000"/>
                  </a:schemeClr>
                </a:solidFill>
                <a:latin typeface="Helvetica Light" panose="020B0403020202020204" pitchFamily="34" charset="0"/>
              </a:rPr>
              <a:t>Office Manager &amp; Accounting Associate</a:t>
            </a:r>
          </a:p>
          <a:p>
            <a:endParaRPr lang="en-US" sz="706" b="0" i="0" dirty="0">
              <a:solidFill>
                <a:srgbClr val="00AEEF"/>
              </a:solidFill>
              <a:latin typeface="Helvetica Light" panose="020B0403020202020204" pitchFamily="34" charset="0"/>
            </a:endParaRPr>
          </a:p>
          <a:p>
            <a:r>
              <a:rPr lang="en-US" sz="1059" b="0" i="0" kern="1200" dirty="0">
                <a:solidFill>
                  <a:srgbClr val="00AEEF"/>
                </a:solidFill>
                <a:latin typeface="Helvetica" pitchFamily="2" charset="0"/>
                <a:ea typeface="+mn-ea"/>
                <a:cs typeface="+mn-cs"/>
              </a:rPr>
              <a:t>ANA R. RODER</a:t>
            </a:r>
          </a:p>
          <a:p>
            <a:pPr marL="0" marR="0" lvl="0" indent="0" algn="l" defTabSz="403433" rtl="0" eaLnBrk="1" fontAlgn="auto" latinLnBrk="0" hangingPunct="1">
              <a:lnSpc>
                <a:spcPct val="100000"/>
              </a:lnSpc>
              <a:spcBef>
                <a:spcPts val="0"/>
              </a:spcBef>
              <a:spcAft>
                <a:spcPts val="0"/>
              </a:spcAft>
              <a:buClrTx/>
              <a:buSzTx/>
              <a:buFontTx/>
              <a:buNone/>
              <a:tabLst/>
              <a:defRPr/>
            </a:pPr>
            <a:r>
              <a:rPr lang="en-US" sz="706" b="0" i="0" kern="1200" dirty="0">
                <a:solidFill>
                  <a:schemeClr val="tx1">
                    <a:lumMod val="50000"/>
                    <a:lumOff val="50000"/>
                  </a:schemeClr>
                </a:solidFill>
                <a:latin typeface="Helvetica Light" panose="020B0403020202020204" pitchFamily="34" charset="0"/>
                <a:ea typeface="+mn-ea"/>
                <a:cs typeface="+mn-cs"/>
              </a:rPr>
              <a:t>Financial Controller</a:t>
            </a:r>
          </a:p>
          <a:p>
            <a:pPr marL="0" marR="0" lvl="0" indent="0" algn="l" defTabSz="403433" rtl="0" eaLnBrk="1" fontAlgn="auto" latinLnBrk="0" hangingPunct="1">
              <a:lnSpc>
                <a:spcPct val="100000"/>
              </a:lnSpc>
              <a:spcBef>
                <a:spcPts val="0"/>
              </a:spcBef>
              <a:spcAft>
                <a:spcPts val="0"/>
              </a:spcAft>
              <a:buClrTx/>
              <a:buSzTx/>
              <a:buFontTx/>
              <a:buNone/>
              <a:tabLst/>
              <a:defRPr/>
            </a:pPr>
            <a:endParaRPr lang="en-US" sz="706" b="0" i="0" kern="1200" dirty="0">
              <a:solidFill>
                <a:schemeClr val="tx1">
                  <a:lumMod val="50000"/>
                  <a:lumOff val="50000"/>
                </a:schemeClr>
              </a:solidFill>
              <a:latin typeface="Helvetica Light" panose="020B0403020202020204" pitchFamily="34" charset="0"/>
              <a:ea typeface="+mn-ea"/>
              <a:cs typeface="+mn-cs"/>
            </a:endParaRPr>
          </a:p>
          <a:p>
            <a:pPr marL="0" marR="0" lvl="0" indent="0" algn="l" defTabSz="403433" rtl="0" eaLnBrk="1" fontAlgn="auto" latinLnBrk="0" hangingPunct="1">
              <a:lnSpc>
                <a:spcPct val="100000"/>
              </a:lnSpc>
              <a:spcBef>
                <a:spcPts val="0"/>
              </a:spcBef>
              <a:spcAft>
                <a:spcPts val="0"/>
              </a:spcAft>
              <a:buClrTx/>
              <a:buSzTx/>
              <a:buFontTx/>
              <a:buNone/>
              <a:tabLst/>
              <a:defRPr/>
            </a:pPr>
            <a:r>
              <a:rPr lang="en-US" sz="1059" b="0" i="0" kern="1200" dirty="0">
                <a:solidFill>
                  <a:srgbClr val="00AEEF"/>
                </a:solidFill>
                <a:latin typeface="Helvetica" pitchFamily="2" charset="0"/>
                <a:ea typeface="+mn-ea"/>
                <a:cs typeface="+mn-cs"/>
              </a:rPr>
              <a:t>KIM M. SMALLEY</a:t>
            </a:r>
          </a:p>
          <a:p>
            <a:r>
              <a:rPr lang="en-US" sz="706" b="0" i="0" dirty="0">
                <a:solidFill>
                  <a:schemeClr val="tx1">
                    <a:lumMod val="50000"/>
                    <a:lumOff val="50000"/>
                  </a:schemeClr>
                </a:solidFill>
                <a:latin typeface="Helvetica Light" panose="020B0403020202020204" pitchFamily="34" charset="0"/>
              </a:rPr>
              <a:t>Executive Assistant </a:t>
            </a:r>
            <a:r>
              <a:rPr lang="en-US" sz="706" b="0" i="0" kern="1200" dirty="0">
                <a:solidFill>
                  <a:schemeClr val="tx1">
                    <a:lumMod val="50000"/>
                    <a:lumOff val="50000"/>
                  </a:schemeClr>
                </a:solidFill>
                <a:latin typeface="Helvetica Light" panose="020B0403020202020204" pitchFamily="34" charset="0"/>
                <a:ea typeface="+mn-ea"/>
                <a:cs typeface="+mn-cs"/>
              </a:rPr>
              <a:t>&amp; Coordinator of Retirement Planning</a:t>
            </a:r>
          </a:p>
          <a:p>
            <a:pPr marL="0" marR="0" lvl="0" indent="0" algn="l" defTabSz="403433" rtl="0" eaLnBrk="1" fontAlgn="auto" latinLnBrk="0" hangingPunct="1">
              <a:lnSpc>
                <a:spcPct val="100000"/>
              </a:lnSpc>
              <a:spcBef>
                <a:spcPts val="0"/>
              </a:spcBef>
              <a:spcAft>
                <a:spcPts val="0"/>
              </a:spcAft>
              <a:buClrTx/>
              <a:buSzTx/>
              <a:buFontTx/>
              <a:buNone/>
              <a:tabLst/>
              <a:defRPr/>
            </a:pPr>
            <a:endParaRPr lang="en-US" sz="706" b="0" i="0" kern="1200" dirty="0">
              <a:solidFill>
                <a:schemeClr val="tx1">
                  <a:lumMod val="50000"/>
                  <a:lumOff val="50000"/>
                </a:schemeClr>
              </a:solidFill>
              <a:latin typeface="Helvetica Light" panose="020B0403020202020204" pitchFamily="34" charset="0"/>
              <a:ea typeface="+mn-ea"/>
              <a:cs typeface="+mn-cs"/>
            </a:endParaRPr>
          </a:p>
          <a:p>
            <a:pPr marL="0" marR="0" lvl="0" indent="0" algn="l" defTabSz="403433" rtl="0" eaLnBrk="1" fontAlgn="auto" latinLnBrk="0" hangingPunct="1">
              <a:lnSpc>
                <a:spcPct val="100000"/>
              </a:lnSpc>
              <a:spcBef>
                <a:spcPts val="0"/>
              </a:spcBef>
              <a:spcAft>
                <a:spcPts val="0"/>
              </a:spcAft>
              <a:buClrTx/>
              <a:buSzTx/>
              <a:buFontTx/>
              <a:buNone/>
              <a:tabLst/>
              <a:defRPr/>
            </a:pPr>
            <a:endParaRPr lang="en-US" sz="706" b="0" i="0" dirty="0">
              <a:solidFill>
                <a:schemeClr val="tx1">
                  <a:lumMod val="50000"/>
                  <a:lumOff val="50000"/>
                </a:schemeClr>
              </a:solidFill>
              <a:latin typeface="Helvetica Light" panose="020B0403020202020204" pitchFamily="34" charset="0"/>
            </a:endParaRPr>
          </a:p>
          <a:p>
            <a:endParaRPr lang="en-US" sz="706" b="0" i="0" dirty="0">
              <a:solidFill>
                <a:srgbClr val="00AEEF"/>
              </a:solidFill>
              <a:latin typeface="Helvetica Light" panose="020B0403020202020204" pitchFamily="34" charset="0"/>
            </a:endParaRPr>
          </a:p>
        </p:txBody>
      </p:sp>
      <p:pic>
        <p:nvPicPr>
          <p:cNvPr id="24" name="Picture 23">
            <a:extLst>
              <a:ext uri="{FF2B5EF4-FFF2-40B4-BE49-F238E27FC236}">
                <a16:creationId xmlns:a16="http://schemas.microsoft.com/office/drawing/2014/main" id="{820C06E1-45E7-EF42-9C80-53BB0420F17B}"/>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25" name="Picture 24">
            <a:extLst>
              <a:ext uri="{FF2B5EF4-FFF2-40B4-BE49-F238E27FC236}">
                <a16:creationId xmlns:a16="http://schemas.microsoft.com/office/drawing/2014/main" id="{AF760EE9-61CF-A846-BF73-57270ACF101C}"/>
              </a:ext>
            </a:extLst>
          </p:cNvPr>
          <p:cNvPicPr>
            <a:picLocks noChangeAspect="1"/>
          </p:cNvPicPr>
          <p:nvPr/>
        </p:nvPicPr>
        <p:blipFill>
          <a:blip r:embed="rId3"/>
          <a:stretch>
            <a:fillRect/>
          </a:stretch>
        </p:blipFill>
        <p:spPr>
          <a:xfrm>
            <a:off x="243443" y="1089211"/>
            <a:ext cx="8656795" cy="49717"/>
          </a:xfrm>
          <a:prstGeom prst="rect">
            <a:avLst/>
          </a:prstGeom>
        </p:spPr>
      </p:pic>
      <p:cxnSp>
        <p:nvCxnSpPr>
          <p:cNvPr id="27" name="Straight Connector 26">
            <a:extLst>
              <a:ext uri="{FF2B5EF4-FFF2-40B4-BE49-F238E27FC236}">
                <a16:creationId xmlns:a16="http://schemas.microsoft.com/office/drawing/2014/main" id="{5972F4B2-52E3-4C4B-A3D7-8587FE2C1782}"/>
              </a:ext>
            </a:extLst>
          </p:cNvPr>
          <p:cNvCxnSpPr>
            <a:cxnSpLocks/>
          </p:cNvCxnSpPr>
          <p:nvPr/>
        </p:nvCxnSpPr>
        <p:spPr>
          <a:xfrm flipV="1">
            <a:off x="2466008" y="1753964"/>
            <a:ext cx="0" cy="4320234"/>
          </a:xfrm>
          <a:prstGeom prst="line">
            <a:avLst/>
          </a:prstGeom>
          <a:ln w="28575">
            <a:solidFill>
              <a:srgbClr val="263692"/>
            </a:solidFill>
          </a:ln>
        </p:spPr>
        <p:style>
          <a:lnRef idx="1">
            <a:schemeClr val="accent1"/>
          </a:lnRef>
          <a:fillRef idx="0">
            <a:schemeClr val="accent1"/>
          </a:fillRef>
          <a:effectRef idx="0">
            <a:schemeClr val="accent1"/>
          </a:effectRef>
          <a:fontRef idx="minor">
            <a:schemeClr val="tx1"/>
          </a:fontRef>
        </p:style>
      </p:cxnSp>
      <p:sp>
        <p:nvSpPr>
          <p:cNvPr id="23" name="Slide Number Placeholder 2">
            <a:extLst>
              <a:ext uri="{FF2B5EF4-FFF2-40B4-BE49-F238E27FC236}">
                <a16:creationId xmlns:a16="http://schemas.microsoft.com/office/drawing/2014/main" id="{13FD8FC6-69F1-8046-A697-FCFD9BC5CEF2}"/>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26" name="Slide Number Placeholder 5">
            <a:extLst>
              <a:ext uri="{FF2B5EF4-FFF2-40B4-BE49-F238E27FC236}">
                <a16:creationId xmlns:a16="http://schemas.microsoft.com/office/drawing/2014/main" id="{E82D222B-69D6-5F4E-8A28-FF500608F51D}"/>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cxnSp>
        <p:nvCxnSpPr>
          <p:cNvPr id="22" name="Straight Connector 21">
            <a:extLst>
              <a:ext uri="{FF2B5EF4-FFF2-40B4-BE49-F238E27FC236}">
                <a16:creationId xmlns:a16="http://schemas.microsoft.com/office/drawing/2014/main" id="{6EBDAE97-FEDC-824D-8C68-53CED6852647}"/>
              </a:ext>
            </a:extLst>
          </p:cNvPr>
          <p:cNvCxnSpPr>
            <a:cxnSpLocks/>
          </p:cNvCxnSpPr>
          <p:nvPr/>
        </p:nvCxnSpPr>
        <p:spPr>
          <a:xfrm flipV="1">
            <a:off x="4679724" y="1753964"/>
            <a:ext cx="0" cy="4320234"/>
          </a:xfrm>
          <a:prstGeom prst="line">
            <a:avLst/>
          </a:prstGeom>
          <a:ln w="28575">
            <a:solidFill>
              <a:srgbClr val="26369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6E1DE33-2BC7-6845-9C23-C511CB480B22}"/>
              </a:ext>
            </a:extLst>
          </p:cNvPr>
          <p:cNvCxnSpPr>
            <a:cxnSpLocks/>
          </p:cNvCxnSpPr>
          <p:nvPr/>
        </p:nvCxnSpPr>
        <p:spPr>
          <a:xfrm flipV="1">
            <a:off x="6712727" y="1753964"/>
            <a:ext cx="0" cy="4320234"/>
          </a:xfrm>
          <a:prstGeom prst="line">
            <a:avLst/>
          </a:prstGeom>
          <a:ln w="28575">
            <a:solidFill>
              <a:srgbClr val="26369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671336"/>
      </p:ext>
    </p:extLst>
  </p:cSld>
  <p:clrMapOvr>
    <a:masterClrMapping/>
  </p:clrMapOvr>
  <p:extLst>
    <p:ext uri="{DCECCB84-F9BA-43D5-87BE-67443E8EF086}">
      <p15:sldGuideLst xmlns:p15="http://schemas.microsoft.com/office/powerpoint/2012/main">
        <p15:guide id="1" pos="480">
          <p15:clr>
            <a:srgbClr val="FBAE40"/>
          </p15:clr>
        </p15:guide>
        <p15:guide id="2" orient="horz" pos="1488">
          <p15:clr>
            <a:srgbClr val="FBAE40"/>
          </p15:clr>
        </p15:guide>
        <p15:guide id="3" orient="horz" pos="1416">
          <p15:clr>
            <a:srgbClr val="FBAE40"/>
          </p15:clr>
        </p15:guide>
        <p15:guide id="4" pos="590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6_Approach_TeamIntro">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82B1225-D474-C04D-94D5-B6EE818E6303}"/>
              </a:ext>
            </a:extLst>
          </p:cNvPr>
          <p:cNvSpPr txBox="1"/>
          <p:nvPr/>
        </p:nvSpPr>
        <p:spPr>
          <a:xfrm>
            <a:off x="815832" y="207262"/>
            <a:ext cx="7617545" cy="744178"/>
          </a:xfrm>
          <a:prstGeom prst="rect">
            <a:avLst/>
          </a:prstGeom>
          <a:noFill/>
        </p:spPr>
        <p:txBody>
          <a:bodyPr wrap="square" rtlCol="0">
            <a:spAutoFit/>
          </a:bodyPr>
          <a:lstStyle/>
          <a:p>
            <a:pPr algn="ctr"/>
            <a:r>
              <a:rPr lang="en-US" sz="4236" b="0" i="0" spc="265" dirty="0">
                <a:solidFill>
                  <a:srgbClr val="00AEEF"/>
                </a:solidFill>
                <a:latin typeface="Helvetica Light" panose="020B0403020202020204" pitchFamily="34" charset="0"/>
              </a:rPr>
              <a:t>RANKINGS</a:t>
            </a:r>
            <a:r>
              <a:rPr lang="en-US" sz="4236" spc="265" dirty="0">
                <a:latin typeface="Helvetica" pitchFamily="2" charset="0"/>
              </a:rPr>
              <a:t> </a:t>
            </a:r>
            <a:r>
              <a:rPr lang="en-US" sz="4236" b="1" i="0" spc="265" dirty="0">
                <a:solidFill>
                  <a:srgbClr val="263692"/>
                </a:solidFill>
                <a:latin typeface="Helvetica" pitchFamily="2" charset="0"/>
              </a:rPr>
              <a:t>EXPLAINED</a:t>
            </a:r>
          </a:p>
        </p:txBody>
      </p:sp>
      <p:sp>
        <p:nvSpPr>
          <p:cNvPr id="10" name="TextBox 9">
            <a:extLst>
              <a:ext uri="{FF2B5EF4-FFF2-40B4-BE49-F238E27FC236}">
                <a16:creationId xmlns:a16="http://schemas.microsoft.com/office/drawing/2014/main" id="{56B87941-698D-114C-973D-76DD4654D460}"/>
              </a:ext>
            </a:extLst>
          </p:cNvPr>
          <p:cNvSpPr txBox="1"/>
          <p:nvPr/>
        </p:nvSpPr>
        <p:spPr>
          <a:xfrm>
            <a:off x="243443" y="1352559"/>
            <a:ext cx="8656795" cy="3764172"/>
          </a:xfrm>
          <a:prstGeom prst="rect">
            <a:avLst/>
          </a:prstGeom>
          <a:noFill/>
        </p:spPr>
        <p:txBody>
          <a:bodyPr wrap="square" rtlCol="0">
            <a:spAutoFit/>
          </a:bodyPr>
          <a:lstStyle/>
          <a:p>
            <a:pPr algn="ctr"/>
            <a:r>
              <a:rPr lang="en-US" sz="1235" b="0" i="0" dirty="0">
                <a:solidFill>
                  <a:schemeClr val="bg1">
                    <a:lumMod val="50000"/>
                  </a:schemeClr>
                </a:solidFill>
                <a:latin typeface="Helvetica Light" panose="020B0403020202020204" pitchFamily="34" charset="0"/>
                <a:cs typeface="Helvetica" panose="020B0604020202020204" pitchFamily="34" charset="0"/>
              </a:rPr>
              <a:t>Inclusion in rankings and surveys does not imply anything about a particular client’s experience or </a:t>
            </a:r>
            <a:br>
              <a:rPr lang="en-US" sz="1235" b="0" i="0" dirty="0">
                <a:solidFill>
                  <a:schemeClr val="bg1">
                    <a:lumMod val="50000"/>
                  </a:schemeClr>
                </a:solidFill>
                <a:latin typeface="Helvetica Light" panose="020B0403020202020204" pitchFamily="34" charset="0"/>
                <a:cs typeface="Helvetica" panose="020B0604020202020204" pitchFamily="34" charset="0"/>
              </a:rPr>
            </a:br>
            <a:r>
              <a:rPr lang="en-US" sz="1235" b="0" i="0" dirty="0">
                <a:solidFill>
                  <a:schemeClr val="bg1">
                    <a:lumMod val="50000"/>
                  </a:schemeClr>
                </a:solidFill>
                <a:latin typeface="Helvetica Light" panose="020B0403020202020204" pitchFamily="34" charset="0"/>
                <a:cs typeface="Helvetica" panose="020B0604020202020204" pitchFamily="34" charset="0"/>
              </a:rPr>
              <a:t>investment results with Cornerstone Advisors Asset Management, LLC.</a:t>
            </a:r>
          </a:p>
          <a:p>
            <a:pPr algn="l"/>
            <a:endParaRPr lang="en-US" sz="1059" dirty="0">
              <a:solidFill>
                <a:schemeClr val="bg1">
                  <a:lumMod val="50000"/>
                </a:schemeClr>
              </a:solidFill>
              <a:latin typeface="Helvetica" panose="020B0604020202020204" pitchFamily="34" charset="0"/>
              <a:cs typeface="Helvetica" panose="020B0604020202020204" pitchFamily="34" charset="0"/>
            </a:endParaRPr>
          </a:p>
          <a:p>
            <a:pPr algn="l"/>
            <a:endParaRPr lang="en-US" sz="1059" dirty="0">
              <a:solidFill>
                <a:schemeClr val="bg1">
                  <a:lumMod val="50000"/>
                </a:schemeClr>
              </a:solidFill>
              <a:latin typeface="Helvetica" panose="020B0604020202020204" pitchFamily="34" charset="0"/>
              <a:cs typeface="Helvetica" panose="020B0604020202020204" pitchFamily="34" charset="0"/>
            </a:endParaRPr>
          </a:p>
          <a:p>
            <a:pPr algn="l"/>
            <a:r>
              <a:rPr lang="en-US" sz="838" b="1" dirty="0">
                <a:solidFill>
                  <a:srgbClr val="03AEF0"/>
                </a:solidFill>
                <a:latin typeface="Helvetica" panose="020B0604020202020204" pitchFamily="34" charset="0"/>
                <a:cs typeface="Helvetica" panose="020B0604020202020204" pitchFamily="34" charset="0"/>
              </a:rPr>
              <a:t>2021 BARRON’S TOP INDEPENDENT FINANCIAL ADVISORS</a:t>
            </a:r>
          </a:p>
          <a:p>
            <a:r>
              <a:rPr lang="en-US" sz="838" b="0" i="0" kern="1200" dirty="0">
                <a:solidFill>
                  <a:schemeClr val="bg1">
                    <a:lumMod val="50000"/>
                  </a:schemeClr>
                </a:solidFill>
                <a:effectLst/>
                <a:latin typeface="Helvetica Light" panose="020B0403020202020204" pitchFamily="34" charset="0"/>
                <a:ea typeface="+mn-ea"/>
                <a:cs typeface="+mn-cs"/>
              </a:rPr>
              <a:t>This Barron’s list was based on a range of criteria. The ranking reflects the volume of assets overseen by the advisors and their teams, revenues generated for the firms, and the quality of the advisors' practices. For more information, please see </a:t>
            </a:r>
            <a:r>
              <a:rPr lang="en-US" sz="838" b="0" i="0" u="sng" kern="1200" dirty="0">
                <a:solidFill>
                  <a:schemeClr val="bg1">
                    <a:lumMod val="50000"/>
                  </a:schemeClr>
                </a:solidFill>
                <a:effectLst/>
                <a:latin typeface="Helvetica Light" panose="020B0403020202020204" pitchFamily="34" charset="0"/>
                <a:ea typeface="+mn-ea"/>
                <a:cs typeface="+mn-cs"/>
              </a:rPr>
              <a:t>https://www.barrons.com/advisor/report/top-financial-advisors/independent?mod=faranking_subnav</a:t>
            </a:r>
            <a:r>
              <a:rPr lang="en-US" sz="838" b="0" i="0" kern="1200" dirty="0">
                <a:solidFill>
                  <a:schemeClr val="bg1">
                    <a:lumMod val="50000"/>
                  </a:schemeClr>
                </a:solidFill>
                <a:effectLst/>
                <a:latin typeface="Helvetica Light" panose="020B0403020202020204" pitchFamily="34" charset="0"/>
                <a:ea typeface="+mn-ea"/>
                <a:cs typeface="+mn-cs"/>
              </a:rPr>
              <a:t>.</a:t>
            </a:r>
          </a:p>
          <a:p>
            <a:endParaRPr lang="en-US" sz="838" b="0" i="0" kern="1200" dirty="0">
              <a:solidFill>
                <a:schemeClr val="bg1">
                  <a:lumMod val="50000"/>
                </a:schemeClr>
              </a:solidFill>
              <a:effectLst/>
              <a:latin typeface="Helvetica Light" panose="020B0403020202020204" pitchFamily="34" charset="0"/>
              <a:ea typeface="+mn-ea"/>
              <a:cs typeface="+mn-cs"/>
            </a:endParaRPr>
          </a:p>
          <a:p>
            <a:pPr algn="l"/>
            <a:r>
              <a:rPr lang="en-US" sz="838" b="1" dirty="0">
                <a:solidFill>
                  <a:srgbClr val="03AEF0"/>
                </a:solidFill>
                <a:latin typeface="Helvetica" panose="020B0604020202020204" pitchFamily="34" charset="0"/>
                <a:cs typeface="Helvetica" panose="020B0604020202020204" pitchFamily="34" charset="0"/>
              </a:rPr>
              <a:t>2021 BARRON’S TOP INSTITUTIONAL CONSULTING TEAMS</a:t>
            </a:r>
          </a:p>
          <a:p>
            <a:r>
              <a:rPr lang="en-US" sz="838" b="0" i="0" kern="1200" dirty="0">
                <a:solidFill>
                  <a:schemeClr val="bg1">
                    <a:lumMod val="50000"/>
                  </a:schemeClr>
                </a:solidFill>
                <a:effectLst/>
                <a:latin typeface="Helvetica Light" panose="020B0403020202020204" pitchFamily="34" charset="0"/>
                <a:ea typeface="+mn-ea"/>
                <a:cs typeface="+mn-cs"/>
              </a:rPr>
              <a:t>This Barron’s list included many of the nation’s top wealth management teams that specialize in investing for large organizations—pension plans, university endowments, charitable foundations, and the like. These teams also serve individual investors, many of whom want institutional-style oversight of their investments. For more information, please see </a:t>
            </a:r>
            <a:r>
              <a:rPr lang="en-US" sz="838" b="0" i="0" u="sng" kern="1200" dirty="0">
                <a:solidFill>
                  <a:schemeClr val="bg1">
                    <a:lumMod val="50000"/>
                  </a:schemeClr>
                </a:solidFill>
                <a:effectLst/>
                <a:latin typeface="Helvetica Light" panose="020B0403020202020204" pitchFamily="34" charset="0"/>
                <a:ea typeface="+mn-ea"/>
                <a:cs typeface="+mn-cs"/>
              </a:rPr>
              <a:t>https://www.barrons.com/advisor/report/top-financial-advisors/institutional?mod=faranking_subnav</a:t>
            </a:r>
            <a:r>
              <a:rPr lang="en-US" sz="838" b="0" i="0" kern="1200" dirty="0">
                <a:solidFill>
                  <a:schemeClr val="bg1">
                    <a:lumMod val="50000"/>
                  </a:schemeClr>
                </a:solidFill>
                <a:effectLst/>
                <a:latin typeface="Helvetica Light" panose="020B0403020202020204" pitchFamily="34" charset="0"/>
                <a:ea typeface="+mn-ea"/>
                <a:cs typeface="+mn-cs"/>
              </a:rPr>
              <a:t>. </a:t>
            </a:r>
            <a:br>
              <a:rPr lang="en-US" sz="882" dirty="0"/>
            </a:br>
            <a:endParaRPr lang="en-US" sz="838" dirty="0">
              <a:solidFill>
                <a:srgbClr val="595A59"/>
              </a:solidFill>
              <a:latin typeface="Helvetica" panose="020B0604020202020204" pitchFamily="34" charset="0"/>
              <a:cs typeface="Helvetica" panose="020B0604020202020204" pitchFamily="34" charset="0"/>
            </a:endParaRPr>
          </a:p>
          <a:p>
            <a:pPr algn="l"/>
            <a:r>
              <a:rPr lang="en-US" sz="838" b="1" dirty="0">
                <a:solidFill>
                  <a:srgbClr val="03AEF0"/>
                </a:solidFill>
                <a:latin typeface="Helvetica" panose="020B0604020202020204" pitchFamily="34" charset="0"/>
                <a:cs typeface="Helvetica" panose="020B0604020202020204" pitchFamily="34" charset="0"/>
              </a:rPr>
              <a:t>TOP FINANCIAL ADVISOR FIRMS SERVING CHARITABLE ORGANIZATIONS </a:t>
            </a:r>
          </a:p>
          <a:p>
            <a:pPr algn="l"/>
            <a:r>
              <a:rPr lang="en-US" sz="838" b="0" i="0" kern="1200" dirty="0">
                <a:solidFill>
                  <a:schemeClr val="bg1">
                    <a:lumMod val="50000"/>
                  </a:schemeClr>
                </a:solidFill>
                <a:effectLst/>
                <a:latin typeface="Helvetica Light" panose="020B0403020202020204" pitchFamily="34" charset="0"/>
                <a:ea typeface="+mn-ea"/>
                <a:cs typeface="+mn-cs"/>
              </a:rPr>
              <a:t>2020 Top Financial Advisor Firms Serving Charitable Organizations utilizes their own qualifiers to compile a list of RIAs to name as the Top Charitable Financial Advisor Firms. The qualifiers include; must be Trusted by investor.com according to their “Trust Algorithm”, must have a clean disciplinary history, must have at least 10% or greater of total client base with charitable organizations, and must have at least 10% or greater of total AUM with charitable organizations. The investor.com trust algorithm collects regulatory and proprietary data from serval sources to provide transparency based on lack of disciplinary actions to consumers. For the complete list see </a:t>
            </a:r>
            <a:r>
              <a:rPr lang="en-US" sz="838" b="0" i="0" u="none" kern="1200" dirty="0">
                <a:solidFill>
                  <a:schemeClr val="bg1">
                    <a:lumMod val="50000"/>
                  </a:schemeClr>
                </a:solidFill>
                <a:effectLst/>
                <a:latin typeface="Helvetica Light" panose="020B0403020202020204" pitchFamily="34" charset="0"/>
                <a:ea typeface="+mn-ea"/>
                <a:cs typeface="+mn-cs"/>
                <a:hlinkClick r:id="rId2">
                  <a:extLst>
                    <a:ext uri="{A12FA001-AC4F-418D-AE19-62706E023703}">
                      <ahyp:hlinkClr xmlns:ahyp="http://schemas.microsoft.com/office/drawing/2018/hyperlinkcolor" val="tx"/>
                    </a:ext>
                  </a:extLst>
                </a:hlinkClick>
              </a:rPr>
              <a:t>https://investor.com/charitable-organizations</a:t>
            </a:r>
            <a:r>
              <a:rPr lang="en-US" sz="838" b="0" i="0" kern="1200" dirty="0">
                <a:solidFill>
                  <a:schemeClr val="bg1">
                    <a:lumMod val="50000"/>
                  </a:schemeClr>
                </a:solidFill>
                <a:effectLst/>
                <a:latin typeface="Helvetica Light" panose="020B0403020202020204" pitchFamily="34" charset="0"/>
                <a:ea typeface="+mn-ea"/>
                <a:cs typeface="+mn-cs"/>
              </a:rPr>
              <a:t>. For more information on the “Trust Algorithm” see </a:t>
            </a:r>
            <a:r>
              <a:rPr lang="en-US" sz="838" b="0" i="0" u="none" kern="1200" dirty="0">
                <a:solidFill>
                  <a:schemeClr val="bg1">
                    <a:lumMod val="50000"/>
                  </a:schemeClr>
                </a:solidFill>
                <a:effectLst/>
                <a:latin typeface="Helvetica Light" panose="020B0403020202020204" pitchFamily="34" charset="0"/>
                <a:ea typeface="+mn-ea"/>
                <a:cs typeface="+mn-cs"/>
                <a:hlinkClick r:id="rId3">
                  <a:extLst>
                    <a:ext uri="{A12FA001-AC4F-418D-AE19-62706E023703}">
                      <ahyp:hlinkClr xmlns:ahyp="http://schemas.microsoft.com/office/drawing/2018/hyperlinkcolor" val="tx"/>
                    </a:ext>
                  </a:extLst>
                </a:hlinkClick>
              </a:rPr>
              <a:t>https://investor.com/trust-algorithm</a:t>
            </a:r>
            <a:r>
              <a:rPr lang="en-US" sz="838" b="0" i="0" kern="1200" dirty="0">
                <a:solidFill>
                  <a:schemeClr val="bg1">
                    <a:lumMod val="50000"/>
                  </a:schemeClr>
                </a:solidFill>
                <a:effectLst/>
                <a:latin typeface="Helvetica Light" panose="020B0403020202020204" pitchFamily="34" charset="0"/>
                <a:ea typeface="+mn-ea"/>
                <a:cs typeface="+mn-cs"/>
              </a:rPr>
              <a:t>.</a:t>
            </a:r>
          </a:p>
          <a:p>
            <a:pPr algn="l"/>
            <a:endParaRPr lang="en-US" sz="838" b="0" i="0" kern="1200" dirty="0">
              <a:solidFill>
                <a:schemeClr val="bg1">
                  <a:lumMod val="50000"/>
                </a:schemeClr>
              </a:solidFill>
              <a:effectLst/>
              <a:latin typeface="Helvetica Light" panose="020B0403020202020204" pitchFamily="34" charset="0"/>
              <a:ea typeface="+mn-ea"/>
              <a:cs typeface="+mn-cs"/>
            </a:endParaRPr>
          </a:p>
          <a:p>
            <a:pPr marL="0" algn="l" defTabSz="403433" rtl="0" eaLnBrk="1" latinLnBrk="0" hangingPunct="1"/>
            <a:r>
              <a:rPr lang="en-US" sz="838" b="1" kern="1200" dirty="0">
                <a:solidFill>
                  <a:srgbClr val="03AEF0"/>
                </a:solidFill>
                <a:latin typeface="Helvetica" panose="020B0604020202020204" pitchFamily="34" charset="0"/>
                <a:ea typeface="+mn-ea"/>
                <a:cs typeface="Helvetica" panose="020B0604020202020204" pitchFamily="34" charset="0"/>
              </a:rPr>
              <a:t>2021 NAPA TOP DC ADVISOR TEAMS</a:t>
            </a:r>
          </a:p>
          <a:p>
            <a:r>
              <a:rPr lang="en-US" sz="838" b="0" i="0" kern="1200" dirty="0">
                <a:solidFill>
                  <a:schemeClr val="bg1">
                    <a:lumMod val="50000"/>
                  </a:schemeClr>
                </a:solidFill>
                <a:effectLst/>
                <a:latin typeface="Helvetica Light" panose="020B0403020202020204" pitchFamily="34" charset="0"/>
                <a:ea typeface="+mn-ea"/>
                <a:cs typeface="+mn-cs"/>
              </a:rPr>
              <a:t>The NAPA Top DC Advisor Teams list is ranked by self-reported DC assets under advisement. Established in 2017, nominees had to be individual advisor team/offices with a defined contribution book of business. To be considered, firms had to submit responses to an application form, including information about their practices, notably their defined contribution (DC) assets under advisement. The list is created and conducted by the National Association of Plan Advisors, an affiliate organization of the American Retirement Association, a non-profit association. No fee is charged to participate. </a:t>
            </a:r>
            <a:br>
              <a:rPr lang="en-US" sz="838" b="0" i="0" kern="1200" dirty="0">
                <a:solidFill>
                  <a:schemeClr val="bg1">
                    <a:lumMod val="50000"/>
                  </a:schemeClr>
                </a:solidFill>
                <a:effectLst/>
                <a:latin typeface="Helvetica Light" panose="020B0403020202020204" pitchFamily="34" charset="0"/>
                <a:ea typeface="+mn-ea"/>
                <a:cs typeface="+mn-cs"/>
              </a:rPr>
            </a:br>
            <a:r>
              <a:rPr lang="en-US" sz="838" b="0" i="0" kern="1200" dirty="0">
                <a:solidFill>
                  <a:schemeClr val="bg1">
                    <a:lumMod val="50000"/>
                  </a:schemeClr>
                </a:solidFill>
                <a:effectLst/>
                <a:latin typeface="Helvetica Light" panose="020B0403020202020204" pitchFamily="34" charset="0"/>
                <a:ea typeface="+mn-ea"/>
                <a:cs typeface="+mn-cs"/>
              </a:rPr>
              <a:t>For more information, please visit </a:t>
            </a:r>
            <a:r>
              <a:rPr lang="en-US" sz="838" b="0" i="0" u="sng" kern="1200" dirty="0">
                <a:solidFill>
                  <a:schemeClr val="bg1">
                    <a:lumMod val="50000"/>
                  </a:schemeClr>
                </a:solidFill>
                <a:effectLst/>
                <a:latin typeface="Helvetica Light" panose="020B0403020202020204" pitchFamily="34" charset="0"/>
                <a:ea typeface="+mn-ea"/>
                <a:cs typeface="+mn-cs"/>
              </a:rPr>
              <a:t>https://www.napa-net.org/industry-intel/industry-lists/top-dc-advisor-teams-2021</a:t>
            </a:r>
            <a:r>
              <a:rPr lang="en-US" sz="838" b="0" i="0" kern="1200" dirty="0">
                <a:solidFill>
                  <a:schemeClr val="bg1">
                    <a:lumMod val="50000"/>
                  </a:schemeClr>
                </a:solidFill>
                <a:effectLst/>
                <a:latin typeface="Helvetica Light" panose="020B0403020202020204" pitchFamily="34" charset="0"/>
                <a:ea typeface="+mn-ea"/>
                <a:cs typeface="+mn-cs"/>
              </a:rPr>
              <a:t>.</a:t>
            </a:r>
          </a:p>
          <a:p>
            <a:pPr algn="l"/>
            <a:endParaRPr lang="en-US" sz="838" b="0" i="0" kern="1200" dirty="0">
              <a:solidFill>
                <a:schemeClr val="bg1">
                  <a:lumMod val="50000"/>
                </a:schemeClr>
              </a:solidFill>
              <a:effectLst/>
              <a:latin typeface="Helvetica Light" panose="020B0403020202020204" pitchFamily="34" charset="0"/>
              <a:ea typeface="+mn-ea"/>
              <a:cs typeface="+mn-cs"/>
            </a:endParaRPr>
          </a:p>
        </p:txBody>
      </p:sp>
      <p:pic>
        <p:nvPicPr>
          <p:cNvPr id="13" name="Picture 12">
            <a:extLst>
              <a:ext uri="{FF2B5EF4-FFF2-40B4-BE49-F238E27FC236}">
                <a16:creationId xmlns:a16="http://schemas.microsoft.com/office/drawing/2014/main" id="{B67CAE4A-FCC4-BE48-858D-1C2FEBB7A084}"/>
              </a:ext>
            </a:extLst>
          </p:cNvPr>
          <p:cNvPicPr>
            <a:picLocks noChangeAspect="1"/>
          </p:cNvPicPr>
          <p:nvPr/>
        </p:nvPicPr>
        <p:blipFill>
          <a:blip r:embed="rId4"/>
          <a:stretch>
            <a:fillRect/>
          </a:stretch>
        </p:blipFill>
        <p:spPr>
          <a:xfrm>
            <a:off x="243444" y="6219331"/>
            <a:ext cx="8657112" cy="49718"/>
          </a:xfrm>
          <a:prstGeom prst="rect">
            <a:avLst/>
          </a:prstGeom>
        </p:spPr>
      </p:pic>
      <p:pic>
        <p:nvPicPr>
          <p:cNvPr id="14" name="Picture 13">
            <a:extLst>
              <a:ext uri="{FF2B5EF4-FFF2-40B4-BE49-F238E27FC236}">
                <a16:creationId xmlns:a16="http://schemas.microsoft.com/office/drawing/2014/main" id="{2CB5935A-7975-974E-ADBE-3308B290510C}"/>
              </a:ext>
            </a:extLst>
          </p:cNvPr>
          <p:cNvPicPr>
            <a:picLocks noChangeAspect="1"/>
          </p:cNvPicPr>
          <p:nvPr/>
        </p:nvPicPr>
        <p:blipFill>
          <a:blip r:embed="rId5"/>
          <a:stretch>
            <a:fillRect/>
          </a:stretch>
        </p:blipFill>
        <p:spPr>
          <a:xfrm>
            <a:off x="243443" y="1089211"/>
            <a:ext cx="8656795" cy="49717"/>
          </a:xfrm>
          <a:prstGeom prst="rect">
            <a:avLst/>
          </a:prstGeom>
        </p:spPr>
      </p:pic>
      <p:sp>
        <p:nvSpPr>
          <p:cNvPr id="12" name="Slide Number Placeholder 2">
            <a:extLst>
              <a:ext uri="{FF2B5EF4-FFF2-40B4-BE49-F238E27FC236}">
                <a16:creationId xmlns:a16="http://schemas.microsoft.com/office/drawing/2014/main" id="{464C7F18-92BB-AF47-9C37-8F1F59EE4F39}"/>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15" name="Slide Number Placeholder 5">
            <a:extLst>
              <a:ext uri="{FF2B5EF4-FFF2-40B4-BE49-F238E27FC236}">
                <a16:creationId xmlns:a16="http://schemas.microsoft.com/office/drawing/2014/main" id="{9D08391A-BD07-DC42-A218-52F7749DD68A}"/>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3985571446"/>
      </p:ext>
    </p:extLst>
  </p:cSld>
  <p:clrMapOvr>
    <a:masterClrMapping/>
  </p:clrMapOvr>
  <p:extLst>
    <p:ext uri="{DCECCB84-F9BA-43D5-87BE-67443E8EF086}">
      <p15:sldGuideLst xmlns:p15="http://schemas.microsoft.com/office/powerpoint/2012/main">
        <p15:guide id="1" orient="horz" pos="2448">
          <p15:clr>
            <a:srgbClr val="FBAE40"/>
          </p15:clr>
        </p15:guide>
        <p15:guide id="2" pos="480">
          <p15:clr>
            <a:srgbClr val="FBAE40"/>
          </p15:clr>
        </p15:guide>
        <p15:guide id="3" pos="590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8_Approach_TeamIntro">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77E8E5B-2CEE-234F-B50E-2A2B1467F09F}"/>
              </a:ext>
            </a:extLst>
          </p:cNvPr>
          <p:cNvSpPr txBox="1"/>
          <p:nvPr/>
        </p:nvSpPr>
        <p:spPr>
          <a:xfrm>
            <a:off x="815832" y="216220"/>
            <a:ext cx="7617545" cy="744178"/>
          </a:xfrm>
          <a:prstGeom prst="rect">
            <a:avLst/>
          </a:prstGeom>
          <a:noFill/>
        </p:spPr>
        <p:txBody>
          <a:bodyPr wrap="square" rtlCol="0">
            <a:spAutoFit/>
          </a:bodyPr>
          <a:lstStyle/>
          <a:p>
            <a:pPr algn="ctr"/>
            <a:r>
              <a:rPr lang="en-US" sz="4236" b="0" i="0" spc="265" dirty="0">
                <a:solidFill>
                  <a:srgbClr val="00AEEF"/>
                </a:solidFill>
                <a:latin typeface="Helvetica Light" panose="020B0403020202020204" pitchFamily="34" charset="0"/>
              </a:rPr>
              <a:t>VALUES &amp;</a:t>
            </a:r>
            <a:r>
              <a:rPr lang="en-US" sz="4236" spc="265" dirty="0">
                <a:latin typeface="Helvetica" pitchFamily="2" charset="0"/>
              </a:rPr>
              <a:t> </a:t>
            </a:r>
            <a:r>
              <a:rPr lang="en-US" sz="4236" b="1" i="0" spc="265" dirty="0">
                <a:solidFill>
                  <a:srgbClr val="263692"/>
                </a:solidFill>
                <a:latin typeface="Helvetica" pitchFamily="2" charset="0"/>
              </a:rPr>
              <a:t>PRINCIPLES</a:t>
            </a:r>
          </a:p>
        </p:txBody>
      </p:sp>
      <p:sp>
        <p:nvSpPr>
          <p:cNvPr id="10" name="TextBox 9">
            <a:extLst>
              <a:ext uri="{FF2B5EF4-FFF2-40B4-BE49-F238E27FC236}">
                <a16:creationId xmlns:a16="http://schemas.microsoft.com/office/drawing/2014/main" id="{750873E0-49BF-184C-9144-9D076A9AC935}"/>
              </a:ext>
            </a:extLst>
          </p:cNvPr>
          <p:cNvSpPr txBox="1"/>
          <p:nvPr/>
        </p:nvSpPr>
        <p:spPr>
          <a:xfrm>
            <a:off x="237793" y="1284391"/>
            <a:ext cx="8656795" cy="418320"/>
          </a:xfrm>
          <a:prstGeom prst="rect">
            <a:avLst/>
          </a:prstGeom>
          <a:noFill/>
        </p:spPr>
        <p:txBody>
          <a:bodyPr wrap="square" rtlCol="0">
            <a:spAutoFit/>
          </a:bodyPr>
          <a:lstStyle/>
          <a:p>
            <a:pPr marL="0" marR="0" lvl="0" indent="0" algn="ctr" defTabSz="899010" rtl="0" eaLnBrk="1" fontAlgn="auto" latinLnBrk="0" hangingPunct="1">
              <a:lnSpc>
                <a:spcPct val="100000"/>
              </a:lnSpc>
              <a:spcBef>
                <a:spcPts val="0"/>
              </a:spcBef>
              <a:spcAft>
                <a:spcPts val="0"/>
              </a:spcAft>
              <a:buClrTx/>
              <a:buSzTx/>
              <a:buFontTx/>
              <a:buNone/>
              <a:tabLst/>
              <a:defRPr/>
            </a:pPr>
            <a:r>
              <a:rPr lang="en-US" sz="1059" b="0" i="0" spc="-10" dirty="0">
                <a:solidFill>
                  <a:schemeClr val="bg1">
                    <a:lumMod val="50000"/>
                  </a:schemeClr>
                </a:solidFill>
                <a:latin typeface="Helvetica Light" panose="020B0403020202020204" pitchFamily="34" charset="0"/>
                <a:cs typeface="Helvetica" panose="020B0604020202020204" pitchFamily="34" charset="0"/>
              </a:rPr>
              <a:t>In everything we do, Cornerstone is guided by a set of core principles. Our commitment to these principles is reflected in our client-first approach to business. Our obligation of undivided loyalty is born from these principles and makes us a true fiduciary.</a:t>
            </a:r>
          </a:p>
        </p:txBody>
      </p:sp>
      <p:sp>
        <p:nvSpPr>
          <p:cNvPr id="12" name="TextBox 11">
            <a:extLst>
              <a:ext uri="{FF2B5EF4-FFF2-40B4-BE49-F238E27FC236}">
                <a16:creationId xmlns:a16="http://schemas.microsoft.com/office/drawing/2014/main" id="{C475B449-4A4D-7F40-B14F-E10097D4D983}"/>
              </a:ext>
            </a:extLst>
          </p:cNvPr>
          <p:cNvSpPr txBox="1"/>
          <p:nvPr/>
        </p:nvSpPr>
        <p:spPr>
          <a:xfrm>
            <a:off x="243444" y="1795800"/>
            <a:ext cx="4190012" cy="3812839"/>
          </a:xfrm>
          <a:prstGeom prst="rect">
            <a:avLst/>
          </a:prstGeom>
          <a:noFill/>
        </p:spPr>
        <p:txBody>
          <a:bodyPr wrap="square" rtlCol="0">
            <a:spAutoFit/>
          </a:bodyPr>
          <a:lstStyle/>
          <a:p>
            <a:pPr algn="l"/>
            <a:r>
              <a:rPr lang="en-US" sz="882" b="1" spc="-10" dirty="0">
                <a:solidFill>
                  <a:srgbClr val="03AEF0"/>
                </a:solidFill>
                <a:latin typeface="Helvetica" panose="020B0604020202020204" pitchFamily="34" charset="0"/>
                <a:cs typeface="Helvetica" panose="020B0604020202020204" pitchFamily="34" charset="0"/>
              </a:rPr>
              <a:t>THOUGHT LEADERSHIP</a:t>
            </a:r>
          </a:p>
          <a:p>
            <a:pPr algn="l"/>
            <a:r>
              <a:rPr lang="en-US" sz="794" b="0" i="0" spc="-10" dirty="0">
                <a:solidFill>
                  <a:schemeClr val="bg1">
                    <a:lumMod val="50000"/>
                  </a:schemeClr>
                </a:solidFill>
                <a:latin typeface="Helvetica Light" panose="020B0403020202020204" pitchFamily="34" charset="0"/>
                <a:cs typeface="Helvetica" panose="020B0604020202020204" pitchFamily="34" charset="0"/>
              </a:rPr>
              <a:t>Thought leadership is the ability to clearly understand our clients' needs and provide solutions. We have a diverse client base that provides insight into many industries and broadens our perspective. Working with many types of clients gives us feedback on best practices, trends, processes and product innovations. This enables us to make better decisions.</a:t>
            </a:r>
          </a:p>
          <a:p>
            <a:pPr algn="l"/>
            <a:r>
              <a:rPr lang="en-US" sz="794" b="0" i="0" spc="-10" dirty="0">
                <a:solidFill>
                  <a:schemeClr val="bg1">
                    <a:lumMod val="50000"/>
                  </a:schemeClr>
                </a:solidFill>
                <a:latin typeface="Helvetica Light" panose="020B0403020202020204" pitchFamily="34" charset="0"/>
                <a:cs typeface="Helvetica" panose="020B0604020202020204" pitchFamily="34" charset="0"/>
              </a:rPr>
              <a:t>Cornerstone's cumulative wisdom and experience inspire the innovative thinking that helps our clients.</a:t>
            </a:r>
          </a:p>
          <a:p>
            <a:pPr algn="l"/>
            <a:endParaRPr lang="en-US" sz="794" spc="-10" dirty="0">
              <a:solidFill>
                <a:srgbClr val="595A59"/>
              </a:solidFill>
              <a:latin typeface="Helvetica" panose="020B0604020202020204" pitchFamily="34" charset="0"/>
              <a:cs typeface="Helvetica" panose="020B0604020202020204" pitchFamily="34" charset="0"/>
            </a:endParaRPr>
          </a:p>
          <a:p>
            <a:pPr algn="l"/>
            <a:r>
              <a:rPr lang="en-US" sz="882" b="1" spc="-10" dirty="0">
                <a:solidFill>
                  <a:srgbClr val="03AEF0"/>
                </a:solidFill>
                <a:latin typeface="Helvetica" panose="020B0604020202020204" pitchFamily="34" charset="0"/>
                <a:cs typeface="Helvetica" panose="020B0604020202020204" pitchFamily="34" charset="0"/>
              </a:rPr>
              <a:t>CULTURE OF ACHIEVEMENT</a:t>
            </a:r>
          </a:p>
          <a:p>
            <a:pPr algn="l"/>
            <a:r>
              <a:rPr lang="en-US" sz="794" b="0" i="0" spc="-10" dirty="0">
                <a:solidFill>
                  <a:schemeClr val="bg1">
                    <a:lumMod val="50000"/>
                  </a:schemeClr>
                </a:solidFill>
                <a:latin typeface="Helvetica Light" panose="020B0403020202020204" pitchFamily="34" charset="0"/>
                <a:cs typeface="Helvetica" panose="020B0604020202020204" pitchFamily="34" charset="0"/>
              </a:rPr>
              <a:t>Cornerstone strives to create a culture of achievement. We foster a commitment to exceeding expectations. We define what success means with each of our clients and then strive to surpass those goals. In order to maintain this level of service, every investment professional within the firm has accredited designations in his or her field as well as yearly educational goals.</a:t>
            </a:r>
          </a:p>
          <a:p>
            <a:pPr algn="l"/>
            <a:r>
              <a:rPr lang="en-US" sz="794" b="0" i="0" spc="-10" dirty="0">
                <a:solidFill>
                  <a:schemeClr val="bg1">
                    <a:lumMod val="50000"/>
                  </a:schemeClr>
                </a:solidFill>
                <a:latin typeface="Helvetica Light" panose="020B0403020202020204" pitchFamily="34" charset="0"/>
                <a:cs typeface="Helvetica" panose="020B0604020202020204" pitchFamily="34" charset="0"/>
              </a:rPr>
              <a:t>Cornerstone is proud of not only who we work for, but who we work with in our organization.</a:t>
            </a:r>
          </a:p>
          <a:p>
            <a:pPr algn="l"/>
            <a:endParaRPr lang="en-US" sz="794" spc="-10" dirty="0">
              <a:solidFill>
                <a:srgbClr val="595A59"/>
              </a:solidFill>
              <a:latin typeface="Helvetica" panose="020B0604020202020204" pitchFamily="34" charset="0"/>
              <a:cs typeface="Helvetica" panose="020B0604020202020204" pitchFamily="34" charset="0"/>
            </a:endParaRPr>
          </a:p>
          <a:p>
            <a:pPr algn="l"/>
            <a:r>
              <a:rPr lang="en-US" sz="882" b="1" spc="-10" dirty="0">
                <a:solidFill>
                  <a:srgbClr val="03AEF0"/>
                </a:solidFill>
                <a:latin typeface="Helvetica" panose="020B0604020202020204" pitchFamily="34" charset="0"/>
                <a:cs typeface="Helvetica" panose="020B0604020202020204" pitchFamily="34" charset="0"/>
              </a:rPr>
              <a:t>TRUE OPEN ARCHITECTURE</a:t>
            </a:r>
          </a:p>
          <a:p>
            <a:pPr algn="l"/>
            <a:r>
              <a:rPr lang="en-US" sz="794" b="0" i="0" spc="-10" dirty="0">
                <a:solidFill>
                  <a:schemeClr val="bg1">
                    <a:lumMod val="50000"/>
                  </a:schemeClr>
                </a:solidFill>
                <a:latin typeface="Helvetica Light" panose="020B0403020202020204" pitchFamily="34" charset="0"/>
                <a:cs typeface="Helvetica" panose="020B0604020202020204" pitchFamily="34" charset="0"/>
              </a:rPr>
              <a:t>Cornerstone has a true open architecture business model. This allows us to work with almost any money manager, custodian, record keeper, product or service provider. No one firm is the best at everything. That's why we believe that having open architecture allows us to find world-class service providers that specialize in each part of a financial solution. It also means we can negotiate contracts, pricing and services independently at every level of the relationship.</a:t>
            </a:r>
          </a:p>
          <a:p>
            <a:pPr algn="l"/>
            <a:r>
              <a:rPr lang="en-US" sz="794" b="0" i="0" spc="-10" dirty="0">
                <a:solidFill>
                  <a:schemeClr val="bg1">
                    <a:lumMod val="50000"/>
                  </a:schemeClr>
                </a:solidFill>
                <a:latin typeface="Helvetica Light" panose="020B0403020202020204" pitchFamily="34" charset="0"/>
                <a:cs typeface="Helvetica" panose="020B0604020202020204" pitchFamily="34" charset="0"/>
              </a:rPr>
              <a:t>Cornerstone is dedicated to increasing the accountability of all parties involved.</a:t>
            </a:r>
          </a:p>
          <a:p>
            <a:pPr algn="l"/>
            <a:endParaRPr lang="en-US" sz="794" i="1" spc="-10" dirty="0">
              <a:solidFill>
                <a:srgbClr val="595A59"/>
              </a:solidFill>
              <a:latin typeface="Helvetica" panose="020B0604020202020204" pitchFamily="34" charset="0"/>
              <a:cs typeface="Helvetica" panose="020B0604020202020204" pitchFamily="34" charset="0"/>
            </a:endParaRPr>
          </a:p>
          <a:p>
            <a:pPr algn="l"/>
            <a:r>
              <a:rPr lang="en-US" sz="882" b="1" spc="-10" dirty="0">
                <a:solidFill>
                  <a:srgbClr val="03AEF0"/>
                </a:solidFill>
                <a:latin typeface="Helvetica" panose="020B0604020202020204" pitchFamily="34" charset="0"/>
                <a:cs typeface="Helvetica" panose="020B0604020202020204" pitchFamily="34" charset="0"/>
              </a:rPr>
              <a:t>ALIGNMENT OF INTERESTS</a:t>
            </a:r>
          </a:p>
          <a:p>
            <a:pPr algn="l"/>
            <a:r>
              <a:rPr lang="en-US" sz="794" b="0" i="0" spc="-10" dirty="0">
                <a:solidFill>
                  <a:schemeClr val="bg1">
                    <a:lumMod val="50000"/>
                  </a:schemeClr>
                </a:solidFill>
                <a:latin typeface="Helvetica Light" panose="020B0403020202020204" pitchFamily="34" charset="0"/>
                <a:cs typeface="Helvetica" panose="020B0604020202020204" pitchFamily="34" charset="0"/>
              </a:rPr>
              <a:t>Cornerstone is committed to aligning our interests with those whom we serve. Individuals, committees, consultants and other parties who serve as fiduciaries are required to properly manage conflicts of interest in order to protect their portfolios. When they fail to do so, it is a breach of fiduciary duty and they are held personally liable.</a:t>
            </a:r>
          </a:p>
          <a:p>
            <a:pPr algn="l"/>
            <a:r>
              <a:rPr lang="en-US" sz="794" b="0" i="0" spc="-10" dirty="0">
                <a:solidFill>
                  <a:schemeClr val="bg1">
                    <a:lumMod val="50000"/>
                  </a:schemeClr>
                </a:solidFill>
                <a:latin typeface="Helvetica Light" panose="020B0403020202020204" pitchFamily="34" charset="0"/>
                <a:cs typeface="Helvetica" panose="020B0604020202020204" pitchFamily="34" charset="0"/>
              </a:rPr>
              <a:t>Cornerstone holds itself to the highest standard of legal and moral obligation to our clients.</a:t>
            </a:r>
          </a:p>
          <a:p>
            <a:pPr algn="l"/>
            <a:endParaRPr lang="en-US" sz="794" i="1" spc="-10" dirty="0">
              <a:solidFill>
                <a:srgbClr val="595A59"/>
              </a:solidFill>
              <a:latin typeface="Helvetica" panose="020B0604020202020204" pitchFamily="34" charset="0"/>
              <a:cs typeface="Helvetica" panose="020B0604020202020204" pitchFamily="34" charset="0"/>
            </a:endParaRPr>
          </a:p>
        </p:txBody>
      </p:sp>
      <p:sp>
        <p:nvSpPr>
          <p:cNvPr id="13" name="TextBox 12">
            <a:extLst>
              <a:ext uri="{FF2B5EF4-FFF2-40B4-BE49-F238E27FC236}">
                <a16:creationId xmlns:a16="http://schemas.microsoft.com/office/drawing/2014/main" id="{436A4587-670A-0948-869A-0F37D27C7A0D}"/>
              </a:ext>
            </a:extLst>
          </p:cNvPr>
          <p:cNvSpPr txBox="1"/>
          <p:nvPr/>
        </p:nvSpPr>
        <p:spPr>
          <a:xfrm>
            <a:off x="4710545" y="1795801"/>
            <a:ext cx="4260474" cy="3066032"/>
          </a:xfrm>
          <a:prstGeom prst="rect">
            <a:avLst/>
          </a:prstGeom>
          <a:noFill/>
        </p:spPr>
        <p:txBody>
          <a:bodyPr wrap="square" rtlCol="0">
            <a:spAutoFit/>
          </a:bodyPr>
          <a:lstStyle/>
          <a:p>
            <a:pPr algn="l"/>
            <a:r>
              <a:rPr lang="en-US" sz="882" b="1" spc="-10" dirty="0">
                <a:solidFill>
                  <a:srgbClr val="03AEF0"/>
                </a:solidFill>
                <a:latin typeface="Helvetica" panose="020B0604020202020204" pitchFamily="34" charset="0"/>
                <a:cs typeface="Helvetica" panose="020B0604020202020204" pitchFamily="34" charset="0"/>
              </a:rPr>
              <a:t>TRANSPARENCY</a:t>
            </a:r>
          </a:p>
          <a:p>
            <a:pPr algn="l"/>
            <a:r>
              <a:rPr lang="en-US" sz="794" b="0" i="0" spc="-10" dirty="0">
                <a:solidFill>
                  <a:schemeClr val="bg1">
                    <a:lumMod val="50000"/>
                  </a:schemeClr>
                </a:solidFill>
                <a:latin typeface="Helvetica Light" panose="020B0403020202020204" pitchFamily="34" charset="0"/>
                <a:cs typeface="Helvetica" panose="020B0604020202020204" pitchFamily="34" charset="0"/>
              </a:rPr>
              <a:t>Cornerstone operates with the utmost transparency, openness and accountability. Greater transparency allows for better decision-making and helps us to understand the variables that impact asset performance. With greater transparency, we make more informed decisions, which is one of the key responsibilities of a fiduciary.</a:t>
            </a:r>
          </a:p>
          <a:p>
            <a:pPr algn="l"/>
            <a:r>
              <a:rPr lang="en-US" sz="794" b="0" i="0" spc="-10" dirty="0">
                <a:solidFill>
                  <a:schemeClr val="bg1">
                    <a:lumMod val="50000"/>
                  </a:schemeClr>
                </a:solidFill>
                <a:latin typeface="Helvetica Light" panose="020B0403020202020204" pitchFamily="34" charset="0"/>
                <a:cs typeface="Helvetica" panose="020B0604020202020204" pitchFamily="34" charset="0"/>
              </a:rPr>
              <a:t>Cornerstone believes that this openness is a source of confidence that our clients rely on.</a:t>
            </a:r>
          </a:p>
          <a:p>
            <a:pPr algn="l"/>
            <a:endParaRPr lang="en-US" sz="794" b="1" spc="-10" dirty="0">
              <a:solidFill>
                <a:srgbClr val="595A59"/>
              </a:solidFill>
              <a:latin typeface="Helvetica" panose="020B0604020202020204" pitchFamily="34" charset="0"/>
              <a:cs typeface="Helvetica" panose="020B0604020202020204" pitchFamily="34" charset="0"/>
            </a:endParaRPr>
          </a:p>
          <a:p>
            <a:pPr algn="l"/>
            <a:r>
              <a:rPr lang="en-US" sz="882" b="1" spc="-10" dirty="0">
                <a:solidFill>
                  <a:srgbClr val="03AEF0"/>
                </a:solidFill>
                <a:latin typeface="Helvetica" panose="020B0604020202020204" pitchFamily="34" charset="0"/>
                <a:cs typeface="Helvetica" panose="020B0604020202020204" pitchFamily="34" charset="0"/>
              </a:rPr>
              <a:t>INNOVATIVE </a:t>
            </a:r>
            <a:r>
              <a:rPr lang="en-US" sz="882" b="1" kern="1200" spc="-10" dirty="0">
                <a:solidFill>
                  <a:srgbClr val="03AEF0"/>
                </a:solidFill>
                <a:latin typeface="Helvetica" panose="020B0604020202020204" pitchFamily="34" charset="0"/>
                <a:ea typeface="+mn-ea"/>
                <a:cs typeface="Helvetica" panose="020B0604020202020204" pitchFamily="34" charset="0"/>
              </a:rPr>
              <a:t>TECHNOLOGY</a:t>
            </a:r>
          </a:p>
          <a:p>
            <a:pPr algn="l"/>
            <a:r>
              <a:rPr lang="en-US" sz="794" b="0" i="0" spc="-10" dirty="0">
                <a:solidFill>
                  <a:schemeClr val="bg1">
                    <a:lumMod val="50000"/>
                  </a:schemeClr>
                </a:solidFill>
                <a:latin typeface="Helvetica Light" panose="020B0403020202020204" pitchFamily="34" charset="0"/>
                <a:cs typeface="Helvetica" panose="020B0604020202020204" pitchFamily="34" charset="0"/>
              </a:rPr>
              <a:t>Cornerstone's technology is flexible, accurate and innovative. The technology we use to manage our business and support our clients is a combination of sophisticated modeling software, proprietary reporting capabilities and trusted data sources. These resources help us to respond to our clients' needs, monitor performance and risk, and identify trends. Technology is not a solution unto itself but combined with our experience in the capital markets, it enables us to guide our clients towards their goals.</a:t>
            </a:r>
          </a:p>
          <a:p>
            <a:pPr algn="l"/>
            <a:r>
              <a:rPr lang="en-US" sz="794" b="0" i="0" spc="-10" dirty="0">
                <a:solidFill>
                  <a:schemeClr val="bg1">
                    <a:lumMod val="50000"/>
                  </a:schemeClr>
                </a:solidFill>
                <a:latin typeface="Helvetica Light" panose="020B0403020202020204" pitchFamily="34" charset="0"/>
                <a:cs typeface="Helvetica" panose="020B0604020202020204" pitchFamily="34" charset="0"/>
              </a:rPr>
              <a:t>Cornerstone understands the value technology has to offer—it helps us to immediately respond to our clients' needs.</a:t>
            </a:r>
          </a:p>
          <a:p>
            <a:pPr algn="l"/>
            <a:endParaRPr lang="en-US" sz="794" spc="-10" dirty="0">
              <a:solidFill>
                <a:srgbClr val="595A59"/>
              </a:solidFill>
              <a:latin typeface="Helvetica" panose="020B0604020202020204" pitchFamily="34" charset="0"/>
              <a:cs typeface="Helvetica" panose="020B0604020202020204" pitchFamily="34" charset="0"/>
            </a:endParaRPr>
          </a:p>
          <a:p>
            <a:pPr algn="l"/>
            <a:r>
              <a:rPr lang="en-US" sz="882" b="1" spc="-10" dirty="0">
                <a:solidFill>
                  <a:srgbClr val="03AEF0"/>
                </a:solidFill>
                <a:latin typeface="Helvetica" panose="020B0604020202020204" pitchFamily="34" charset="0"/>
                <a:cs typeface="Helvetica" panose="020B0604020202020204" pitchFamily="34" charset="0"/>
              </a:rPr>
              <a:t>COMMITMENT TO CLIENT SERVICE</a:t>
            </a:r>
          </a:p>
          <a:p>
            <a:pPr algn="l"/>
            <a:r>
              <a:rPr lang="en-US" sz="794" b="0" i="0" spc="-10" dirty="0">
                <a:solidFill>
                  <a:schemeClr val="bg1">
                    <a:lumMod val="50000"/>
                  </a:schemeClr>
                </a:solidFill>
                <a:latin typeface="Helvetica Light" panose="020B0403020202020204" pitchFamily="34" charset="0"/>
                <a:cs typeface="Helvetica" panose="020B0604020202020204" pitchFamily="34" charset="0"/>
              </a:rPr>
              <a:t>Cornerstone makes a commitment to client service. We're accessible in person and on the phone, to answer your questions and fulfill your service needs. We're committed to providing outstanding, responsive customer service so we can address issues with an appropriate sense of urgency.</a:t>
            </a:r>
          </a:p>
          <a:p>
            <a:pPr algn="l"/>
            <a:r>
              <a:rPr lang="en-US" sz="794" b="0" i="0" spc="-10" dirty="0">
                <a:solidFill>
                  <a:schemeClr val="bg1">
                    <a:lumMod val="50000"/>
                  </a:schemeClr>
                </a:solidFill>
                <a:latin typeface="Helvetica Light" panose="020B0403020202020204" pitchFamily="34" charset="0"/>
                <a:cs typeface="Helvetica" panose="020B0604020202020204" pitchFamily="34" charset="0"/>
              </a:rPr>
              <a:t>Cornerstone believes that it is the personal relationships we have with our clients that make a difference.</a:t>
            </a:r>
          </a:p>
        </p:txBody>
      </p:sp>
      <p:pic>
        <p:nvPicPr>
          <p:cNvPr id="15" name="Picture 14">
            <a:extLst>
              <a:ext uri="{FF2B5EF4-FFF2-40B4-BE49-F238E27FC236}">
                <a16:creationId xmlns:a16="http://schemas.microsoft.com/office/drawing/2014/main" id="{970C1BF6-E577-F04C-81E0-DD38C9E1781E}"/>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16" name="Picture 15">
            <a:extLst>
              <a:ext uri="{FF2B5EF4-FFF2-40B4-BE49-F238E27FC236}">
                <a16:creationId xmlns:a16="http://schemas.microsoft.com/office/drawing/2014/main" id="{0BED2348-31FB-E84B-AB9F-FB1F47168D10}"/>
              </a:ext>
            </a:extLst>
          </p:cNvPr>
          <p:cNvPicPr>
            <a:picLocks noChangeAspect="1"/>
          </p:cNvPicPr>
          <p:nvPr/>
        </p:nvPicPr>
        <p:blipFill>
          <a:blip r:embed="rId3"/>
          <a:stretch>
            <a:fillRect/>
          </a:stretch>
        </p:blipFill>
        <p:spPr>
          <a:xfrm>
            <a:off x="243443" y="1089211"/>
            <a:ext cx="8656795" cy="49717"/>
          </a:xfrm>
          <a:prstGeom prst="rect">
            <a:avLst/>
          </a:prstGeom>
        </p:spPr>
      </p:pic>
      <p:cxnSp>
        <p:nvCxnSpPr>
          <p:cNvPr id="18" name="Straight Connector 17">
            <a:extLst>
              <a:ext uri="{FF2B5EF4-FFF2-40B4-BE49-F238E27FC236}">
                <a16:creationId xmlns:a16="http://schemas.microsoft.com/office/drawing/2014/main" id="{5A4B85D8-30B0-554F-9630-B8ED722DC43D}"/>
              </a:ext>
            </a:extLst>
          </p:cNvPr>
          <p:cNvCxnSpPr>
            <a:cxnSpLocks/>
          </p:cNvCxnSpPr>
          <p:nvPr/>
        </p:nvCxnSpPr>
        <p:spPr>
          <a:xfrm flipH="1" flipV="1">
            <a:off x="4566191" y="1855961"/>
            <a:ext cx="5809" cy="4103349"/>
          </a:xfrm>
          <a:prstGeom prst="line">
            <a:avLst/>
          </a:prstGeom>
          <a:ln w="28575">
            <a:solidFill>
              <a:srgbClr val="263692"/>
            </a:solidFill>
          </a:ln>
        </p:spPr>
        <p:style>
          <a:lnRef idx="1">
            <a:schemeClr val="accent1"/>
          </a:lnRef>
          <a:fillRef idx="0">
            <a:schemeClr val="accent1"/>
          </a:fillRef>
          <a:effectRef idx="0">
            <a:schemeClr val="accent1"/>
          </a:effectRef>
          <a:fontRef idx="minor">
            <a:schemeClr val="tx1"/>
          </a:fontRef>
        </p:style>
      </p:cxnSp>
      <p:sp>
        <p:nvSpPr>
          <p:cNvPr id="14" name="Slide Number Placeholder 2">
            <a:extLst>
              <a:ext uri="{FF2B5EF4-FFF2-40B4-BE49-F238E27FC236}">
                <a16:creationId xmlns:a16="http://schemas.microsoft.com/office/drawing/2014/main" id="{41ABBC7C-93EE-7A4E-8A28-CBA38582CE50}"/>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19" name="Slide Number Placeholder 5">
            <a:extLst>
              <a:ext uri="{FF2B5EF4-FFF2-40B4-BE49-F238E27FC236}">
                <a16:creationId xmlns:a16="http://schemas.microsoft.com/office/drawing/2014/main" id="{FDA5F99E-5B7D-BF4D-B729-08F1527FA147}"/>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323896350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9_Approach_TeamIntro">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6A780FF-7ADA-2246-9515-E3B4062F0BDA}"/>
              </a:ext>
            </a:extLst>
          </p:cNvPr>
          <p:cNvSpPr txBox="1"/>
          <p:nvPr/>
        </p:nvSpPr>
        <p:spPr>
          <a:xfrm>
            <a:off x="243126" y="206766"/>
            <a:ext cx="8657112" cy="744178"/>
          </a:xfrm>
          <a:prstGeom prst="rect">
            <a:avLst/>
          </a:prstGeom>
          <a:noFill/>
        </p:spPr>
        <p:txBody>
          <a:bodyPr wrap="square" rtlCol="0">
            <a:spAutoFit/>
          </a:bodyPr>
          <a:lstStyle/>
          <a:p>
            <a:pPr algn="ctr"/>
            <a:r>
              <a:rPr lang="en-US" sz="4236" b="0" i="0" spc="265" dirty="0">
                <a:solidFill>
                  <a:srgbClr val="00AEEF"/>
                </a:solidFill>
                <a:latin typeface="Helvetica Light" panose="020B0403020202020204" pitchFamily="34" charset="0"/>
              </a:rPr>
              <a:t>DESIGNATIONS</a:t>
            </a:r>
            <a:r>
              <a:rPr lang="en-US" sz="4236" b="1" i="0" spc="265" dirty="0">
                <a:solidFill>
                  <a:srgbClr val="263692"/>
                </a:solidFill>
                <a:latin typeface="Helvetica" pitchFamily="2" charset="0"/>
              </a:rPr>
              <a:t> EXPLAINED</a:t>
            </a:r>
          </a:p>
        </p:txBody>
      </p:sp>
      <p:sp>
        <p:nvSpPr>
          <p:cNvPr id="10" name="TextBox 9">
            <a:extLst>
              <a:ext uri="{FF2B5EF4-FFF2-40B4-BE49-F238E27FC236}">
                <a16:creationId xmlns:a16="http://schemas.microsoft.com/office/drawing/2014/main" id="{D2B88E96-B9BC-024C-9590-82A269740612}"/>
              </a:ext>
            </a:extLst>
          </p:cNvPr>
          <p:cNvSpPr txBox="1"/>
          <p:nvPr/>
        </p:nvSpPr>
        <p:spPr>
          <a:xfrm>
            <a:off x="801738" y="2044814"/>
            <a:ext cx="3280065" cy="554126"/>
          </a:xfrm>
          <a:prstGeom prst="rect">
            <a:avLst/>
          </a:prstGeom>
          <a:noFill/>
        </p:spPr>
        <p:txBody>
          <a:bodyPr wrap="none" rtlCol="0">
            <a:spAutoFit/>
          </a:bodyPr>
          <a:lstStyle/>
          <a:p>
            <a:r>
              <a:rPr lang="en-US" sz="1059" b="1" dirty="0">
                <a:solidFill>
                  <a:srgbClr val="03AEF0"/>
                </a:solidFill>
                <a:latin typeface="Helvetica" panose="020B0604020202020204" pitchFamily="34" charset="0"/>
                <a:cs typeface="Helvetica" panose="020B0604020202020204" pitchFamily="34" charset="0"/>
              </a:rPr>
              <a:t>AIF</a:t>
            </a:r>
            <a:r>
              <a:rPr lang="en-US" sz="1059" b="1" baseline="30000" dirty="0">
                <a:solidFill>
                  <a:srgbClr val="03AEF0"/>
                </a:solidFill>
                <a:latin typeface="Helvetica" panose="020B0604020202020204" pitchFamily="34" charset="0"/>
                <a:cs typeface="Helvetica" panose="020B0604020202020204" pitchFamily="34" charset="0"/>
              </a:rPr>
              <a:t>®</a:t>
            </a:r>
            <a:r>
              <a:rPr lang="en-US" sz="1059" b="1" dirty="0">
                <a:solidFill>
                  <a:srgbClr val="03AEF0"/>
                </a:solidFill>
                <a:latin typeface="Helvetica" panose="020B0604020202020204" pitchFamily="34" charset="0"/>
                <a:cs typeface="Helvetica" panose="020B0604020202020204" pitchFamily="34" charset="0"/>
              </a:rPr>
              <a:t> – ACCREDITED INVESTMENT FIDUCIARY</a:t>
            </a:r>
            <a:r>
              <a:rPr lang="en-US" sz="1059" b="1" baseline="30000" dirty="0">
                <a:solidFill>
                  <a:srgbClr val="03AEF0"/>
                </a:solidFill>
                <a:latin typeface="Helvetica" panose="020B0604020202020204" pitchFamily="34" charset="0"/>
                <a:cs typeface="Helvetica" panose="020B0604020202020204" pitchFamily="34" charset="0"/>
              </a:rPr>
              <a:t>®</a:t>
            </a:r>
            <a:endParaRPr lang="en-US" sz="1059" dirty="0">
              <a:solidFill>
                <a:srgbClr val="03AEF0"/>
              </a:solidFill>
              <a:latin typeface="Helvetica" panose="020B0604020202020204" pitchFamily="34" charset="0"/>
              <a:cs typeface="Helvetica" panose="020B0604020202020204" pitchFamily="34" charset="0"/>
            </a:endParaRPr>
          </a:p>
          <a:p>
            <a:r>
              <a:rPr lang="en-US" sz="971" b="0" i="0" dirty="0">
                <a:solidFill>
                  <a:schemeClr val="bg1">
                    <a:lumMod val="50000"/>
                  </a:schemeClr>
                </a:solidFill>
                <a:latin typeface="Helvetica Light" panose="020B0403020202020204" pitchFamily="34" charset="0"/>
                <a:cs typeface="Helvetica" panose="020B0604020202020204" pitchFamily="34" charset="0"/>
              </a:rPr>
              <a:t>Issued by: Center for Fiduciary Studies, LLC</a:t>
            </a:r>
          </a:p>
          <a:p>
            <a:r>
              <a:rPr lang="en-US" sz="971" b="0" i="0" dirty="0">
                <a:solidFill>
                  <a:schemeClr val="bg1">
                    <a:lumMod val="50000"/>
                  </a:schemeClr>
                </a:solidFill>
                <a:latin typeface="Helvetica Light" panose="020B0403020202020204" pitchFamily="34" charset="0"/>
                <a:cs typeface="Helvetica" panose="020B0604020202020204" pitchFamily="34" charset="0"/>
              </a:rPr>
              <a:t>More Information:</a:t>
            </a:r>
            <a:r>
              <a:rPr lang="en-US" sz="971" dirty="0">
                <a:solidFill>
                  <a:srgbClr val="595A59"/>
                </a:solidFill>
                <a:latin typeface="Helvetica" panose="020B0604020202020204" pitchFamily="34" charset="0"/>
                <a:cs typeface="Helvetica" panose="020B0604020202020204" pitchFamily="34" charset="0"/>
              </a:rPr>
              <a:t> </a:t>
            </a:r>
            <a:r>
              <a:rPr lang="en-US" sz="971" b="1" dirty="0">
                <a:solidFill>
                  <a:srgbClr val="29348E"/>
                </a:solidFill>
                <a:latin typeface="Helvetica" panose="020B0604020202020204" pitchFamily="34" charset="0"/>
                <a:cs typeface="Helvetica" panose="020B0604020202020204" pitchFamily="34" charset="0"/>
              </a:rPr>
              <a:t>https://www.fi360.com</a:t>
            </a:r>
          </a:p>
        </p:txBody>
      </p:sp>
      <p:pic>
        <p:nvPicPr>
          <p:cNvPr id="11" name="Picture 10">
            <a:extLst>
              <a:ext uri="{FF2B5EF4-FFF2-40B4-BE49-F238E27FC236}">
                <a16:creationId xmlns:a16="http://schemas.microsoft.com/office/drawing/2014/main" id="{3941ABF1-CA10-D54D-B829-F75DDAD6806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7286" y="1475508"/>
            <a:ext cx="875873" cy="537571"/>
          </a:xfrm>
          <a:prstGeom prst="rect">
            <a:avLst/>
          </a:prstGeom>
        </p:spPr>
      </p:pic>
      <p:pic>
        <p:nvPicPr>
          <p:cNvPr id="12" name="Picture 11">
            <a:extLst>
              <a:ext uri="{FF2B5EF4-FFF2-40B4-BE49-F238E27FC236}">
                <a16:creationId xmlns:a16="http://schemas.microsoft.com/office/drawing/2014/main" id="{F07875BA-B133-9A40-B161-B60B01FDDD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2944" y="4268822"/>
            <a:ext cx="860215" cy="823783"/>
          </a:xfrm>
          <a:prstGeom prst="rect">
            <a:avLst/>
          </a:prstGeom>
        </p:spPr>
      </p:pic>
      <p:pic>
        <p:nvPicPr>
          <p:cNvPr id="13" name="Picture 12">
            <a:extLst>
              <a:ext uri="{FF2B5EF4-FFF2-40B4-BE49-F238E27FC236}">
                <a16:creationId xmlns:a16="http://schemas.microsoft.com/office/drawing/2014/main" id="{14B342AF-5F1C-3848-81A6-371A2E2E232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20315" y="3023822"/>
            <a:ext cx="1296137" cy="367841"/>
          </a:xfrm>
          <a:prstGeom prst="rect">
            <a:avLst/>
          </a:prstGeom>
        </p:spPr>
      </p:pic>
      <p:pic>
        <p:nvPicPr>
          <p:cNvPr id="14" name="Picture 13">
            <a:extLst>
              <a:ext uri="{FF2B5EF4-FFF2-40B4-BE49-F238E27FC236}">
                <a16:creationId xmlns:a16="http://schemas.microsoft.com/office/drawing/2014/main" id="{C0F29779-0598-3941-B791-E0C89DFB945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00004" y="1612321"/>
            <a:ext cx="1011830" cy="432493"/>
          </a:xfrm>
          <a:prstGeom prst="rect">
            <a:avLst/>
          </a:prstGeom>
        </p:spPr>
      </p:pic>
      <p:pic>
        <p:nvPicPr>
          <p:cNvPr id="15" name="Picture 14">
            <a:extLst>
              <a:ext uri="{FF2B5EF4-FFF2-40B4-BE49-F238E27FC236}">
                <a16:creationId xmlns:a16="http://schemas.microsoft.com/office/drawing/2014/main" id="{E793260D-3494-7541-B7BE-19C9526A9C2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00004" y="4611394"/>
            <a:ext cx="954793" cy="458070"/>
          </a:xfrm>
          <a:prstGeom prst="rect">
            <a:avLst/>
          </a:prstGeom>
        </p:spPr>
      </p:pic>
      <p:pic>
        <p:nvPicPr>
          <p:cNvPr id="16" name="Picture 15">
            <a:extLst>
              <a:ext uri="{FF2B5EF4-FFF2-40B4-BE49-F238E27FC236}">
                <a16:creationId xmlns:a16="http://schemas.microsoft.com/office/drawing/2014/main" id="{3E47C6E8-6059-B94D-B1DF-C599CCFB671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47286" y="2834388"/>
            <a:ext cx="875873" cy="550777"/>
          </a:xfrm>
          <a:prstGeom prst="rect">
            <a:avLst/>
          </a:prstGeom>
        </p:spPr>
      </p:pic>
      <p:sp>
        <p:nvSpPr>
          <p:cNvPr id="17" name="TextBox 16">
            <a:extLst>
              <a:ext uri="{FF2B5EF4-FFF2-40B4-BE49-F238E27FC236}">
                <a16:creationId xmlns:a16="http://schemas.microsoft.com/office/drawing/2014/main" id="{2B799BCE-B4F9-1648-8B4A-CC48C7F003F7}"/>
              </a:ext>
            </a:extLst>
          </p:cNvPr>
          <p:cNvSpPr txBox="1"/>
          <p:nvPr/>
        </p:nvSpPr>
        <p:spPr>
          <a:xfrm>
            <a:off x="801738" y="3448466"/>
            <a:ext cx="3698448" cy="703526"/>
          </a:xfrm>
          <a:prstGeom prst="rect">
            <a:avLst/>
          </a:prstGeom>
          <a:noFill/>
        </p:spPr>
        <p:txBody>
          <a:bodyPr wrap="none" rtlCol="0">
            <a:spAutoFit/>
          </a:bodyPr>
          <a:lstStyle/>
          <a:p>
            <a:r>
              <a:rPr lang="en-US" sz="1059" b="1" dirty="0">
                <a:solidFill>
                  <a:srgbClr val="03AEF0"/>
                </a:solidFill>
                <a:latin typeface="Helvetica" panose="020B0604020202020204" pitchFamily="34" charset="0"/>
                <a:cs typeface="Helvetica" panose="020B0604020202020204" pitchFamily="34" charset="0"/>
              </a:rPr>
              <a:t>CEBS – CERTIFIED EMPLOYEE BENEFIT SPECIALIST</a:t>
            </a:r>
            <a:endParaRPr lang="en-US" sz="1059" dirty="0">
              <a:solidFill>
                <a:srgbClr val="03AEF0"/>
              </a:solidFill>
              <a:latin typeface="Helvetica" panose="020B0604020202020204" pitchFamily="34" charset="0"/>
              <a:cs typeface="Helvetica" panose="020B0604020202020204" pitchFamily="34" charset="0"/>
            </a:endParaRPr>
          </a:p>
          <a:p>
            <a:r>
              <a:rPr lang="en-US" sz="971" b="0" i="0" dirty="0">
                <a:solidFill>
                  <a:schemeClr val="bg1">
                    <a:lumMod val="50000"/>
                  </a:schemeClr>
                </a:solidFill>
                <a:latin typeface="Helvetica Light" panose="020B0403020202020204" pitchFamily="34" charset="0"/>
                <a:cs typeface="Helvetica" panose="020B0604020202020204" pitchFamily="34" charset="0"/>
              </a:rPr>
              <a:t>Issued by: International Foundation of Employee Benefit </a:t>
            </a:r>
            <a:br>
              <a:rPr lang="en-US" sz="971" b="0" i="0" dirty="0">
                <a:solidFill>
                  <a:schemeClr val="bg1">
                    <a:lumMod val="50000"/>
                  </a:schemeClr>
                </a:solidFill>
                <a:latin typeface="Helvetica Light" panose="020B0403020202020204" pitchFamily="34" charset="0"/>
                <a:cs typeface="Helvetica" panose="020B0604020202020204" pitchFamily="34" charset="0"/>
              </a:rPr>
            </a:br>
            <a:r>
              <a:rPr lang="en-US" sz="971" b="0" i="0" dirty="0">
                <a:solidFill>
                  <a:schemeClr val="bg1">
                    <a:lumMod val="50000"/>
                  </a:schemeClr>
                </a:solidFill>
                <a:latin typeface="Helvetica Light" panose="020B0403020202020204" pitchFamily="34" charset="0"/>
                <a:cs typeface="Helvetica" panose="020B0604020202020204" pitchFamily="34" charset="0"/>
              </a:rPr>
              <a:t>Plans &amp; Wharton School of the University of Pennsylvania</a:t>
            </a:r>
          </a:p>
          <a:p>
            <a:r>
              <a:rPr lang="en-US" sz="971" b="0" i="0" dirty="0">
                <a:solidFill>
                  <a:schemeClr val="bg1">
                    <a:lumMod val="50000"/>
                  </a:schemeClr>
                </a:solidFill>
                <a:latin typeface="Helvetica Light" panose="020B0403020202020204" pitchFamily="34" charset="0"/>
                <a:cs typeface="Helvetica" panose="020B0604020202020204" pitchFamily="34" charset="0"/>
              </a:rPr>
              <a:t>More Information: </a:t>
            </a:r>
            <a:r>
              <a:rPr lang="en-US" sz="971" b="1" dirty="0">
                <a:solidFill>
                  <a:srgbClr val="29348E"/>
                </a:solidFill>
                <a:latin typeface="Helvetica" panose="020B0604020202020204" pitchFamily="34" charset="0"/>
                <a:cs typeface="Helvetica" panose="020B0604020202020204" pitchFamily="34" charset="0"/>
              </a:rPr>
              <a:t>https://www.ifebp.org</a:t>
            </a:r>
          </a:p>
        </p:txBody>
      </p:sp>
      <p:sp>
        <p:nvSpPr>
          <p:cNvPr id="18" name="TextBox 17">
            <a:extLst>
              <a:ext uri="{FF2B5EF4-FFF2-40B4-BE49-F238E27FC236}">
                <a16:creationId xmlns:a16="http://schemas.microsoft.com/office/drawing/2014/main" id="{6A31FCB4-D47E-5540-80F9-7774354EB497}"/>
              </a:ext>
            </a:extLst>
          </p:cNvPr>
          <p:cNvSpPr txBox="1"/>
          <p:nvPr/>
        </p:nvSpPr>
        <p:spPr>
          <a:xfrm>
            <a:off x="801738" y="5128427"/>
            <a:ext cx="2890535" cy="554126"/>
          </a:xfrm>
          <a:prstGeom prst="rect">
            <a:avLst/>
          </a:prstGeom>
          <a:noFill/>
        </p:spPr>
        <p:txBody>
          <a:bodyPr wrap="none" rtlCol="0">
            <a:spAutoFit/>
          </a:bodyPr>
          <a:lstStyle/>
          <a:p>
            <a:r>
              <a:rPr lang="en-US" sz="1059" b="1" dirty="0">
                <a:solidFill>
                  <a:srgbClr val="03AEF0"/>
                </a:solidFill>
                <a:latin typeface="Helvetica" panose="020B0604020202020204" pitchFamily="34" charset="0"/>
                <a:cs typeface="Helvetica" panose="020B0604020202020204" pitchFamily="34" charset="0"/>
              </a:rPr>
              <a:t>CFA - CHARTERED FINANCIAL ANALYST</a:t>
            </a:r>
            <a:endParaRPr lang="en-US" sz="1059" dirty="0">
              <a:solidFill>
                <a:srgbClr val="03AEF0"/>
              </a:solidFill>
              <a:latin typeface="Helvetica" panose="020B0604020202020204" pitchFamily="34" charset="0"/>
              <a:cs typeface="Helvetica" panose="020B0604020202020204" pitchFamily="34" charset="0"/>
            </a:endParaRPr>
          </a:p>
          <a:p>
            <a:r>
              <a:rPr lang="en-US" sz="971" b="0" i="0" dirty="0">
                <a:solidFill>
                  <a:schemeClr val="bg1">
                    <a:lumMod val="50000"/>
                  </a:schemeClr>
                </a:solidFill>
                <a:latin typeface="Helvetica Light" panose="020B0403020202020204" pitchFamily="34" charset="0"/>
                <a:cs typeface="Helvetica" panose="020B0604020202020204" pitchFamily="34" charset="0"/>
              </a:rPr>
              <a:t>Issued by: CFA Institute</a:t>
            </a:r>
          </a:p>
          <a:p>
            <a:r>
              <a:rPr lang="en-US" sz="971" b="0" i="0" dirty="0">
                <a:solidFill>
                  <a:schemeClr val="bg1">
                    <a:lumMod val="50000"/>
                  </a:schemeClr>
                </a:solidFill>
                <a:latin typeface="Helvetica Light" panose="020B0403020202020204" pitchFamily="34" charset="0"/>
                <a:cs typeface="Helvetica" panose="020B0604020202020204" pitchFamily="34" charset="0"/>
              </a:rPr>
              <a:t>More Information: </a:t>
            </a:r>
            <a:r>
              <a:rPr lang="en-US" sz="971" b="1" dirty="0">
                <a:solidFill>
                  <a:srgbClr val="29348E"/>
                </a:solidFill>
                <a:latin typeface="Helvetica" panose="020B0604020202020204" pitchFamily="34" charset="0"/>
                <a:cs typeface="Helvetica" panose="020B0604020202020204" pitchFamily="34" charset="0"/>
              </a:rPr>
              <a:t>https://www.cfainstitute.org</a:t>
            </a:r>
          </a:p>
        </p:txBody>
      </p:sp>
      <p:sp>
        <p:nvSpPr>
          <p:cNvPr id="19" name="TextBox 18">
            <a:extLst>
              <a:ext uri="{FF2B5EF4-FFF2-40B4-BE49-F238E27FC236}">
                <a16:creationId xmlns:a16="http://schemas.microsoft.com/office/drawing/2014/main" id="{D7578229-0B4F-284A-A58F-094EC9CB9BAC}"/>
              </a:ext>
            </a:extLst>
          </p:cNvPr>
          <p:cNvSpPr txBox="1"/>
          <p:nvPr/>
        </p:nvSpPr>
        <p:spPr>
          <a:xfrm>
            <a:off x="5120315" y="2044814"/>
            <a:ext cx="3416320" cy="554126"/>
          </a:xfrm>
          <a:prstGeom prst="rect">
            <a:avLst/>
          </a:prstGeom>
          <a:noFill/>
        </p:spPr>
        <p:txBody>
          <a:bodyPr wrap="none" rtlCol="0">
            <a:spAutoFit/>
          </a:bodyPr>
          <a:lstStyle/>
          <a:p>
            <a:r>
              <a:rPr lang="en-US" sz="1059" b="1" dirty="0">
                <a:solidFill>
                  <a:srgbClr val="03AEF0"/>
                </a:solidFill>
                <a:latin typeface="Helvetica" panose="020B0604020202020204" pitchFamily="34" charset="0"/>
                <a:cs typeface="Helvetica" panose="020B0604020202020204" pitchFamily="34" charset="0"/>
              </a:rPr>
              <a:t>CHFC</a:t>
            </a:r>
            <a:r>
              <a:rPr lang="en-US" sz="1059" b="1" baseline="30000" dirty="0">
                <a:solidFill>
                  <a:srgbClr val="03AEF0"/>
                </a:solidFill>
                <a:latin typeface="Helvetica" panose="020B0604020202020204" pitchFamily="34" charset="0"/>
                <a:cs typeface="Helvetica" panose="020B0604020202020204" pitchFamily="34" charset="0"/>
              </a:rPr>
              <a:t>®</a:t>
            </a:r>
            <a:r>
              <a:rPr lang="en-US" sz="1059" b="1" dirty="0">
                <a:solidFill>
                  <a:srgbClr val="03AEF0"/>
                </a:solidFill>
                <a:latin typeface="Helvetica" panose="020B0604020202020204" pitchFamily="34" charset="0"/>
                <a:cs typeface="Helvetica" panose="020B0604020202020204" pitchFamily="34" charset="0"/>
              </a:rPr>
              <a:t> - CHARTERED FINANCIAL CONSULTANT</a:t>
            </a:r>
            <a:r>
              <a:rPr lang="en-US" sz="1059" b="1" baseline="30000" dirty="0">
                <a:solidFill>
                  <a:srgbClr val="03AEF0"/>
                </a:solidFill>
                <a:latin typeface="Helvetica" panose="020B0604020202020204" pitchFamily="34" charset="0"/>
                <a:cs typeface="Helvetica" panose="020B0604020202020204" pitchFamily="34" charset="0"/>
              </a:rPr>
              <a:t>®</a:t>
            </a:r>
            <a:endParaRPr lang="en-US" sz="1059" dirty="0">
              <a:solidFill>
                <a:srgbClr val="03AEF0"/>
              </a:solidFill>
              <a:latin typeface="Helvetica" panose="020B0604020202020204" pitchFamily="34" charset="0"/>
              <a:cs typeface="Helvetica" panose="020B0604020202020204" pitchFamily="34" charset="0"/>
            </a:endParaRPr>
          </a:p>
          <a:p>
            <a:r>
              <a:rPr lang="en-US" sz="971" b="0" i="0" dirty="0">
                <a:solidFill>
                  <a:schemeClr val="bg1">
                    <a:lumMod val="50000"/>
                  </a:schemeClr>
                </a:solidFill>
                <a:latin typeface="Helvetica Light" panose="020B0403020202020204" pitchFamily="34" charset="0"/>
                <a:cs typeface="Helvetica" panose="020B0604020202020204" pitchFamily="34" charset="0"/>
              </a:rPr>
              <a:t>Issued by: The American College</a:t>
            </a:r>
          </a:p>
          <a:p>
            <a:r>
              <a:rPr lang="en-US" sz="971" b="0" i="0" dirty="0">
                <a:solidFill>
                  <a:schemeClr val="bg1">
                    <a:lumMod val="50000"/>
                  </a:schemeClr>
                </a:solidFill>
                <a:latin typeface="Helvetica Light" panose="020B0403020202020204" pitchFamily="34" charset="0"/>
                <a:cs typeface="Helvetica" panose="020B0604020202020204" pitchFamily="34" charset="0"/>
              </a:rPr>
              <a:t>More Information: </a:t>
            </a:r>
            <a:r>
              <a:rPr lang="en-US" sz="971" b="1" dirty="0">
                <a:solidFill>
                  <a:srgbClr val="29348E"/>
                </a:solidFill>
                <a:latin typeface="Helvetica" panose="020B0604020202020204" pitchFamily="34" charset="0"/>
                <a:cs typeface="Helvetica" panose="020B0604020202020204" pitchFamily="34" charset="0"/>
              </a:rPr>
              <a:t>https://www.theamericancollege.edu</a:t>
            </a:r>
          </a:p>
        </p:txBody>
      </p:sp>
      <p:sp>
        <p:nvSpPr>
          <p:cNvPr id="20" name="TextBox 19">
            <a:extLst>
              <a:ext uri="{FF2B5EF4-FFF2-40B4-BE49-F238E27FC236}">
                <a16:creationId xmlns:a16="http://schemas.microsoft.com/office/drawing/2014/main" id="{6C532C48-2577-6347-BFF5-043C9E218D09}"/>
              </a:ext>
            </a:extLst>
          </p:cNvPr>
          <p:cNvSpPr txBox="1"/>
          <p:nvPr/>
        </p:nvSpPr>
        <p:spPr>
          <a:xfrm>
            <a:off x="5120315" y="3448466"/>
            <a:ext cx="2900153" cy="703526"/>
          </a:xfrm>
          <a:prstGeom prst="rect">
            <a:avLst/>
          </a:prstGeom>
          <a:noFill/>
        </p:spPr>
        <p:txBody>
          <a:bodyPr wrap="none" rtlCol="0">
            <a:spAutoFit/>
          </a:bodyPr>
          <a:lstStyle/>
          <a:p>
            <a:r>
              <a:rPr lang="en-US" sz="1059" b="1" dirty="0">
                <a:solidFill>
                  <a:srgbClr val="03AEF0"/>
                </a:solidFill>
                <a:latin typeface="Helvetica" panose="020B0604020202020204" pitchFamily="34" charset="0"/>
                <a:cs typeface="Helvetica" panose="020B0604020202020204" pitchFamily="34" charset="0"/>
              </a:rPr>
              <a:t>CFP</a:t>
            </a:r>
            <a:r>
              <a:rPr lang="en-US" sz="1059" b="1" baseline="30000" dirty="0">
                <a:solidFill>
                  <a:srgbClr val="03AEF0"/>
                </a:solidFill>
                <a:latin typeface="Helvetica" panose="020B0604020202020204" pitchFamily="34" charset="0"/>
                <a:cs typeface="Helvetica" panose="020B0604020202020204" pitchFamily="34" charset="0"/>
              </a:rPr>
              <a:t>®</a:t>
            </a:r>
            <a:r>
              <a:rPr lang="en-US" sz="1059" b="1" dirty="0">
                <a:solidFill>
                  <a:srgbClr val="03AEF0"/>
                </a:solidFill>
                <a:latin typeface="Helvetica" panose="020B0604020202020204" pitchFamily="34" charset="0"/>
                <a:cs typeface="Helvetica" panose="020B0604020202020204" pitchFamily="34" charset="0"/>
              </a:rPr>
              <a:t> - CERTIFIED FINANCIAL PLANNER</a:t>
            </a:r>
            <a:r>
              <a:rPr lang="en-US" sz="1059" b="1" baseline="30000" dirty="0">
                <a:solidFill>
                  <a:srgbClr val="03AEF0"/>
                </a:solidFill>
                <a:latin typeface="Helvetica" panose="020B0604020202020204" pitchFamily="34" charset="0"/>
                <a:cs typeface="Helvetica" panose="020B0604020202020204" pitchFamily="34" charset="0"/>
              </a:rPr>
              <a:t>®</a:t>
            </a:r>
            <a:endParaRPr lang="en-US" sz="1059" dirty="0">
              <a:solidFill>
                <a:srgbClr val="03AEF0"/>
              </a:solidFill>
              <a:latin typeface="Helvetica" panose="020B0604020202020204" pitchFamily="34" charset="0"/>
              <a:cs typeface="Helvetica" panose="020B0604020202020204" pitchFamily="34" charset="0"/>
            </a:endParaRPr>
          </a:p>
          <a:p>
            <a:r>
              <a:rPr lang="en-US" sz="971" b="0" i="0" dirty="0">
                <a:solidFill>
                  <a:schemeClr val="bg1">
                    <a:lumMod val="50000"/>
                  </a:schemeClr>
                </a:solidFill>
                <a:latin typeface="Helvetica Light" panose="020B0403020202020204" pitchFamily="34" charset="0"/>
                <a:cs typeface="Helvetica" panose="020B0604020202020204" pitchFamily="34" charset="0"/>
              </a:rPr>
              <a:t>Issued by: Certified Financial Planner </a:t>
            </a:r>
          </a:p>
          <a:p>
            <a:r>
              <a:rPr lang="en-US" sz="971" b="0" i="0" dirty="0">
                <a:solidFill>
                  <a:schemeClr val="bg1">
                    <a:lumMod val="50000"/>
                  </a:schemeClr>
                </a:solidFill>
                <a:latin typeface="Helvetica Light" panose="020B0403020202020204" pitchFamily="34" charset="0"/>
                <a:cs typeface="Helvetica" panose="020B0604020202020204" pitchFamily="34" charset="0"/>
              </a:rPr>
              <a:t>Board of Standards, Inc.</a:t>
            </a:r>
          </a:p>
          <a:p>
            <a:r>
              <a:rPr lang="en-US" sz="971" b="0" i="0" dirty="0">
                <a:solidFill>
                  <a:schemeClr val="bg1">
                    <a:lumMod val="50000"/>
                  </a:schemeClr>
                </a:solidFill>
                <a:latin typeface="Helvetica Light" panose="020B0403020202020204" pitchFamily="34" charset="0"/>
                <a:cs typeface="Helvetica" panose="020B0604020202020204" pitchFamily="34" charset="0"/>
              </a:rPr>
              <a:t>More Information: </a:t>
            </a:r>
            <a:r>
              <a:rPr lang="en-US" sz="971" b="1" dirty="0">
                <a:solidFill>
                  <a:srgbClr val="29348E"/>
                </a:solidFill>
                <a:latin typeface="Helvetica" panose="020B0604020202020204" pitchFamily="34" charset="0"/>
                <a:cs typeface="Helvetica" panose="020B0604020202020204" pitchFamily="34" charset="0"/>
              </a:rPr>
              <a:t>https://www.cfp.net</a:t>
            </a:r>
          </a:p>
        </p:txBody>
      </p:sp>
      <p:sp>
        <p:nvSpPr>
          <p:cNvPr id="21" name="TextBox 20">
            <a:extLst>
              <a:ext uri="{FF2B5EF4-FFF2-40B4-BE49-F238E27FC236}">
                <a16:creationId xmlns:a16="http://schemas.microsoft.com/office/drawing/2014/main" id="{20CF7F87-CC07-A940-819A-41786B57EF95}"/>
              </a:ext>
            </a:extLst>
          </p:cNvPr>
          <p:cNvSpPr txBox="1"/>
          <p:nvPr/>
        </p:nvSpPr>
        <p:spPr>
          <a:xfrm>
            <a:off x="5120315" y="5128427"/>
            <a:ext cx="2797561" cy="717119"/>
          </a:xfrm>
          <a:prstGeom prst="rect">
            <a:avLst/>
          </a:prstGeom>
          <a:noFill/>
        </p:spPr>
        <p:txBody>
          <a:bodyPr wrap="none" rtlCol="0">
            <a:spAutoFit/>
          </a:bodyPr>
          <a:lstStyle/>
          <a:p>
            <a:r>
              <a:rPr lang="en-US" sz="1059" b="1" dirty="0">
                <a:solidFill>
                  <a:srgbClr val="03AEF0"/>
                </a:solidFill>
                <a:latin typeface="Helvetica" panose="020B0604020202020204" pitchFamily="34" charset="0"/>
                <a:cs typeface="Helvetica" panose="020B0604020202020204" pitchFamily="34" charset="0"/>
              </a:rPr>
              <a:t>CIPM – CERTIFICATE IN INVESTMENT </a:t>
            </a:r>
            <a:br>
              <a:rPr lang="en-US" sz="1059" b="1" dirty="0">
                <a:solidFill>
                  <a:srgbClr val="03AEF0"/>
                </a:solidFill>
                <a:latin typeface="Helvetica" panose="020B0604020202020204" pitchFamily="34" charset="0"/>
                <a:cs typeface="Helvetica" panose="020B0604020202020204" pitchFamily="34" charset="0"/>
              </a:rPr>
            </a:br>
            <a:r>
              <a:rPr lang="en-US" sz="1059" b="1" dirty="0">
                <a:solidFill>
                  <a:srgbClr val="03AEF0"/>
                </a:solidFill>
                <a:latin typeface="Helvetica" panose="020B0604020202020204" pitchFamily="34" charset="0"/>
                <a:cs typeface="Helvetica" panose="020B0604020202020204" pitchFamily="34" charset="0"/>
              </a:rPr>
              <a:t>PERFORMANCE MEASUREMENT</a:t>
            </a:r>
            <a:endParaRPr lang="en-US" sz="1059" dirty="0">
              <a:solidFill>
                <a:srgbClr val="03AEF0"/>
              </a:solidFill>
              <a:latin typeface="Helvetica" panose="020B0604020202020204" pitchFamily="34" charset="0"/>
              <a:cs typeface="Helvetica" panose="020B0604020202020204" pitchFamily="34" charset="0"/>
            </a:endParaRPr>
          </a:p>
          <a:p>
            <a:r>
              <a:rPr lang="en-US" sz="971" b="0" i="0" dirty="0">
                <a:solidFill>
                  <a:schemeClr val="bg1">
                    <a:lumMod val="50000"/>
                  </a:schemeClr>
                </a:solidFill>
                <a:latin typeface="Helvetica Light" panose="020B0403020202020204" pitchFamily="34" charset="0"/>
                <a:cs typeface="Helvetica" panose="020B0604020202020204" pitchFamily="34" charset="0"/>
              </a:rPr>
              <a:t>Issued by: CFA Institute</a:t>
            </a:r>
          </a:p>
          <a:p>
            <a:r>
              <a:rPr lang="en-US" sz="971" b="0" i="0" dirty="0">
                <a:solidFill>
                  <a:schemeClr val="bg1">
                    <a:lumMod val="50000"/>
                  </a:schemeClr>
                </a:solidFill>
                <a:latin typeface="Helvetica Light" panose="020B0403020202020204" pitchFamily="34" charset="0"/>
                <a:cs typeface="Helvetica" panose="020B0604020202020204" pitchFamily="34" charset="0"/>
              </a:rPr>
              <a:t>More Information: </a:t>
            </a:r>
            <a:r>
              <a:rPr lang="en-US" sz="971" b="1" dirty="0">
                <a:solidFill>
                  <a:srgbClr val="29348E"/>
                </a:solidFill>
                <a:latin typeface="Helvetica" panose="020B0604020202020204" pitchFamily="34" charset="0"/>
                <a:cs typeface="Helvetica" panose="020B0604020202020204" pitchFamily="34" charset="0"/>
              </a:rPr>
              <a:t>https://www.cfainstitute.org</a:t>
            </a:r>
          </a:p>
        </p:txBody>
      </p:sp>
      <p:pic>
        <p:nvPicPr>
          <p:cNvPr id="24" name="Picture 23">
            <a:extLst>
              <a:ext uri="{FF2B5EF4-FFF2-40B4-BE49-F238E27FC236}">
                <a16:creationId xmlns:a16="http://schemas.microsoft.com/office/drawing/2014/main" id="{39CBB515-6FBF-6A44-BC1A-D5B11EC28D26}"/>
              </a:ext>
            </a:extLst>
          </p:cNvPr>
          <p:cNvPicPr>
            <a:picLocks noChangeAspect="1"/>
          </p:cNvPicPr>
          <p:nvPr/>
        </p:nvPicPr>
        <p:blipFill>
          <a:blip r:embed="rId8"/>
          <a:stretch>
            <a:fillRect/>
          </a:stretch>
        </p:blipFill>
        <p:spPr>
          <a:xfrm>
            <a:off x="243444" y="6219331"/>
            <a:ext cx="8657112" cy="49718"/>
          </a:xfrm>
          <a:prstGeom prst="rect">
            <a:avLst/>
          </a:prstGeom>
        </p:spPr>
      </p:pic>
      <p:pic>
        <p:nvPicPr>
          <p:cNvPr id="25" name="Picture 24">
            <a:extLst>
              <a:ext uri="{FF2B5EF4-FFF2-40B4-BE49-F238E27FC236}">
                <a16:creationId xmlns:a16="http://schemas.microsoft.com/office/drawing/2014/main" id="{72DC287D-896C-9945-9677-5000B92FDFBD}"/>
              </a:ext>
            </a:extLst>
          </p:cNvPr>
          <p:cNvPicPr>
            <a:picLocks noChangeAspect="1"/>
          </p:cNvPicPr>
          <p:nvPr/>
        </p:nvPicPr>
        <p:blipFill>
          <a:blip r:embed="rId9"/>
          <a:stretch>
            <a:fillRect/>
          </a:stretch>
        </p:blipFill>
        <p:spPr>
          <a:xfrm>
            <a:off x="243443" y="1089211"/>
            <a:ext cx="8656795" cy="49717"/>
          </a:xfrm>
          <a:prstGeom prst="rect">
            <a:avLst/>
          </a:prstGeom>
        </p:spPr>
      </p:pic>
      <p:sp>
        <p:nvSpPr>
          <p:cNvPr id="23" name="Slide Number Placeholder 2">
            <a:extLst>
              <a:ext uri="{FF2B5EF4-FFF2-40B4-BE49-F238E27FC236}">
                <a16:creationId xmlns:a16="http://schemas.microsoft.com/office/drawing/2014/main" id="{05A04421-DCEC-8F43-ADB3-2E3ACA49DF2B}"/>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27" name="Slide Number Placeholder 5">
            <a:extLst>
              <a:ext uri="{FF2B5EF4-FFF2-40B4-BE49-F238E27FC236}">
                <a16:creationId xmlns:a16="http://schemas.microsoft.com/office/drawing/2014/main" id="{24F822CB-2246-7E48-B146-F6AB9F3340CE}"/>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3129472484"/>
      </p:ext>
    </p:extLst>
  </p:cSld>
  <p:clrMapOvr>
    <a:masterClrMapping/>
  </p:clrMapOvr>
  <p:extLst>
    <p:ext uri="{DCECCB84-F9BA-43D5-87BE-67443E8EF086}">
      <p15:sldGuideLst xmlns:p15="http://schemas.microsoft.com/office/powerpoint/2012/main">
        <p15:guide id="1" orient="horz" pos="2448">
          <p15:clr>
            <a:srgbClr val="FBAE40"/>
          </p15:clr>
        </p15:guide>
        <p15:guide id="2" pos="590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0_Approach_TeamIntro">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C1BC973-4FD5-F544-AB3B-E7F1D064466F}"/>
              </a:ext>
            </a:extLst>
          </p:cNvPr>
          <p:cNvSpPr txBox="1"/>
          <p:nvPr/>
        </p:nvSpPr>
        <p:spPr>
          <a:xfrm>
            <a:off x="1012753" y="2162738"/>
            <a:ext cx="3313728" cy="717119"/>
          </a:xfrm>
          <a:prstGeom prst="rect">
            <a:avLst/>
          </a:prstGeom>
          <a:noFill/>
        </p:spPr>
        <p:txBody>
          <a:bodyPr wrap="none" rtlCol="0">
            <a:spAutoFit/>
          </a:bodyPr>
          <a:lstStyle/>
          <a:p>
            <a:r>
              <a:rPr lang="en-US" sz="1059" b="1" dirty="0">
                <a:solidFill>
                  <a:srgbClr val="03AEF0"/>
                </a:solidFill>
                <a:latin typeface="Helvetica" panose="020B0604020202020204" pitchFamily="34" charset="0"/>
                <a:cs typeface="Helvetica" panose="020B0604020202020204" pitchFamily="34" charset="0"/>
              </a:rPr>
              <a:t>CASL™ – CHARTERED ADVISOR </a:t>
            </a:r>
            <a:br>
              <a:rPr lang="en-US" sz="1059" b="1" dirty="0">
                <a:solidFill>
                  <a:srgbClr val="03AEF0"/>
                </a:solidFill>
                <a:latin typeface="Helvetica" panose="020B0604020202020204" pitchFamily="34" charset="0"/>
                <a:cs typeface="Helvetica" panose="020B0604020202020204" pitchFamily="34" charset="0"/>
              </a:rPr>
            </a:br>
            <a:r>
              <a:rPr lang="en-US" sz="1059" b="1" dirty="0">
                <a:solidFill>
                  <a:srgbClr val="03AEF0"/>
                </a:solidFill>
                <a:latin typeface="Helvetica" panose="020B0604020202020204" pitchFamily="34" charset="0"/>
                <a:cs typeface="Helvetica" panose="020B0604020202020204" pitchFamily="34" charset="0"/>
              </a:rPr>
              <a:t>FOR SENIOR LIVING</a:t>
            </a:r>
            <a:r>
              <a:rPr lang="en-US" sz="1059" b="1" baseline="30000" dirty="0">
                <a:solidFill>
                  <a:srgbClr val="03AEF0"/>
                </a:solidFill>
                <a:latin typeface="Helvetica" panose="020B0604020202020204" pitchFamily="34" charset="0"/>
                <a:cs typeface="Helvetica" panose="020B0604020202020204" pitchFamily="34" charset="0"/>
              </a:rPr>
              <a:t>®</a:t>
            </a:r>
            <a:endParaRPr lang="en-US" sz="1059" dirty="0">
              <a:solidFill>
                <a:srgbClr val="03AEF0"/>
              </a:solidFill>
              <a:latin typeface="Helvetica" panose="020B0604020202020204" pitchFamily="34" charset="0"/>
              <a:cs typeface="Helvetica" panose="020B0604020202020204" pitchFamily="34" charset="0"/>
            </a:endParaRPr>
          </a:p>
          <a:p>
            <a:r>
              <a:rPr lang="en-US" sz="971" b="0" i="0" dirty="0">
                <a:solidFill>
                  <a:schemeClr val="bg1">
                    <a:lumMod val="50000"/>
                  </a:schemeClr>
                </a:solidFill>
                <a:latin typeface="Helvetica Light" panose="020B0403020202020204" pitchFamily="34" charset="0"/>
                <a:cs typeface="Helvetica" panose="020B0604020202020204" pitchFamily="34" charset="0"/>
              </a:rPr>
              <a:t>Issued by: The American College</a:t>
            </a:r>
          </a:p>
          <a:p>
            <a:r>
              <a:rPr lang="en-US" sz="971" b="0" i="0" dirty="0">
                <a:solidFill>
                  <a:schemeClr val="bg1">
                    <a:lumMod val="50000"/>
                  </a:schemeClr>
                </a:solidFill>
                <a:latin typeface="Helvetica Light" panose="020B0403020202020204" pitchFamily="34" charset="0"/>
                <a:cs typeface="Helvetica" panose="020B0604020202020204" pitchFamily="34" charset="0"/>
              </a:rPr>
              <a:t>More Information: </a:t>
            </a:r>
            <a:r>
              <a:rPr lang="en-US" sz="971" b="1" dirty="0">
                <a:solidFill>
                  <a:srgbClr val="29348E"/>
                </a:solidFill>
                <a:latin typeface="Helvetica" panose="020B0604020202020204" pitchFamily="34" charset="0"/>
                <a:cs typeface="Helvetica" panose="020B0604020202020204" pitchFamily="34" charset="0"/>
              </a:rPr>
              <a:t>https://www.theamericancollege.edu</a:t>
            </a:r>
          </a:p>
        </p:txBody>
      </p:sp>
      <p:sp>
        <p:nvSpPr>
          <p:cNvPr id="23" name="TextBox 22">
            <a:extLst>
              <a:ext uri="{FF2B5EF4-FFF2-40B4-BE49-F238E27FC236}">
                <a16:creationId xmlns:a16="http://schemas.microsoft.com/office/drawing/2014/main" id="{691B81D6-FD6B-CF41-9D55-69CA84F80B7A}"/>
              </a:ext>
            </a:extLst>
          </p:cNvPr>
          <p:cNvSpPr txBox="1"/>
          <p:nvPr/>
        </p:nvSpPr>
        <p:spPr>
          <a:xfrm>
            <a:off x="1012753" y="3566389"/>
            <a:ext cx="3113353" cy="717119"/>
          </a:xfrm>
          <a:prstGeom prst="rect">
            <a:avLst/>
          </a:prstGeom>
          <a:noFill/>
        </p:spPr>
        <p:txBody>
          <a:bodyPr wrap="none" rtlCol="0">
            <a:spAutoFit/>
          </a:bodyPr>
          <a:lstStyle/>
          <a:p>
            <a:r>
              <a:rPr lang="en-US" sz="1059" b="1" dirty="0">
                <a:solidFill>
                  <a:srgbClr val="03AEF0"/>
                </a:solidFill>
                <a:latin typeface="Helvetica" panose="020B0604020202020204" pitchFamily="34" charset="0"/>
                <a:cs typeface="Helvetica" panose="020B0604020202020204" pitchFamily="34" charset="0"/>
              </a:rPr>
              <a:t>CRPS</a:t>
            </a:r>
            <a:r>
              <a:rPr lang="en-US" sz="1059" b="1" baseline="30000" dirty="0">
                <a:solidFill>
                  <a:srgbClr val="03AEF0"/>
                </a:solidFill>
                <a:latin typeface="Helvetica" panose="020B0604020202020204" pitchFamily="34" charset="0"/>
                <a:cs typeface="Helvetica" panose="020B0604020202020204" pitchFamily="34" charset="0"/>
              </a:rPr>
              <a:t>®</a:t>
            </a:r>
            <a:r>
              <a:rPr lang="en-US" sz="1059" b="1" dirty="0">
                <a:solidFill>
                  <a:srgbClr val="03AEF0"/>
                </a:solidFill>
                <a:latin typeface="Helvetica" panose="020B0604020202020204" pitchFamily="34" charset="0"/>
                <a:cs typeface="Helvetica" panose="020B0604020202020204" pitchFamily="34" charset="0"/>
              </a:rPr>
              <a:t> - CHARTERED RETIREMENT </a:t>
            </a:r>
            <a:br>
              <a:rPr lang="en-US" sz="1059" b="1" dirty="0">
                <a:solidFill>
                  <a:srgbClr val="03AEF0"/>
                </a:solidFill>
                <a:latin typeface="Helvetica" panose="020B0604020202020204" pitchFamily="34" charset="0"/>
                <a:cs typeface="Helvetica" panose="020B0604020202020204" pitchFamily="34" charset="0"/>
              </a:rPr>
            </a:br>
            <a:r>
              <a:rPr lang="en-US" sz="1059" b="1" dirty="0">
                <a:solidFill>
                  <a:srgbClr val="03AEF0"/>
                </a:solidFill>
                <a:latin typeface="Helvetica" panose="020B0604020202020204" pitchFamily="34" charset="0"/>
                <a:cs typeface="Helvetica" panose="020B0604020202020204" pitchFamily="34" charset="0"/>
              </a:rPr>
              <a:t>PLANS SPECIALIST</a:t>
            </a:r>
            <a:endParaRPr lang="en-US" sz="1059" dirty="0">
              <a:solidFill>
                <a:srgbClr val="03AEF0"/>
              </a:solidFill>
              <a:latin typeface="Helvetica" panose="020B0604020202020204" pitchFamily="34" charset="0"/>
              <a:cs typeface="Helvetica" panose="020B0604020202020204" pitchFamily="34" charset="0"/>
            </a:endParaRPr>
          </a:p>
          <a:p>
            <a:r>
              <a:rPr lang="en-US" sz="971" b="0" i="0" dirty="0">
                <a:solidFill>
                  <a:schemeClr val="bg1">
                    <a:lumMod val="50000"/>
                  </a:schemeClr>
                </a:solidFill>
                <a:latin typeface="Helvetica Light" panose="020B0403020202020204" pitchFamily="34" charset="0"/>
                <a:cs typeface="Helvetica" panose="020B0604020202020204" pitchFamily="34" charset="0"/>
              </a:rPr>
              <a:t>Issued by: College for Financial Planning</a:t>
            </a:r>
          </a:p>
          <a:p>
            <a:r>
              <a:rPr lang="en-US" sz="971" b="0" i="0" dirty="0">
                <a:solidFill>
                  <a:schemeClr val="bg1">
                    <a:lumMod val="50000"/>
                  </a:schemeClr>
                </a:solidFill>
                <a:latin typeface="Helvetica Light" panose="020B0403020202020204" pitchFamily="34" charset="0"/>
                <a:cs typeface="Helvetica" panose="020B0604020202020204" pitchFamily="34" charset="0"/>
              </a:rPr>
              <a:t>More Information: </a:t>
            </a:r>
            <a:r>
              <a:rPr lang="en-US" sz="971" b="1" dirty="0">
                <a:solidFill>
                  <a:srgbClr val="29348E"/>
                </a:solidFill>
                <a:latin typeface="Helvetica" panose="020B0604020202020204" pitchFamily="34" charset="0"/>
                <a:cs typeface="Helvetica" panose="020B0604020202020204" pitchFamily="34" charset="0"/>
              </a:rPr>
              <a:t>http://www.cffpdesignations.com</a:t>
            </a:r>
          </a:p>
        </p:txBody>
      </p:sp>
      <p:sp>
        <p:nvSpPr>
          <p:cNvPr id="24" name="TextBox 23">
            <a:extLst>
              <a:ext uri="{FF2B5EF4-FFF2-40B4-BE49-F238E27FC236}">
                <a16:creationId xmlns:a16="http://schemas.microsoft.com/office/drawing/2014/main" id="{D9AD9566-9EDA-054A-A22E-0B7EF6950C26}"/>
              </a:ext>
            </a:extLst>
          </p:cNvPr>
          <p:cNvSpPr txBox="1"/>
          <p:nvPr/>
        </p:nvSpPr>
        <p:spPr>
          <a:xfrm>
            <a:off x="1012753" y="5025303"/>
            <a:ext cx="3313728" cy="554126"/>
          </a:xfrm>
          <a:prstGeom prst="rect">
            <a:avLst/>
          </a:prstGeom>
          <a:noFill/>
        </p:spPr>
        <p:txBody>
          <a:bodyPr wrap="none" rtlCol="0">
            <a:spAutoFit/>
          </a:bodyPr>
          <a:lstStyle/>
          <a:p>
            <a:r>
              <a:rPr lang="en-US" sz="1059" b="1" dirty="0">
                <a:solidFill>
                  <a:srgbClr val="03AEF0"/>
                </a:solidFill>
                <a:latin typeface="Helvetica" panose="020B0604020202020204" pitchFamily="34" charset="0"/>
                <a:cs typeface="Helvetica" panose="020B0604020202020204" pitchFamily="34" charset="0"/>
              </a:rPr>
              <a:t>CLU</a:t>
            </a:r>
            <a:r>
              <a:rPr lang="en-US" sz="1059" b="1" baseline="30000" dirty="0">
                <a:solidFill>
                  <a:srgbClr val="03AEF0"/>
                </a:solidFill>
                <a:latin typeface="Helvetica" panose="020B0604020202020204" pitchFamily="34" charset="0"/>
                <a:cs typeface="Helvetica" panose="020B0604020202020204" pitchFamily="34" charset="0"/>
              </a:rPr>
              <a:t>®</a:t>
            </a:r>
            <a:r>
              <a:rPr lang="en-US" sz="1059" b="1" dirty="0">
                <a:solidFill>
                  <a:srgbClr val="03AEF0"/>
                </a:solidFill>
                <a:latin typeface="Helvetica" panose="020B0604020202020204" pitchFamily="34" charset="0"/>
                <a:cs typeface="Helvetica" panose="020B0604020202020204" pitchFamily="34" charset="0"/>
              </a:rPr>
              <a:t> - CHARTERED LIFE UNDERWRITER</a:t>
            </a:r>
            <a:r>
              <a:rPr lang="en-US" sz="1059" b="1" baseline="30000" dirty="0">
                <a:solidFill>
                  <a:srgbClr val="03AEF0"/>
                </a:solidFill>
                <a:latin typeface="Helvetica" panose="020B0604020202020204" pitchFamily="34" charset="0"/>
                <a:cs typeface="Helvetica" panose="020B0604020202020204" pitchFamily="34" charset="0"/>
              </a:rPr>
              <a:t>®</a:t>
            </a:r>
            <a:endParaRPr lang="en-US" sz="1059" dirty="0">
              <a:solidFill>
                <a:srgbClr val="03AEF0"/>
              </a:solidFill>
              <a:latin typeface="Helvetica" panose="020B0604020202020204" pitchFamily="34" charset="0"/>
              <a:cs typeface="Helvetica" panose="020B0604020202020204" pitchFamily="34" charset="0"/>
            </a:endParaRPr>
          </a:p>
          <a:p>
            <a:r>
              <a:rPr lang="en-US" sz="971" b="0" i="0" dirty="0">
                <a:solidFill>
                  <a:schemeClr val="bg1">
                    <a:lumMod val="50000"/>
                  </a:schemeClr>
                </a:solidFill>
                <a:latin typeface="Helvetica Light" panose="020B0403020202020204" pitchFamily="34" charset="0"/>
                <a:cs typeface="Helvetica" panose="020B0604020202020204" pitchFamily="34" charset="0"/>
              </a:rPr>
              <a:t>Issued by: The American College</a:t>
            </a:r>
          </a:p>
          <a:p>
            <a:r>
              <a:rPr lang="en-US" sz="971" b="0" i="0" dirty="0">
                <a:solidFill>
                  <a:schemeClr val="bg1">
                    <a:lumMod val="50000"/>
                  </a:schemeClr>
                </a:solidFill>
                <a:latin typeface="Helvetica Light" panose="020B0403020202020204" pitchFamily="34" charset="0"/>
                <a:cs typeface="Helvetica" panose="020B0604020202020204" pitchFamily="34" charset="0"/>
              </a:rPr>
              <a:t>More Information: </a:t>
            </a:r>
            <a:r>
              <a:rPr lang="en-US" sz="971" b="1" dirty="0">
                <a:solidFill>
                  <a:srgbClr val="29348E"/>
                </a:solidFill>
                <a:latin typeface="Helvetica" panose="020B0604020202020204" pitchFamily="34" charset="0"/>
                <a:cs typeface="Helvetica" panose="020B0604020202020204" pitchFamily="34" charset="0"/>
              </a:rPr>
              <a:t>https://www.theamericancollege.edu</a:t>
            </a:r>
          </a:p>
        </p:txBody>
      </p:sp>
      <p:sp>
        <p:nvSpPr>
          <p:cNvPr id="25" name="TextBox 24">
            <a:extLst>
              <a:ext uri="{FF2B5EF4-FFF2-40B4-BE49-F238E27FC236}">
                <a16:creationId xmlns:a16="http://schemas.microsoft.com/office/drawing/2014/main" id="{5081BFD7-2748-6C48-8ECA-1A504877E45E}"/>
              </a:ext>
            </a:extLst>
          </p:cNvPr>
          <p:cNvSpPr txBox="1"/>
          <p:nvPr/>
        </p:nvSpPr>
        <p:spPr>
          <a:xfrm>
            <a:off x="4989410" y="2162738"/>
            <a:ext cx="3113353" cy="717119"/>
          </a:xfrm>
          <a:prstGeom prst="rect">
            <a:avLst/>
          </a:prstGeom>
          <a:noFill/>
        </p:spPr>
        <p:txBody>
          <a:bodyPr wrap="none" rtlCol="0">
            <a:spAutoFit/>
          </a:bodyPr>
          <a:lstStyle/>
          <a:p>
            <a:r>
              <a:rPr lang="en-US" sz="1059" b="1" dirty="0">
                <a:solidFill>
                  <a:srgbClr val="03AEF0"/>
                </a:solidFill>
                <a:latin typeface="Helvetica" panose="020B0604020202020204" pitchFamily="34" charset="0"/>
                <a:cs typeface="Helvetica" panose="020B0604020202020204" pitchFamily="34" charset="0"/>
              </a:rPr>
              <a:t>FPQP™ - FINANCIAL PARAPLANNER</a:t>
            </a:r>
            <a:br>
              <a:rPr lang="en-US" sz="1059" b="1" dirty="0">
                <a:solidFill>
                  <a:srgbClr val="03AEF0"/>
                </a:solidFill>
                <a:latin typeface="Helvetica" panose="020B0604020202020204" pitchFamily="34" charset="0"/>
                <a:cs typeface="Helvetica" panose="020B0604020202020204" pitchFamily="34" charset="0"/>
              </a:rPr>
            </a:br>
            <a:r>
              <a:rPr lang="en-US" sz="1059" b="1" dirty="0">
                <a:solidFill>
                  <a:srgbClr val="03AEF0"/>
                </a:solidFill>
                <a:latin typeface="Helvetica" panose="020B0604020202020204" pitchFamily="34" charset="0"/>
                <a:cs typeface="Helvetica" panose="020B0604020202020204" pitchFamily="34" charset="0"/>
              </a:rPr>
              <a:t>QUALIFIED PROFESSIONAL</a:t>
            </a:r>
            <a:endParaRPr lang="en-US" sz="1059" dirty="0">
              <a:solidFill>
                <a:srgbClr val="03AEF0"/>
              </a:solidFill>
              <a:latin typeface="Helvetica" panose="020B0604020202020204" pitchFamily="34" charset="0"/>
              <a:cs typeface="Helvetica" panose="020B0604020202020204" pitchFamily="34" charset="0"/>
            </a:endParaRPr>
          </a:p>
          <a:p>
            <a:r>
              <a:rPr lang="en-US" sz="971" b="0" i="0" dirty="0">
                <a:solidFill>
                  <a:schemeClr val="bg1">
                    <a:lumMod val="50000"/>
                  </a:schemeClr>
                </a:solidFill>
                <a:latin typeface="Helvetica Light" panose="020B0403020202020204" pitchFamily="34" charset="0"/>
                <a:cs typeface="Helvetica" panose="020B0604020202020204" pitchFamily="34" charset="0"/>
              </a:rPr>
              <a:t>Issued by: College for Financial Planning</a:t>
            </a:r>
          </a:p>
          <a:p>
            <a:r>
              <a:rPr lang="en-US" sz="971" b="0" i="0" dirty="0">
                <a:solidFill>
                  <a:schemeClr val="bg1">
                    <a:lumMod val="50000"/>
                  </a:schemeClr>
                </a:solidFill>
                <a:latin typeface="Helvetica Light" panose="020B0403020202020204" pitchFamily="34" charset="0"/>
                <a:cs typeface="Helvetica" panose="020B0604020202020204" pitchFamily="34" charset="0"/>
              </a:rPr>
              <a:t>More Information: </a:t>
            </a:r>
            <a:r>
              <a:rPr lang="en-US" sz="971" b="1" dirty="0">
                <a:solidFill>
                  <a:srgbClr val="29348E"/>
                </a:solidFill>
                <a:latin typeface="Helvetica" panose="020B0604020202020204" pitchFamily="34" charset="0"/>
                <a:cs typeface="Helvetica" panose="020B0604020202020204" pitchFamily="34" charset="0"/>
              </a:rPr>
              <a:t>http://www.cffpdesignations.com</a:t>
            </a:r>
          </a:p>
        </p:txBody>
      </p:sp>
      <p:sp>
        <p:nvSpPr>
          <p:cNvPr id="26" name="TextBox 25">
            <a:extLst>
              <a:ext uri="{FF2B5EF4-FFF2-40B4-BE49-F238E27FC236}">
                <a16:creationId xmlns:a16="http://schemas.microsoft.com/office/drawing/2014/main" id="{EB4675CE-6F40-3846-B8A3-1D301984D4D6}"/>
              </a:ext>
            </a:extLst>
          </p:cNvPr>
          <p:cNvSpPr txBox="1"/>
          <p:nvPr/>
        </p:nvSpPr>
        <p:spPr>
          <a:xfrm>
            <a:off x="4989410" y="3566389"/>
            <a:ext cx="3313728" cy="717119"/>
          </a:xfrm>
          <a:prstGeom prst="rect">
            <a:avLst/>
          </a:prstGeom>
          <a:noFill/>
        </p:spPr>
        <p:txBody>
          <a:bodyPr wrap="none" rtlCol="0">
            <a:spAutoFit/>
          </a:bodyPr>
          <a:lstStyle/>
          <a:p>
            <a:r>
              <a:rPr lang="en-US" sz="1059" b="1" dirty="0">
                <a:solidFill>
                  <a:srgbClr val="03AEF0"/>
                </a:solidFill>
                <a:latin typeface="Helvetica" panose="020B0604020202020204" pitchFamily="34" charset="0"/>
                <a:cs typeface="Helvetica" panose="020B0604020202020204" pitchFamily="34" charset="0"/>
              </a:rPr>
              <a:t>RICP</a:t>
            </a:r>
            <a:r>
              <a:rPr lang="en-US" sz="1059" b="1" baseline="30000" dirty="0">
                <a:solidFill>
                  <a:srgbClr val="03AEF0"/>
                </a:solidFill>
                <a:latin typeface="Helvetica" panose="020B0604020202020204" pitchFamily="34" charset="0"/>
                <a:cs typeface="Helvetica" panose="020B0604020202020204" pitchFamily="34" charset="0"/>
              </a:rPr>
              <a:t>®</a:t>
            </a:r>
            <a:r>
              <a:rPr lang="en-US" sz="1059" b="1" dirty="0">
                <a:solidFill>
                  <a:srgbClr val="03AEF0"/>
                </a:solidFill>
                <a:latin typeface="Helvetica" panose="020B0604020202020204" pitchFamily="34" charset="0"/>
                <a:cs typeface="Helvetica" panose="020B0604020202020204" pitchFamily="34" charset="0"/>
              </a:rPr>
              <a:t> - RETIREMENT INCOME </a:t>
            </a:r>
            <a:br>
              <a:rPr lang="en-US" sz="1059" b="1" dirty="0">
                <a:solidFill>
                  <a:srgbClr val="03AEF0"/>
                </a:solidFill>
                <a:latin typeface="Helvetica" panose="020B0604020202020204" pitchFamily="34" charset="0"/>
                <a:cs typeface="Helvetica" panose="020B0604020202020204" pitchFamily="34" charset="0"/>
              </a:rPr>
            </a:br>
            <a:r>
              <a:rPr lang="en-US" sz="1059" b="1" dirty="0">
                <a:solidFill>
                  <a:srgbClr val="03AEF0"/>
                </a:solidFill>
                <a:latin typeface="Helvetica" panose="020B0604020202020204" pitchFamily="34" charset="0"/>
                <a:cs typeface="Helvetica" panose="020B0604020202020204" pitchFamily="34" charset="0"/>
              </a:rPr>
              <a:t>CERTIFIED PROFESSIONAL</a:t>
            </a:r>
            <a:endParaRPr lang="en-US" sz="1059" dirty="0">
              <a:solidFill>
                <a:srgbClr val="03AEF0"/>
              </a:solidFill>
              <a:latin typeface="Helvetica" panose="020B0604020202020204" pitchFamily="34" charset="0"/>
              <a:cs typeface="Helvetica" panose="020B0604020202020204" pitchFamily="34" charset="0"/>
            </a:endParaRPr>
          </a:p>
          <a:p>
            <a:r>
              <a:rPr lang="en-US" sz="971" b="0" i="0" dirty="0">
                <a:solidFill>
                  <a:schemeClr val="bg1">
                    <a:lumMod val="50000"/>
                  </a:schemeClr>
                </a:solidFill>
                <a:latin typeface="Helvetica Light" panose="020B0403020202020204" pitchFamily="34" charset="0"/>
                <a:cs typeface="Helvetica" panose="020B0604020202020204" pitchFamily="34" charset="0"/>
              </a:rPr>
              <a:t>Issued by: The American College</a:t>
            </a:r>
          </a:p>
          <a:p>
            <a:r>
              <a:rPr lang="en-US" sz="971" b="0" i="0" dirty="0">
                <a:solidFill>
                  <a:schemeClr val="bg1">
                    <a:lumMod val="50000"/>
                  </a:schemeClr>
                </a:solidFill>
                <a:latin typeface="Helvetica Light" panose="020B0403020202020204" pitchFamily="34" charset="0"/>
                <a:cs typeface="Helvetica" panose="020B0604020202020204" pitchFamily="34" charset="0"/>
              </a:rPr>
              <a:t>More Information: </a:t>
            </a:r>
            <a:r>
              <a:rPr lang="en-US" sz="971" b="1" dirty="0">
                <a:solidFill>
                  <a:srgbClr val="29348E"/>
                </a:solidFill>
                <a:latin typeface="Helvetica" panose="020B0604020202020204" pitchFamily="34" charset="0"/>
                <a:cs typeface="Helvetica" panose="020B0604020202020204" pitchFamily="34" charset="0"/>
              </a:rPr>
              <a:t>https://www.theamericancollege.edu</a:t>
            </a:r>
          </a:p>
        </p:txBody>
      </p:sp>
      <p:pic>
        <p:nvPicPr>
          <p:cNvPr id="27" name="Picture 26">
            <a:extLst>
              <a:ext uri="{FF2B5EF4-FFF2-40B4-BE49-F238E27FC236}">
                <a16:creationId xmlns:a16="http://schemas.microsoft.com/office/drawing/2014/main" id="{EB1C9EA6-6168-9A48-8738-8825C296C04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5540" y="4574454"/>
            <a:ext cx="1171785" cy="349078"/>
          </a:xfrm>
          <a:prstGeom prst="rect">
            <a:avLst/>
          </a:prstGeom>
        </p:spPr>
      </p:pic>
      <p:pic>
        <p:nvPicPr>
          <p:cNvPr id="28" name="Picture 27">
            <a:extLst>
              <a:ext uri="{FF2B5EF4-FFF2-40B4-BE49-F238E27FC236}">
                <a16:creationId xmlns:a16="http://schemas.microsoft.com/office/drawing/2014/main" id="{05390204-6427-3149-8D4A-0F469673E9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6928" y="3061199"/>
            <a:ext cx="687005" cy="449928"/>
          </a:xfrm>
          <a:prstGeom prst="rect">
            <a:avLst/>
          </a:prstGeom>
        </p:spPr>
      </p:pic>
      <p:pic>
        <p:nvPicPr>
          <p:cNvPr id="29" name="Picture 28">
            <a:extLst>
              <a:ext uri="{FF2B5EF4-FFF2-40B4-BE49-F238E27FC236}">
                <a16:creationId xmlns:a16="http://schemas.microsoft.com/office/drawing/2014/main" id="{FE26CD04-74C6-554E-B0B9-EA329A447B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67259" y="1563328"/>
            <a:ext cx="566764" cy="574542"/>
          </a:xfrm>
          <a:prstGeom prst="rect">
            <a:avLst/>
          </a:prstGeom>
        </p:spPr>
      </p:pic>
      <p:pic>
        <p:nvPicPr>
          <p:cNvPr id="30" name="Picture 29">
            <a:extLst>
              <a:ext uri="{FF2B5EF4-FFF2-40B4-BE49-F238E27FC236}">
                <a16:creationId xmlns:a16="http://schemas.microsoft.com/office/drawing/2014/main" id="{5B680853-5CBB-7746-8412-029A1B9A4B9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27368" y="3026218"/>
            <a:ext cx="646545" cy="548042"/>
          </a:xfrm>
          <a:prstGeom prst="rect">
            <a:avLst/>
          </a:prstGeom>
        </p:spPr>
      </p:pic>
      <p:sp>
        <p:nvSpPr>
          <p:cNvPr id="31" name="Rectangle 30">
            <a:extLst>
              <a:ext uri="{FF2B5EF4-FFF2-40B4-BE49-F238E27FC236}">
                <a16:creationId xmlns:a16="http://schemas.microsoft.com/office/drawing/2014/main" id="{FBE55E00-2B50-264A-A73F-9F63434A241C}"/>
              </a:ext>
            </a:extLst>
          </p:cNvPr>
          <p:cNvSpPr/>
          <p:nvPr/>
        </p:nvSpPr>
        <p:spPr>
          <a:xfrm>
            <a:off x="614795" y="1733485"/>
            <a:ext cx="1716962" cy="407393"/>
          </a:xfrm>
          <a:prstGeom prst="rect">
            <a:avLst/>
          </a:prstGeom>
          <a:noFill/>
        </p:spPr>
        <p:txBody>
          <a:bodyPr wrap="square" lIns="80682" tIns="40341" rIns="80682" bIns="40341">
            <a:spAutoFit/>
          </a:bodyPr>
          <a:lstStyle/>
          <a:p>
            <a:pPr algn="ctr"/>
            <a:r>
              <a:rPr lang="en-US" sz="2118" b="1" cap="none" spc="0">
                <a:ln w="0"/>
                <a:solidFill>
                  <a:srgbClr val="006600"/>
                </a:solidFill>
              </a:rPr>
              <a:t>CASL</a:t>
            </a:r>
            <a:r>
              <a:rPr lang="en-US" sz="2118" b="1" cap="none" spc="0" baseline="30000">
                <a:ln w="0"/>
                <a:solidFill>
                  <a:srgbClr val="006600"/>
                </a:solidFill>
              </a:rPr>
              <a:t>™</a:t>
            </a:r>
          </a:p>
        </p:txBody>
      </p:sp>
      <p:pic>
        <p:nvPicPr>
          <p:cNvPr id="19" name="Picture 18">
            <a:extLst>
              <a:ext uri="{FF2B5EF4-FFF2-40B4-BE49-F238E27FC236}">
                <a16:creationId xmlns:a16="http://schemas.microsoft.com/office/drawing/2014/main" id="{BE7DE12E-F789-6842-BA5D-1282E334CFF9}"/>
              </a:ext>
            </a:extLst>
          </p:cNvPr>
          <p:cNvPicPr>
            <a:picLocks noChangeAspect="1"/>
          </p:cNvPicPr>
          <p:nvPr/>
        </p:nvPicPr>
        <p:blipFill>
          <a:blip r:embed="rId6"/>
          <a:stretch>
            <a:fillRect/>
          </a:stretch>
        </p:blipFill>
        <p:spPr>
          <a:xfrm>
            <a:off x="243444" y="6219331"/>
            <a:ext cx="8657112" cy="49718"/>
          </a:xfrm>
          <a:prstGeom prst="rect">
            <a:avLst/>
          </a:prstGeom>
        </p:spPr>
      </p:pic>
      <p:pic>
        <p:nvPicPr>
          <p:cNvPr id="20" name="Picture 19">
            <a:extLst>
              <a:ext uri="{FF2B5EF4-FFF2-40B4-BE49-F238E27FC236}">
                <a16:creationId xmlns:a16="http://schemas.microsoft.com/office/drawing/2014/main" id="{51A466A3-C630-9D4E-B307-AB874EC46D2A}"/>
              </a:ext>
            </a:extLst>
          </p:cNvPr>
          <p:cNvPicPr>
            <a:picLocks noChangeAspect="1"/>
          </p:cNvPicPr>
          <p:nvPr/>
        </p:nvPicPr>
        <p:blipFill>
          <a:blip r:embed="rId7"/>
          <a:stretch>
            <a:fillRect/>
          </a:stretch>
        </p:blipFill>
        <p:spPr>
          <a:xfrm>
            <a:off x="243443" y="1089211"/>
            <a:ext cx="8656795" cy="49717"/>
          </a:xfrm>
          <a:prstGeom prst="rect">
            <a:avLst/>
          </a:prstGeom>
        </p:spPr>
      </p:pic>
      <p:sp>
        <p:nvSpPr>
          <p:cNvPr id="21" name="TextBox 20">
            <a:extLst>
              <a:ext uri="{FF2B5EF4-FFF2-40B4-BE49-F238E27FC236}">
                <a16:creationId xmlns:a16="http://schemas.microsoft.com/office/drawing/2014/main" id="{E673C4E9-5E9D-344A-B0FE-F5C9B0C26307}"/>
              </a:ext>
            </a:extLst>
          </p:cNvPr>
          <p:cNvSpPr txBox="1"/>
          <p:nvPr/>
        </p:nvSpPr>
        <p:spPr>
          <a:xfrm>
            <a:off x="243126" y="206766"/>
            <a:ext cx="8657112" cy="744178"/>
          </a:xfrm>
          <a:prstGeom prst="rect">
            <a:avLst/>
          </a:prstGeom>
          <a:noFill/>
        </p:spPr>
        <p:txBody>
          <a:bodyPr wrap="square" rtlCol="0">
            <a:spAutoFit/>
          </a:bodyPr>
          <a:lstStyle/>
          <a:p>
            <a:pPr algn="ctr"/>
            <a:r>
              <a:rPr lang="en-US" sz="4236" b="0" i="0" spc="265" dirty="0">
                <a:solidFill>
                  <a:srgbClr val="00AEEF"/>
                </a:solidFill>
                <a:latin typeface="Helvetica Light" panose="020B0403020202020204" pitchFamily="34" charset="0"/>
              </a:rPr>
              <a:t>DESIGNATIONS</a:t>
            </a:r>
            <a:r>
              <a:rPr lang="en-US" sz="4236" b="1" i="0" spc="265" dirty="0">
                <a:solidFill>
                  <a:srgbClr val="263692"/>
                </a:solidFill>
                <a:latin typeface="Helvetica" pitchFamily="2" charset="0"/>
              </a:rPr>
              <a:t> EXPLAINED</a:t>
            </a:r>
          </a:p>
        </p:txBody>
      </p:sp>
      <p:sp>
        <p:nvSpPr>
          <p:cNvPr id="18" name="Slide Number Placeholder 2">
            <a:extLst>
              <a:ext uri="{FF2B5EF4-FFF2-40B4-BE49-F238E27FC236}">
                <a16:creationId xmlns:a16="http://schemas.microsoft.com/office/drawing/2014/main" id="{8F726CD8-5881-9F42-8FC3-71B1E1AD8693}"/>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33" name="Slide Number Placeholder 5">
            <a:extLst>
              <a:ext uri="{FF2B5EF4-FFF2-40B4-BE49-F238E27FC236}">
                <a16:creationId xmlns:a16="http://schemas.microsoft.com/office/drawing/2014/main" id="{CB35FEFD-F6A1-C648-8822-93C18080970D}"/>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1985702518"/>
      </p:ext>
    </p:extLst>
  </p:cSld>
  <p:clrMapOvr>
    <a:masterClrMapping/>
  </p:clrMapOvr>
  <p:extLst>
    <p:ext uri="{DCECCB84-F9BA-43D5-87BE-67443E8EF086}">
      <p15:sldGuideLst xmlns:p15="http://schemas.microsoft.com/office/powerpoint/2012/main">
        <p15:guide id="1" orient="horz" pos="2448">
          <p15:clr>
            <a:srgbClr val="FBAE40"/>
          </p15:clr>
        </p15:guide>
        <p15:guide id="2" pos="590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1_Approach_TeamIntro">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210F0B3-89D3-3F4C-9B4F-F29BFEF5F46E}"/>
              </a:ext>
            </a:extLst>
          </p:cNvPr>
          <p:cNvSpPr txBox="1"/>
          <p:nvPr/>
        </p:nvSpPr>
        <p:spPr>
          <a:xfrm>
            <a:off x="815832" y="206765"/>
            <a:ext cx="7617545" cy="744178"/>
          </a:xfrm>
          <a:prstGeom prst="rect">
            <a:avLst/>
          </a:prstGeom>
          <a:noFill/>
        </p:spPr>
        <p:txBody>
          <a:bodyPr wrap="square" rtlCol="0">
            <a:spAutoFit/>
          </a:bodyPr>
          <a:lstStyle/>
          <a:p>
            <a:pPr algn="ctr"/>
            <a:r>
              <a:rPr lang="en-US" sz="4236" b="0" i="0" spc="265" dirty="0">
                <a:solidFill>
                  <a:srgbClr val="00AEEF"/>
                </a:solidFill>
                <a:latin typeface="Helvetica Light" panose="020B0403020202020204" pitchFamily="34" charset="0"/>
              </a:rPr>
              <a:t>LOOKING</a:t>
            </a:r>
            <a:r>
              <a:rPr lang="en-US" sz="4236" b="1" i="0" spc="265" dirty="0">
                <a:solidFill>
                  <a:srgbClr val="263692"/>
                </a:solidFill>
                <a:latin typeface="Helvetica" pitchFamily="2" charset="0"/>
              </a:rPr>
              <a:t> FORWARD</a:t>
            </a:r>
          </a:p>
        </p:txBody>
      </p:sp>
      <p:sp>
        <p:nvSpPr>
          <p:cNvPr id="10" name="TextBox 9">
            <a:extLst>
              <a:ext uri="{FF2B5EF4-FFF2-40B4-BE49-F238E27FC236}">
                <a16:creationId xmlns:a16="http://schemas.microsoft.com/office/drawing/2014/main" id="{D72260DE-8A01-7B40-A107-19752EBB65EB}"/>
              </a:ext>
            </a:extLst>
          </p:cNvPr>
          <p:cNvSpPr txBox="1"/>
          <p:nvPr/>
        </p:nvSpPr>
        <p:spPr>
          <a:xfrm>
            <a:off x="763228" y="1643326"/>
            <a:ext cx="7617545" cy="363946"/>
          </a:xfrm>
          <a:prstGeom prst="rect">
            <a:avLst/>
          </a:prstGeom>
          <a:noFill/>
        </p:spPr>
        <p:txBody>
          <a:bodyPr wrap="square" rtlCol="0">
            <a:spAutoFit/>
          </a:bodyPr>
          <a:lstStyle/>
          <a:p>
            <a:pPr algn="ctr"/>
            <a:r>
              <a:rPr lang="en-US" sz="1765" b="1" i="0" spc="0" dirty="0">
                <a:solidFill>
                  <a:srgbClr val="263692"/>
                </a:solidFill>
                <a:latin typeface="Helvetica" pitchFamily="2" charset="0"/>
              </a:rPr>
              <a:t>PROJECTIONS</a:t>
            </a:r>
          </a:p>
        </p:txBody>
      </p:sp>
      <p:sp>
        <p:nvSpPr>
          <p:cNvPr id="11" name="TextBox 10">
            <a:extLst>
              <a:ext uri="{FF2B5EF4-FFF2-40B4-BE49-F238E27FC236}">
                <a16:creationId xmlns:a16="http://schemas.microsoft.com/office/drawing/2014/main" id="{41A70B3F-C3EC-D54A-872E-5BAD5D48E0B6}"/>
              </a:ext>
            </a:extLst>
          </p:cNvPr>
          <p:cNvSpPr txBox="1"/>
          <p:nvPr/>
        </p:nvSpPr>
        <p:spPr>
          <a:xfrm>
            <a:off x="243443" y="2148565"/>
            <a:ext cx="8656795" cy="2945678"/>
          </a:xfrm>
          <a:prstGeom prst="rect">
            <a:avLst/>
          </a:prstGeom>
          <a:noFill/>
        </p:spPr>
        <p:txBody>
          <a:bodyPr wrap="square" rtlCol="0">
            <a:spAutoFit/>
          </a:bodyPr>
          <a:lstStyle/>
          <a:p>
            <a:pPr marL="0" lvl="1" indent="0" algn="l" defTabSz="345160">
              <a:lnSpc>
                <a:spcPct val="100000"/>
              </a:lnSpc>
              <a:spcBef>
                <a:spcPct val="0"/>
              </a:spcBef>
              <a:spcAft>
                <a:spcPts val="0"/>
              </a:spcAft>
              <a:buFont typeface="Arial" panose="020B0604020202020204" pitchFamily="34" charset="0"/>
              <a:buNone/>
            </a:pPr>
            <a:r>
              <a:rPr lang="en-US" sz="927" b="0" i="1" dirty="0">
                <a:solidFill>
                  <a:schemeClr val="bg1">
                    <a:lumMod val="50000"/>
                  </a:schemeClr>
                </a:solidFill>
                <a:latin typeface="Helvetica Light Oblique" panose="020B0403020202020204" pitchFamily="34" charset="0"/>
                <a:cs typeface="Helvetica" panose="020B0604020202020204" pitchFamily="34" charset="0"/>
              </a:rPr>
              <a:t>Neither any forward looking projection nor capital market assumption information provided is intended as a recommendation to invest in any particular asset class or strategy or as a promise of future performance. Please note that all information shown is based on qualitative analysis. Exclusive reliance on the information is not advised. References to future returns are not promises or even estimates of actual returns a client portfolio may achieve. Assumptions, opinions and estimates are provided for illustrative purposes only. They should not be relied upon as recommendations to buy or sell securities. Forecasts of financial market trends that are based on current market conditions constitute our judgment and are subject to change without notice. We believe the information provided here is reliable, but do not warrant its accuracy or completeness. This material has been prepared for information purposes only and is not intended to provide, and should not be relied on for, accounting, legal or tax advice. The outputs of the assumptions are provided for illustration/discussion purposes only and are subject to significant limitations.</a:t>
            </a:r>
          </a:p>
          <a:p>
            <a:pPr marL="0" lvl="1" indent="0" algn="l" defTabSz="345160">
              <a:lnSpc>
                <a:spcPct val="100000"/>
              </a:lnSpc>
              <a:spcBef>
                <a:spcPct val="0"/>
              </a:spcBef>
              <a:spcAft>
                <a:spcPts val="0"/>
              </a:spcAft>
              <a:buFont typeface="Arial" panose="020B0604020202020204" pitchFamily="34" charset="0"/>
              <a:buNone/>
            </a:pPr>
            <a:endParaRPr lang="en-US" sz="927" b="0" i="1" dirty="0">
              <a:solidFill>
                <a:schemeClr val="bg1">
                  <a:lumMod val="50000"/>
                </a:schemeClr>
              </a:solidFill>
              <a:latin typeface="Helvetica Light Oblique" panose="020B0403020202020204" pitchFamily="34" charset="0"/>
              <a:cs typeface="Helvetica" panose="020B0604020202020204" pitchFamily="34" charset="0"/>
            </a:endParaRPr>
          </a:p>
          <a:p>
            <a:pPr marL="0" lvl="1" indent="0" algn="l" defTabSz="345160">
              <a:lnSpc>
                <a:spcPct val="100000"/>
              </a:lnSpc>
              <a:spcBef>
                <a:spcPct val="0"/>
              </a:spcBef>
              <a:spcAft>
                <a:spcPts val="0"/>
              </a:spcAft>
              <a:buFont typeface="Arial" panose="020B0604020202020204" pitchFamily="34" charset="0"/>
              <a:buNone/>
            </a:pPr>
            <a:r>
              <a:rPr lang="en-US" sz="927" b="0" i="1" dirty="0">
                <a:solidFill>
                  <a:schemeClr val="bg1">
                    <a:lumMod val="50000"/>
                  </a:schemeClr>
                </a:solidFill>
                <a:latin typeface="Helvetica Light Oblique" panose="020B0403020202020204" pitchFamily="34" charset="0"/>
                <a:cs typeface="Helvetica" panose="020B0604020202020204" pitchFamily="34" charset="0"/>
              </a:rPr>
              <a:t>Expected return estimates are subject to uncertainty and error. For example, changes in the historical data from which it is estimated will result in different implications for asset class returns. Expected returns for each asset class are conditional on an economic scenario; actual returns in the event the scenario comes to pass could be higher or lower, as they have been in the past, so an investor should not expect to achieve returns similar to the outputs shown herein. References to future returns for either asset allocation strategies or asset classes are not promises of actual returns a client portfolio may achieve. Because of the inherent limitations of all models, potential investors should not rely exclusively on the model when making a decision. The model cannot account for the impact that economic, market, and other factors may have on the implementation and ongoing management of an actual investment portfolio. Unlike actual portfolio outcomes, the model outcomes do not reflect actual trading, liquidity constraints, fees, expenses, taxes and other factors that could impact the future returns. The model assumptions are passive only-they do not consider the impact of active management. A manager's ability to achieve similar outcomes is subject to risk factors over which the manager may have no or limited control.</a:t>
            </a:r>
          </a:p>
          <a:p>
            <a:pPr marL="0" lvl="1" indent="0" algn="l" defTabSz="345160">
              <a:lnSpc>
                <a:spcPct val="100000"/>
              </a:lnSpc>
              <a:spcBef>
                <a:spcPct val="0"/>
              </a:spcBef>
              <a:spcAft>
                <a:spcPts val="0"/>
              </a:spcAft>
              <a:buFont typeface="Arial" panose="020B0604020202020204" pitchFamily="34" charset="0"/>
              <a:buNone/>
            </a:pPr>
            <a:endParaRPr lang="en-US" sz="927" b="0" i="1" dirty="0">
              <a:solidFill>
                <a:schemeClr val="bg1">
                  <a:lumMod val="50000"/>
                </a:schemeClr>
              </a:solidFill>
              <a:latin typeface="Helvetica Light Oblique" panose="020B0403020202020204" pitchFamily="34" charset="0"/>
              <a:cs typeface="Helvetica" panose="020B0604020202020204" pitchFamily="34" charset="0"/>
            </a:endParaRPr>
          </a:p>
          <a:p>
            <a:pPr marL="0" lvl="1" indent="0" algn="l" defTabSz="345160">
              <a:lnSpc>
                <a:spcPct val="100000"/>
              </a:lnSpc>
              <a:spcBef>
                <a:spcPct val="0"/>
              </a:spcBef>
              <a:spcAft>
                <a:spcPts val="0"/>
              </a:spcAft>
              <a:buFont typeface="Arial" panose="020B0604020202020204" pitchFamily="34" charset="0"/>
              <a:buNone/>
            </a:pPr>
            <a:r>
              <a:rPr lang="en-US" sz="927" b="0" i="1" dirty="0">
                <a:solidFill>
                  <a:schemeClr val="bg1">
                    <a:lumMod val="50000"/>
                  </a:schemeClr>
                </a:solidFill>
                <a:latin typeface="Helvetica Light Oblique" panose="020B0403020202020204" pitchFamily="34" charset="0"/>
                <a:cs typeface="Helvetica" panose="020B0604020202020204" pitchFamily="34" charset="0"/>
              </a:rPr>
              <a:t>Unless otherwise noted, 10 year nominal return projection information is sourced directly from the published projections provided by Callan Associates, BlackRock, JP Morgan, Voya and State Street Global Advisors (SSGA) as indicated. Cornerstone has gathered this 3rd party information with care but is not responsible for any errors, omissions or post-publication changes.</a:t>
            </a:r>
          </a:p>
        </p:txBody>
      </p:sp>
      <p:pic>
        <p:nvPicPr>
          <p:cNvPr id="14" name="Picture 13">
            <a:extLst>
              <a:ext uri="{FF2B5EF4-FFF2-40B4-BE49-F238E27FC236}">
                <a16:creationId xmlns:a16="http://schemas.microsoft.com/office/drawing/2014/main" id="{7C3352E6-D5E8-534D-9DDC-CF9720EE1847}"/>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15" name="Picture 14">
            <a:extLst>
              <a:ext uri="{FF2B5EF4-FFF2-40B4-BE49-F238E27FC236}">
                <a16:creationId xmlns:a16="http://schemas.microsoft.com/office/drawing/2014/main" id="{53BB0BA5-7E96-E04C-ACCC-C74701EC26E7}"/>
              </a:ext>
            </a:extLst>
          </p:cNvPr>
          <p:cNvPicPr>
            <a:picLocks noChangeAspect="1"/>
          </p:cNvPicPr>
          <p:nvPr/>
        </p:nvPicPr>
        <p:blipFill>
          <a:blip r:embed="rId3"/>
          <a:stretch>
            <a:fillRect/>
          </a:stretch>
        </p:blipFill>
        <p:spPr>
          <a:xfrm>
            <a:off x="243443" y="1089211"/>
            <a:ext cx="8656795" cy="49717"/>
          </a:xfrm>
          <a:prstGeom prst="rect">
            <a:avLst/>
          </a:prstGeom>
        </p:spPr>
      </p:pic>
      <p:sp>
        <p:nvSpPr>
          <p:cNvPr id="13" name="Slide Number Placeholder 2">
            <a:extLst>
              <a:ext uri="{FF2B5EF4-FFF2-40B4-BE49-F238E27FC236}">
                <a16:creationId xmlns:a16="http://schemas.microsoft.com/office/drawing/2014/main" id="{8934FBF5-E5C7-A045-A4CE-C39FC72DB2D8}"/>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17" name="Slide Number Placeholder 5">
            <a:extLst>
              <a:ext uri="{FF2B5EF4-FFF2-40B4-BE49-F238E27FC236}">
                <a16:creationId xmlns:a16="http://schemas.microsoft.com/office/drawing/2014/main" id="{45EE0049-E3D6-D849-8614-FCE191D83FE1}"/>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345927866"/>
      </p:ext>
    </p:extLst>
  </p:cSld>
  <p:clrMapOvr>
    <a:masterClrMapping/>
  </p:clrMapOvr>
  <p:extLst>
    <p:ext uri="{DCECCB84-F9BA-43D5-87BE-67443E8EF086}">
      <p15:sldGuideLst xmlns:p15="http://schemas.microsoft.com/office/powerpoint/2012/main">
        <p15:guide id="1" orient="horz" pos="2448">
          <p15:clr>
            <a:srgbClr val="FBAE40"/>
          </p15:clr>
        </p15:guide>
        <p15:guide id="2" pos="590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2_Approach_TeamIntro">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210F0B3-89D3-3F4C-9B4F-F29BFEF5F46E}"/>
              </a:ext>
            </a:extLst>
          </p:cNvPr>
          <p:cNvSpPr txBox="1"/>
          <p:nvPr/>
        </p:nvSpPr>
        <p:spPr>
          <a:xfrm>
            <a:off x="815832" y="214686"/>
            <a:ext cx="7617545" cy="744178"/>
          </a:xfrm>
          <a:prstGeom prst="rect">
            <a:avLst/>
          </a:prstGeom>
          <a:noFill/>
        </p:spPr>
        <p:txBody>
          <a:bodyPr wrap="square" rtlCol="0">
            <a:spAutoFit/>
          </a:bodyPr>
          <a:lstStyle/>
          <a:p>
            <a:pPr algn="ctr"/>
            <a:r>
              <a:rPr lang="en-US" sz="4236" b="0" i="0" spc="265" dirty="0">
                <a:solidFill>
                  <a:srgbClr val="00AEEF"/>
                </a:solidFill>
                <a:latin typeface="Helvetica Light" panose="020B0403020202020204" pitchFamily="34" charset="0"/>
              </a:rPr>
              <a:t>DISCLOSURES</a:t>
            </a:r>
            <a:endParaRPr lang="en-US" sz="4236" b="1" i="0" spc="265" dirty="0">
              <a:solidFill>
                <a:srgbClr val="263692"/>
              </a:solidFill>
              <a:latin typeface="Helvetica" pitchFamily="2" charset="0"/>
            </a:endParaRPr>
          </a:p>
        </p:txBody>
      </p:sp>
      <p:sp>
        <p:nvSpPr>
          <p:cNvPr id="11" name="TextBox 10">
            <a:extLst>
              <a:ext uri="{FF2B5EF4-FFF2-40B4-BE49-F238E27FC236}">
                <a16:creationId xmlns:a16="http://schemas.microsoft.com/office/drawing/2014/main" id="{41A70B3F-C3EC-D54A-872E-5BAD5D48E0B6}"/>
              </a:ext>
            </a:extLst>
          </p:cNvPr>
          <p:cNvSpPr txBox="1"/>
          <p:nvPr/>
        </p:nvSpPr>
        <p:spPr>
          <a:xfrm>
            <a:off x="243126" y="1537140"/>
            <a:ext cx="8656795" cy="4112664"/>
          </a:xfrm>
          <a:prstGeom prst="rect">
            <a:avLst/>
          </a:prstGeom>
          <a:noFill/>
        </p:spPr>
        <p:txBody>
          <a:bodyPr wrap="square" rtlCol="0">
            <a:spAutoFit/>
          </a:bodyPr>
          <a:lstStyle/>
          <a:p>
            <a:pPr marL="11206" algn="l">
              <a:lnSpc>
                <a:spcPct val="100000"/>
              </a:lnSpc>
              <a:spcBef>
                <a:spcPts val="93"/>
              </a:spcBef>
            </a:pPr>
            <a:r>
              <a:rPr lang="en-US" sz="927" b="0" i="1" spc="0" dirty="0">
                <a:solidFill>
                  <a:schemeClr val="bg1">
                    <a:lumMod val="50000"/>
                  </a:schemeClr>
                </a:solidFill>
                <a:latin typeface="Helvetica Light Oblique" panose="020B0403020202020204" pitchFamily="34" charset="0"/>
                <a:cs typeface="Arial"/>
              </a:rPr>
              <a:t>Securities offered through M Holdings Securities, Inc., MEMBER FINRA/SIPC Investment Advisory Services are offered through Cornerstone Advisors Asset Management, LLC, which is independently owned and operated.</a:t>
            </a:r>
          </a:p>
          <a:p>
            <a:pPr marL="11206" algn="l">
              <a:lnSpc>
                <a:spcPct val="100000"/>
              </a:lnSpc>
              <a:spcBef>
                <a:spcPts val="93"/>
              </a:spcBef>
            </a:pPr>
            <a:endParaRPr lang="en-US" sz="927" b="0" i="1" spc="0" dirty="0">
              <a:solidFill>
                <a:schemeClr val="bg1">
                  <a:lumMod val="50000"/>
                </a:schemeClr>
              </a:solidFill>
              <a:latin typeface="Helvetica Light Oblique" panose="020B0403020202020204" pitchFamily="34" charset="0"/>
              <a:cs typeface="Arial"/>
            </a:endParaRPr>
          </a:p>
          <a:p>
            <a:pPr marL="11206" algn="l">
              <a:lnSpc>
                <a:spcPct val="100000"/>
              </a:lnSpc>
              <a:spcBef>
                <a:spcPts val="93"/>
              </a:spcBef>
            </a:pPr>
            <a:r>
              <a:rPr lang="en-US" sz="927" b="0" i="1" spc="0" dirty="0">
                <a:solidFill>
                  <a:schemeClr val="bg1">
                    <a:lumMod val="50000"/>
                  </a:schemeClr>
                </a:solidFill>
                <a:latin typeface="Helvetica Light Oblique" panose="020B0403020202020204" pitchFamily="34" charset="0"/>
                <a:cs typeface="Arial"/>
              </a:rPr>
              <a:t>Investments in securities involve risks, including the possible loss of principal. When redeemed, shares may be worth more or less than their original value.</a:t>
            </a:r>
          </a:p>
          <a:p>
            <a:pPr marL="11206" marR="105900" indent="-560" algn="l">
              <a:lnSpc>
                <a:spcPct val="100000"/>
              </a:lnSpc>
            </a:pPr>
            <a:endParaRPr lang="en-US" sz="927" b="0" i="1" spc="0" dirty="0">
              <a:solidFill>
                <a:schemeClr val="bg1">
                  <a:lumMod val="50000"/>
                </a:schemeClr>
              </a:solidFill>
              <a:latin typeface="Helvetica Light Oblique" panose="020B0403020202020204" pitchFamily="34" charset="0"/>
              <a:cs typeface="Arial"/>
            </a:endParaRPr>
          </a:p>
          <a:p>
            <a:pPr marL="11206" marR="105900" indent="-560" algn="l">
              <a:lnSpc>
                <a:spcPct val="100000"/>
              </a:lnSpc>
            </a:pPr>
            <a:r>
              <a:rPr lang="en-US" sz="927" b="0" i="1" spc="0" dirty="0">
                <a:solidFill>
                  <a:schemeClr val="bg1">
                    <a:lumMod val="50000"/>
                  </a:schemeClr>
                </a:solidFill>
                <a:latin typeface="Helvetica Light Oblique" panose="020B0403020202020204" pitchFamily="34" charset="0"/>
                <a:cs typeface="Arial"/>
              </a:rPr>
              <a:t>Performance quoted is past performance and is no guarantee of future results. Unless otherwise noted, data obtained from Callan Associates.</a:t>
            </a:r>
          </a:p>
          <a:p>
            <a:pPr algn="l">
              <a:lnSpc>
                <a:spcPct val="100000"/>
              </a:lnSpc>
              <a:spcBef>
                <a:spcPts val="44"/>
              </a:spcBef>
            </a:pPr>
            <a:endParaRPr lang="en-US" sz="927" b="0" i="1" spc="0" dirty="0">
              <a:solidFill>
                <a:schemeClr val="bg1">
                  <a:lumMod val="50000"/>
                </a:schemeClr>
              </a:solidFill>
              <a:latin typeface="Helvetica Light Oblique" panose="020B0403020202020204" pitchFamily="34" charset="0"/>
              <a:cs typeface="Arial"/>
            </a:endParaRPr>
          </a:p>
          <a:p>
            <a:pPr marL="11206" algn="l">
              <a:lnSpc>
                <a:spcPct val="100000"/>
              </a:lnSpc>
            </a:pPr>
            <a:r>
              <a:rPr lang="en-US" sz="927" b="0" i="1" spc="0" dirty="0">
                <a:solidFill>
                  <a:schemeClr val="bg1">
                    <a:lumMod val="50000"/>
                  </a:schemeClr>
                </a:solidFill>
                <a:latin typeface="Helvetica Light Oblique" panose="020B0403020202020204" pitchFamily="34" charset="0"/>
                <a:cs typeface="Arial"/>
              </a:rPr>
              <a:t>All indices are unmanaged and not available for direct investment.</a:t>
            </a:r>
          </a:p>
          <a:p>
            <a:pPr algn="l">
              <a:lnSpc>
                <a:spcPct val="100000"/>
              </a:lnSpc>
              <a:spcBef>
                <a:spcPts val="44"/>
              </a:spcBef>
            </a:pPr>
            <a:endParaRPr lang="en-US" sz="927" b="0" i="1" spc="0" dirty="0">
              <a:solidFill>
                <a:schemeClr val="bg1">
                  <a:lumMod val="50000"/>
                </a:schemeClr>
              </a:solidFill>
              <a:latin typeface="Helvetica Light Oblique" panose="020B0403020202020204" pitchFamily="34" charset="0"/>
              <a:cs typeface="Arial"/>
            </a:endParaRPr>
          </a:p>
          <a:p>
            <a:pPr marL="11206" marR="6164" algn="l">
              <a:lnSpc>
                <a:spcPct val="100000"/>
              </a:lnSpc>
              <a:spcBef>
                <a:spcPts val="4"/>
              </a:spcBef>
            </a:pPr>
            <a:r>
              <a:rPr lang="en-US" sz="927" b="0" i="1" spc="0" dirty="0">
                <a:solidFill>
                  <a:schemeClr val="bg1">
                    <a:lumMod val="50000"/>
                  </a:schemeClr>
                </a:solidFill>
                <a:latin typeface="Helvetica Light Oblique" panose="020B0403020202020204" pitchFamily="34" charset="0"/>
                <a:cs typeface="Arial"/>
              </a:rPr>
              <a:t>Cornerstone Advisors Asset Management, LLC and Cornerstone Institutional Investors, LLC have exercised reasonable care in the preparation of this presentation. Several portions of this presentation are obtained from third party sources. While we have attempted to verify all information within, we disclaim all responsibility for any errors that may occur due to third party information and data.</a:t>
            </a:r>
          </a:p>
          <a:p>
            <a:pPr algn="l">
              <a:lnSpc>
                <a:spcPct val="100000"/>
              </a:lnSpc>
              <a:spcBef>
                <a:spcPts val="44"/>
              </a:spcBef>
            </a:pPr>
            <a:endParaRPr lang="en-US" sz="927" b="0" i="1" spc="0" dirty="0">
              <a:solidFill>
                <a:schemeClr val="bg1">
                  <a:lumMod val="50000"/>
                </a:schemeClr>
              </a:solidFill>
              <a:latin typeface="Helvetica Light Oblique" panose="020B0403020202020204" pitchFamily="34" charset="0"/>
              <a:cs typeface="Arial"/>
            </a:endParaRPr>
          </a:p>
          <a:p>
            <a:pPr marL="11206" marR="5603" algn="l">
              <a:lnSpc>
                <a:spcPct val="100000"/>
              </a:lnSpc>
            </a:pPr>
            <a:r>
              <a:rPr lang="en-US" sz="927" b="0" i="1" spc="0" dirty="0">
                <a:solidFill>
                  <a:schemeClr val="bg1">
                    <a:lumMod val="50000"/>
                  </a:schemeClr>
                </a:solidFill>
                <a:latin typeface="Helvetica Light Oblique" panose="020B0403020202020204" pitchFamily="34" charset="0"/>
                <a:cs typeface="Arial"/>
              </a:rPr>
              <a:t>The information is provided solely for informational purposes and therefore should not be considered an offer to buy or sell a security. Except as otherwise required by law, Cornerstone shall not be responsible for any trading decisions or damages or other losses resulting from, this information, data, analyses or opinions or their use.</a:t>
            </a:r>
          </a:p>
          <a:p>
            <a:pPr algn="l">
              <a:lnSpc>
                <a:spcPct val="100000"/>
              </a:lnSpc>
              <a:spcBef>
                <a:spcPts val="40"/>
              </a:spcBef>
            </a:pPr>
            <a:endParaRPr lang="en-US" sz="927" b="0" i="1" spc="0" dirty="0">
              <a:solidFill>
                <a:schemeClr val="bg1">
                  <a:lumMod val="50000"/>
                </a:schemeClr>
              </a:solidFill>
              <a:latin typeface="Helvetica Oblique" pitchFamily="2" charset="0"/>
              <a:cs typeface="Arial"/>
            </a:endParaRPr>
          </a:p>
          <a:p>
            <a:pPr marL="11206" marR="4483" algn="l">
              <a:lnSpc>
                <a:spcPct val="100000"/>
              </a:lnSpc>
              <a:spcBef>
                <a:spcPts val="4"/>
              </a:spcBef>
            </a:pPr>
            <a:r>
              <a:rPr lang="en-US" sz="927" b="1" i="1" spc="0" dirty="0">
                <a:solidFill>
                  <a:schemeClr val="bg1">
                    <a:lumMod val="50000"/>
                  </a:schemeClr>
                </a:solidFill>
                <a:latin typeface="Helvetica Oblique" pitchFamily="2" charset="0"/>
                <a:cs typeface="Arial"/>
              </a:rPr>
              <a:t>Investors should consider the investment objectives and horizons, income tax brackets, risks, charges, and expenses of any Investment carefully before investing. This and other important information about the investment company is contained in each fund’s offering memorandum. Please read it carefully before you invest.</a:t>
            </a:r>
          </a:p>
          <a:p>
            <a:pPr algn="l">
              <a:lnSpc>
                <a:spcPct val="100000"/>
              </a:lnSpc>
              <a:spcBef>
                <a:spcPts val="44"/>
              </a:spcBef>
            </a:pPr>
            <a:endParaRPr lang="en-US" sz="927" b="0" i="1" spc="0" dirty="0">
              <a:solidFill>
                <a:schemeClr val="bg1">
                  <a:lumMod val="50000"/>
                </a:schemeClr>
              </a:solidFill>
              <a:latin typeface="Helvetica Oblique" pitchFamily="2" charset="0"/>
              <a:cs typeface="Arial"/>
            </a:endParaRPr>
          </a:p>
          <a:p>
            <a:pPr marL="12327" marR="5603" indent="-560" algn="l">
              <a:lnSpc>
                <a:spcPct val="100000"/>
              </a:lnSpc>
              <a:spcBef>
                <a:spcPts val="4"/>
              </a:spcBef>
            </a:pPr>
            <a:r>
              <a:rPr lang="en-US" sz="927" b="0" i="1" spc="0" dirty="0">
                <a:solidFill>
                  <a:schemeClr val="bg1">
                    <a:lumMod val="50000"/>
                  </a:schemeClr>
                </a:solidFill>
                <a:latin typeface="Helvetica Light Oblique" panose="020B0403020202020204" pitchFamily="34" charset="0"/>
                <a:cs typeface="Arial"/>
              </a:rPr>
              <a:t>As an investment adviser, we are required by SEC Rule 206(4)-2 to verify annually that our clients are receiving at least a quarterly account statement from their custodian or record keeper. As previously communicated, this requirement is designed as a checks and balance system to make sure that information provided by advisors with respect to their reports is actually what is held in the client’s account.</a:t>
            </a:r>
          </a:p>
          <a:p>
            <a:pPr algn="l">
              <a:lnSpc>
                <a:spcPct val="100000"/>
              </a:lnSpc>
              <a:spcBef>
                <a:spcPts val="44"/>
              </a:spcBef>
            </a:pPr>
            <a:endParaRPr lang="en-US" sz="927" b="0" i="1" spc="0" dirty="0">
              <a:solidFill>
                <a:schemeClr val="bg1">
                  <a:lumMod val="50000"/>
                </a:schemeClr>
              </a:solidFill>
              <a:latin typeface="Helvetica Light Oblique" panose="020B0403020202020204" pitchFamily="34" charset="0"/>
              <a:cs typeface="Arial"/>
            </a:endParaRPr>
          </a:p>
          <a:p>
            <a:pPr marL="11767" marR="5043" algn="l">
              <a:lnSpc>
                <a:spcPct val="100000"/>
              </a:lnSpc>
            </a:pPr>
            <a:r>
              <a:rPr lang="en-US" sz="927" b="0" i="1" spc="0" dirty="0">
                <a:solidFill>
                  <a:schemeClr val="bg1">
                    <a:lumMod val="50000"/>
                  </a:schemeClr>
                </a:solidFill>
                <a:latin typeface="Helvetica Light Oblique" panose="020B0403020202020204" pitchFamily="34" charset="0"/>
                <a:cs typeface="Arial"/>
              </a:rPr>
              <a:t>If for any reason you are not receiving a statement at least quarterly from your custodian or record keeper, please notify us immediately so we can contact the custodian on your behalf to request that statements be sent according to the current regulation. Please call Christopher McKinley, our Chief Compliance Officer, at 1-800-923-0900 or 610-694-0900 if you have any questions or need to report that you are not receiving account statements.</a:t>
            </a:r>
          </a:p>
          <a:p>
            <a:pPr marL="11767" marR="5043" algn="l">
              <a:lnSpc>
                <a:spcPct val="100000"/>
              </a:lnSpc>
            </a:pPr>
            <a:r>
              <a:rPr lang="en-US" sz="927" b="0" i="1" spc="0" dirty="0">
                <a:solidFill>
                  <a:schemeClr val="bg1">
                    <a:lumMod val="50000"/>
                  </a:schemeClr>
                </a:solidFill>
                <a:latin typeface="Helvetica Light Oblique" panose="020B0403020202020204" pitchFamily="34" charset="0"/>
                <a:cs typeface="Arial"/>
              </a:rPr>
              <a:t>Thank you for your assistance.</a:t>
            </a:r>
          </a:p>
        </p:txBody>
      </p:sp>
      <p:pic>
        <p:nvPicPr>
          <p:cNvPr id="12" name="Picture 11">
            <a:extLst>
              <a:ext uri="{FF2B5EF4-FFF2-40B4-BE49-F238E27FC236}">
                <a16:creationId xmlns:a16="http://schemas.microsoft.com/office/drawing/2014/main" id="{EDC7941E-9A67-CE46-B892-948D2F25F8F4}"/>
              </a:ext>
            </a:extLst>
          </p:cNvPr>
          <p:cNvPicPr>
            <a:picLocks noChangeAspect="1"/>
          </p:cNvPicPr>
          <p:nvPr/>
        </p:nvPicPr>
        <p:blipFill>
          <a:blip r:embed="rId2"/>
          <a:stretch>
            <a:fillRect/>
          </a:stretch>
        </p:blipFill>
        <p:spPr>
          <a:xfrm>
            <a:off x="243444" y="6219331"/>
            <a:ext cx="8657112" cy="49718"/>
          </a:xfrm>
          <a:prstGeom prst="rect">
            <a:avLst/>
          </a:prstGeom>
        </p:spPr>
      </p:pic>
      <p:pic>
        <p:nvPicPr>
          <p:cNvPr id="13" name="Picture 12">
            <a:extLst>
              <a:ext uri="{FF2B5EF4-FFF2-40B4-BE49-F238E27FC236}">
                <a16:creationId xmlns:a16="http://schemas.microsoft.com/office/drawing/2014/main" id="{AB57FE65-D168-4A4F-A066-8EB84E126992}"/>
              </a:ext>
            </a:extLst>
          </p:cNvPr>
          <p:cNvPicPr>
            <a:picLocks noChangeAspect="1"/>
          </p:cNvPicPr>
          <p:nvPr/>
        </p:nvPicPr>
        <p:blipFill>
          <a:blip r:embed="rId3"/>
          <a:stretch>
            <a:fillRect/>
          </a:stretch>
        </p:blipFill>
        <p:spPr>
          <a:xfrm>
            <a:off x="243443" y="1089211"/>
            <a:ext cx="8656795" cy="49717"/>
          </a:xfrm>
          <a:prstGeom prst="rect">
            <a:avLst/>
          </a:prstGeom>
        </p:spPr>
      </p:pic>
      <p:sp>
        <p:nvSpPr>
          <p:cNvPr id="10" name="Slide Number Placeholder 2">
            <a:extLst>
              <a:ext uri="{FF2B5EF4-FFF2-40B4-BE49-F238E27FC236}">
                <a16:creationId xmlns:a16="http://schemas.microsoft.com/office/drawing/2014/main" id="{BD2EDAFD-1F2E-B446-8788-DCB63845AD2D}"/>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14" name="Slide Number Placeholder 5">
            <a:extLst>
              <a:ext uri="{FF2B5EF4-FFF2-40B4-BE49-F238E27FC236}">
                <a16:creationId xmlns:a16="http://schemas.microsoft.com/office/drawing/2014/main" id="{1CE79D18-1DB3-5543-B079-4FCE892CA1BA}"/>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Tree>
    <p:extLst>
      <p:ext uri="{BB962C8B-B14F-4D97-AF65-F5344CB8AC3E}">
        <p14:creationId xmlns:p14="http://schemas.microsoft.com/office/powerpoint/2010/main" val="1350425170"/>
      </p:ext>
    </p:extLst>
  </p:cSld>
  <p:clrMapOvr>
    <a:masterClrMapping/>
  </p:clrMapOvr>
  <p:extLst>
    <p:ext uri="{DCECCB84-F9BA-43D5-87BE-67443E8EF086}">
      <p15:sldGuideLst xmlns:p15="http://schemas.microsoft.com/office/powerpoint/2012/main">
        <p15:guide id="1" orient="horz" pos="2448">
          <p15:clr>
            <a:srgbClr val="FBAE40"/>
          </p15:clr>
        </p15:guide>
        <p15:guide id="2" pos="590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215A6-A658-4B1C-A2EE-3569490E8AAA}"/>
              </a:ext>
            </a:extLst>
          </p:cNvPr>
          <p:cNvSpPr>
            <a:spLocks noGrp="1"/>
          </p:cNvSpPr>
          <p:nvPr>
            <p:ph type="title" hasCustomPrompt="1"/>
          </p:nvPr>
        </p:nvSpPr>
        <p:spPr/>
        <p:txBody>
          <a:bodyPr/>
          <a:lstStyle/>
          <a:p>
            <a:r>
              <a:rPr lang="en-US" dirty="0"/>
              <a:t>CLICK TO ADD TITLE</a:t>
            </a:r>
          </a:p>
        </p:txBody>
      </p:sp>
      <p:sp>
        <p:nvSpPr>
          <p:cNvPr id="3" name="Slide Number Placeholder 2">
            <a:extLst>
              <a:ext uri="{FF2B5EF4-FFF2-40B4-BE49-F238E27FC236}">
                <a16:creationId xmlns:a16="http://schemas.microsoft.com/office/drawing/2014/main" id="{2E9F828F-EFA8-4089-8C7E-13832B8DCA7B}"/>
              </a:ext>
            </a:extLst>
          </p:cNvPr>
          <p:cNvSpPr>
            <a:spLocks noGrp="1"/>
          </p:cNvSpPr>
          <p:nvPr>
            <p:ph type="sldNum" sz="quarter" idx="10"/>
          </p:nvPr>
        </p:nvSpPr>
        <p:spPr/>
        <p:txBody>
          <a:bodyPr/>
          <a:lstStyle/>
          <a:p>
            <a:fld id="{8E61C75C-AF72-4B0B-BF73-EA0D5FFE4857}" type="slidenum">
              <a:rPr lang="en-US" smtClean="0"/>
              <a:pPr/>
              <a:t>‹#›</a:t>
            </a:fld>
            <a:endParaRPr lang="en-US" dirty="0"/>
          </a:p>
        </p:txBody>
      </p:sp>
      <p:sp>
        <p:nvSpPr>
          <p:cNvPr id="5" name="Text Placeholder 17">
            <a:extLst>
              <a:ext uri="{FF2B5EF4-FFF2-40B4-BE49-F238E27FC236}">
                <a16:creationId xmlns:a16="http://schemas.microsoft.com/office/drawing/2014/main" id="{886C8B3C-70CA-4949-BBE0-D14CD641FABA}"/>
              </a:ext>
            </a:extLst>
          </p:cNvPr>
          <p:cNvSpPr>
            <a:spLocks noGrp="1"/>
          </p:cNvSpPr>
          <p:nvPr>
            <p:ph type="body" sz="quarter" idx="11" hasCustomPrompt="1"/>
          </p:nvPr>
        </p:nvSpPr>
        <p:spPr>
          <a:xfrm>
            <a:off x="434671" y="6168688"/>
            <a:ext cx="5237018" cy="564776"/>
          </a:xfrm>
        </p:spPr>
        <p:txBody>
          <a:bodyPr lIns="0" tIns="0" rIns="0" bIns="0">
            <a:noAutofit/>
          </a:bodyPr>
          <a:lstStyle>
            <a:lvl1pPr marL="0" indent="0">
              <a:lnSpc>
                <a:spcPct val="100000"/>
              </a:lnSpc>
              <a:spcBef>
                <a:spcPts val="0"/>
              </a:spcBef>
              <a:buNone/>
              <a:defRPr sz="794">
                <a:latin typeface="Helvetica Light" panose="020B0403020202020204"/>
              </a:defRPr>
            </a:lvl1pPr>
          </a:lstStyle>
          <a:p>
            <a:pPr lvl="0"/>
            <a:r>
              <a:rPr lang="en-US" dirty="0"/>
              <a:t>Disclosures and footnotes go here.</a:t>
            </a:r>
          </a:p>
        </p:txBody>
      </p:sp>
    </p:spTree>
    <p:extLst>
      <p:ext uri="{BB962C8B-B14F-4D97-AF65-F5344CB8AC3E}">
        <p14:creationId xmlns:p14="http://schemas.microsoft.com/office/powerpoint/2010/main" val="22315008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Disclosures">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1A70B3F-C3EC-D54A-872E-5BAD5D48E0B6}"/>
              </a:ext>
            </a:extLst>
          </p:cNvPr>
          <p:cNvSpPr txBox="1"/>
          <p:nvPr userDrawn="1"/>
        </p:nvSpPr>
        <p:spPr>
          <a:xfrm>
            <a:off x="710623" y="1304624"/>
            <a:ext cx="7788648" cy="4436086"/>
          </a:xfrm>
          <a:prstGeom prst="rect">
            <a:avLst/>
          </a:prstGeom>
          <a:noFill/>
        </p:spPr>
        <p:txBody>
          <a:bodyPr wrap="square" rtlCol="0">
            <a:spAutoFit/>
          </a:bodyPr>
          <a:lstStyle/>
          <a:p>
            <a:pPr marL="11206">
              <a:lnSpc>
                <a:spcPct val="100000"/>
              </a:lnSpc>
              <a:spcBef>
                <a:spcPts val="93"/>
              </a:spcBef>
            </a:pPr>
            <a:r>
              <a:rPr lang="en-US" sz="882" i="1" dirty="0">
                <a:solidFill>
                  <a:srgbClr val="585A58"/>
                </a:solidFill>
                <a:latin typeface="Helvetica Light" panose="020B0403020202020204"/>
                <a:cs typeface="Arial"/>
              </a:rPr>
              <a:t>Securities</a:t>
            </a:r>
            <a:r>
              <a:rPr lang="en-US" sz="882" i="1" spc="-26"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offered</a:t>
            </a:r>
            <a:r>
              <a:rPr lang="en-US" sz="882" i="1" dirty="0">
                <a:solidFill>
                  <a:srgbClr val="585A58"/>
                </a:solidFill>
                <a:latin typeface="Helvetica Light" panose="020B0403020202020204"/>
                <a:cs typeface="Arial"/>
              </a:rPr>
              <a:t> through </a:t>
            </a:r>
            <a:r>
              <a:rPr lang="en-US" sz="882" i="1" spc="4" dirty="0">
                <a:solidFill>
                  <a:srgbClr val="585A58"/>
                </a:solidFill>
                <a:latin typeface="Helvetica Light" panose="020B0403020202020204"/>
                <a:cs typeface="Arial"/>
              </a:rPr>
              <a:t>M</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Holdings</a:t>
            </a:r>
            <a:r>
              <a:rPr lang="en-US" sz="882" i="1" spc="-13"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Securities,</a:t>
            </a:r>
            <a:r>
              <a:rPr lang="en-US" sz="882" i="1" spc="-31"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Inc., </a:t>
            </a:r>
            <a:r>
              <a:rPr lang="en-US" sz="882" i="1" dirty="0">
                <a:solidFill>
                  <a:srgbClr val="585A58"/>
                </a:solidFill>
                <a:latin typeface="Helvetica Light" panose="020B0403020202020204"/>
                <a:cs typeface="Arial"/>
              </a:rPr>
              <a:t>MEMBER</a:t>
            </a:r>
            <a:r>
              <a:rPr lang="en-US" sz="882" i="1" spc="-26"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FINRA/SIPC</a:t>
            </a:r>
            <a:endParaRPr lang="en-US" sz="882" dirty="0">
              <a:latin typeface="Helvetica Light" panose="020B0403020202020204"/>
              <a:cs typeface="Arial"/>
            </a:endParaRPr>
          </a:p>
          <a:p>
            <a:pPr>
              <a:lnSpc>
                <a:spcPct val="100000"/>
              </a:lnSpc>
              <a:spcBef>
                <a:spcPts val="44"/>
              </a:spcBef>
            </a:pPr>
            <a:endParaRPr lang="en-US" sz="882" dirty="0">
              <a:latin typeface="Helvetica Light" panose="020B0403020202020204"/>
              <a:cs typeface="Arial"/>
            </a:endParaRPr>
          </a:p>
          <a:p>
            <a:pPr marL="11206" marR="22413" indent="-560">
              <a:lnSpc>
                <a:spcPct val="100000"/>
              </a:lnSpc>
            </a:pPr>
            <a:r>
              <a:rPr lang="en-US" sz="882" i="1" dirty="0">
                <a:solidFill>
                  <a:srgbClr val="585A58"/>
                </a:solidFill>
                <a:latin typeface="Helvetica Light" panose="020B0403020202020204"/>
                <a:cs typeface="Arial"/>
              </a:rPr>
              <a:t>Investment</a:t>
            </a:r>
            <a:r>
              <a:rPr lang="en-US" sz="882" i="1" spc="243"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Advisory</a:t>
            </a:r>
            <a:r>
              <a:rPr lang="en-US" sz="882" i="1" spc="238"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Services</a:t>
            </a:r>
            <a:r>
              <a:rPr lang="en-US" sz="882" i="1" spc="256"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are</a:t>
            </a:r>
            <a:r>
              <a:rPr lang="en-US" sz="882" i="1" spc="238"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offered</a:t>
            </a:r>
            <a:r>
              <a:rPr lang="en-US" sz="882" i="1" spc="256"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through</a:t>
            </a:r>
            <a:r>
              <a:rPr lang="en-US" sz="882" i="1" spc="251"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Cornerstone</a:t>
            </a:r>
            <a:r>
              <a:rPr lang="en-US" sz="882" i="1" spc="243"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Advisors</a:t>
            </a:r>
            <a:r>
              <a:rPr lang="en-US" sz="882" i="1" spc="23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Asset</a:t>
            </a:r>
            <a:r>
              <a:rPr lang="en-US" sz="882" i="1" spc="23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Management,</a:t>
            </a:r>
            <a:r>
              <a:rPr lang="en-US" sz="882" i="1" spc="251"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LLC,</a:t>
            </a:r>
            <a:r>
              <a:rPr lang="en-US" sz="882" i="1" spc="247"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which</a:t>
            </a:r>
            <a:r>
              <a:rPr lang="en-US" sz="882" i="1" spc="247"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is</a:t>
            </a:r>
            <a:r>
              <a:rPr lang="en-US" sz="882" i="1" spc="247"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independently</a:t>
            </a:r>
            <a:r>
              <a:rPr lang="en-US" sz="882" i="1" spc="243"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owned</a:t>
            </a:r>
            <a:r>
              <a:rPr lang="en-US" sz="882" i="1" spc="247"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and </a:t>
            </a:r>
            <a:r>
              <a:rPr lang="en-US" sz="882" i="1" spc="-247"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operated.</a:t>
            </a:r>
            <a:endParaRPr lang="en-US" sz="882" dirty="0">
              <a:latin typeface="Helvetica Light" panose="020B0403020202020204"/>
              <a:cs typeface="Arial"/>
            </a:endParaRPr>
          </a:p>
          <a:p>
            <a:pPr>
              <a:lnSpc>
                <a:spcPct val="100000"/>
              </a:lnSpc>
              <a:spcBef>
                <a:spcPts val="49"/>
              </a:spcBef>
            </a:pPr>
            <a:endParaRPr lang="en-US" sz="882" dirty="0">
              <a:latin typeface="Helvetica Light" panose="020B0403020202020204"/>
              <a:cs typeface="Arial"/>
            </a:endParaRPr>
          </a:p>
          <a:p>
            <a:pPr marL="11206" marR="105900" indent="-560">
              <a:lnSpc>
                <a:spcPct val="100000"/>
              </a:lnSpc>
            </a:pPr>
            <a:r>
              <a:rPr lang="en-US" sz="882" i="1" dirty="0">
                <a:solidFill>
                  <a:srgbClr val="585A58"/>
                </a:solidFill>
                <a:latin typeface="Helvetica Light" panose="020B0403020202020204"/>
                <a:cs typeface="Arial"/>
              </a:rPr>
              <a:t>Investments</a:t>
            </a:r>
            <a:r>
              <a:rPr lang="en-US" sz="882" i="1" spc="9"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in</a:t>
            </a:r>
            <a:r>
              <a:rPr lang="en-US" sz="882" i="1" spc="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securities</a:t>
            </a:r>
            <a:r>
              <a:rPr lang="en-US" sz="882" i="1" spc="13"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involve</a:t>
            </a:r>
            <a:r>
              <a:rPr lang="en-US" sz="882" i="1" spc="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risks,</a:t>
            </a:r>
            <a:r>
              <a:rPr lang="en-US" sz="882" i="1" spc="9"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including</a:t>
            </a:r>
            <a:r>
              <a:rPr lang="en-US" sz="882" i="1" spc="13"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the</a:t>
            </a:r>
            <a:r>
              <a:rPr lang="en-US" sz="882" i="1" spc="9"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possible</a:t>
            </a:r>
            <a:r>
              <a:rPr lang="en-US" sz="882" i="1" spc="13"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loss</a:t>
            </a:r>
            <a:r>
              <a:rPr lang="en-US" sz="882" i="1" spc="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of</a:t>
            </a:r>
            <a:r>
              <a:rPr lang="en-US" sz="882" i="1" spc="9"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principal.</a:t>
            </a:r>
            <a:r>
              <a:rPr lang="en-US" sz="882" i="1" spc="13"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When</a:t>
            </a:r>
            <a:r>
              <a:rPr lang="en-US" sz="882" i="1" spc="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redeemed,</a:t>
            </a:r>
            <a:r>
              <a:rPr lang="en-US" sz="882" i="1" spc="13"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shares</a:t>
            </a:r>
            <a:r>
              <a:rPr lang="en-US" sz="882" i="1" spc="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may</a:t>
            </a:r>
            <a:r>
              <a:rPr lang="en-US" sz="882" i="1" spc="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be</a:t>
            </a:r>
            <a:r>
              <a:rPr lang="en-US" sz="882" i="1" spc="13"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worth</a:t>
            </a:r>
            <a:r>
              <a:rPr lang="en-US" sz="882" i="1" spc="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more</a:t>
            </a:r>
            <a:r>
              <a:rPr lang="en-US" sz="882" i="1" spc="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or</a:t>
            </a:r>
            <a:r>
              <a:rPr lang="en-US" sz="882" i="1" spc="13"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less</a:t>
            </a:r>
            <a:r>
              <a:rPr lang="en-US" sz="882" i="1" spc="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than</a:t>
            </a:r>
            <a:r>
              <a:rPr lang="en-US" sz="882" i="1" spc="13"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their </a:t>
            </a:r>
            <a:r>
              <a:rPr lang="en-US" sz="882" i="1" spc="-247"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original </a:t>
            </a:r>
            <a:r>
              <a:rPr lang="en-US" sz="882" i="1" dirty="0">
                <a:solidFill>
                  <a:srgbClr val="585A58"/>
                </a:solidFill>
                <a:latin typeface="Helvetica Light" panose="020B0403020202020204"/>
                <a:cs typeface="Arial"/>
              </a:rPr>
              <a:t>value.</a:t>
            </a:r>
            <a:endParaRPr lang="en-US" sz="882" dirty="0">
              <a:latin typeface="Helvetica Light" panose="020B0403020202020204"/>
              <a:cs typeface="Arial"/>
            </a:endParaRPr>
          </a:p>
          <a:p>
            <a:pPr marL="11206" marR="3336169">
              <a:lnSpc>
                <a:spcPct val="200000"/>
              </a:lnSpc>
            </a:pPr>
            <a:r>
              <a:rPr lang="en-US" sz="882" i="1" dirty="0">
                <a:solidFill>
                  <a:srgbClr val="585A58"/>
                </a:solidFill>
                <a:latin typeface="Helvetica Light" panose="020B0403020202020204"/>
                <a:cs typeface="Arial"/>
              </a:rPr>
              <a:t>Performance</a:t>
            </a:r>
            <a:r>
              <a:rPr lang="en-US" sz="882" i="1" spc="13"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quoted is past performance</a:t>
            </a:r>
            <a:r>
              <a:rPr lang="en-US" sz="882" i="1" spc="26"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and</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is</a:t>
            </a:r>
            <a:r>
              <a:rPr lang="en-US" sz="882" i="1" spc="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no</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guarantee</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of</a:t>
            </a:r>
            <a:r>
              <a:rPr lang="en-US" sz="882" i="1" spc="-13" dirty="0">
                <a:solidFill>
                  <a:srgbClr val="585A58"/>
                </a:solidFill>
                <a:latin typeface="Helvetica Light" panose="020B0403020202020204"/>
                <a:cs typeface="Arial"/>
              </a:rPr>
              <a:t> </a:t>
            </a:r>
            <a:r>
              <a:rPr lang="en-US" sz="882" i="1" spc="-9" dirty="0">
                <a:solidFill>
                  <a:srgbClr val="585A58"/>
                </a:solidFill>
                <a:latin typeface="Helvetica Light" panose="020B0403020202020204"/>
                <a:cs typeface="Arial"/>
              </a:rPr>
              <a:t>future</a:t>
            </a:r>
            <a:r>
              <a:rPr lang="en-US" sz="882" i="1" dirty="0">
                <a:solidFill>
                  <a:srgbClr val="585A58"/>
                </a:solidFill>
                <a:latin typeface="Helvetica Light" panose="020B0403020202020204"/>
                <a:cs typeface="Arial"/>
              </a:rPr>
              <a:t> results. </a:t>
            </a:r>
            <a:r>
              <a:rPr lang="en-US" sz="882" i="1" spc="-247"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Unless</a:t>
            </a:r>
            <a:r>
              <a:rPr lang="en-US" sz="882" i="1" spc="-13"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otherwise</a:t>
            </a:r>
            <a:r>
              <a:rPr lang="en-US" sz="882" i="1" spc="-13"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noted,</a:t>
            </a:r>
            <a:r>
              <a:rPr lang="en-US" sz="882" i="1" spc="-22"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data</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obtained </a:t>
            </a:r>
            <a:r>
              <a:rPr lang="en-US" sz="882" i="1" spc="-4" dirty="0">
                <a:solidFill>
                  <a:srgbClr val="585A58"/>
                </a:solidFill>
                <a:latin typeface="Helvetica Light" panose="020B0403020202020204"/>
                <a:cs typeface="Arial"/>
              </a:rPr>
              <a:t>from</a:t>
            </a:r>
            <a:r>
              <a:rPr lang="en-US" sz="882" i="1" spc="-13"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Callan</a:t>
            </a:r>
            <a:r>
              <a:rPr lang="en-US" sz="882" i="1" spc="-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Associates.</a:t>
            </a:r>
            <a:endParaRPr lang="en-US" sz="882" dirty="0">
              <a:latin typeface="Helvetica Light" panose="020B0403020202020204"/>
              <a:cs typeface="Arial"/>
            </a:endParaRPr>
          </a:p>
          <a:p>
            <a:pPr>
              <a:lnSpc>
                <a:spcPct val="100000"/>
              </a:lnSpc>
              <a:spcBef>
                <a:spcPts val="44"/>
              </a:spcBef>
            </a:pPr>
            <a:endParaRPr lang="en-US" sz="882" dirty="0">
              <a:latin typeface="Helvetica Light" panose="020B0403020202020204"/>
              <a:cs typeface="Arial"/>
            </a:endParaRPr>
          </a:p>
          <a:p>
            <a:pPr marL="11206">
              <a:lnSpc>
                <a:spcPct val="100000"/>
              </a:lnSpc>
            </a:pPr>
            <a:r>
              <a:rPr lang="en-US" sz="882" i="1" dirty="0">
                <a:solidFill>
                  <a:srgbClr val="585A58"/>
                </a:solidFill>
                <a:latin typeface="Helvetica Light" panose="020B0403020202020204"/>
                <a:cs typeface="Arial"/>
              </a:rPr>
              <a:t>All</a:t>
            </a:r>
            <a:r>
              <a:rPr lang="en-US" sz="882" i="1" spc="-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indices</a:t>
            </a:r>
            <a:r>
              <a:rPr lang="en-US" sz="882" i="1" spc="-9"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are </a:t>
            </a:r>
            <a:r>
              <a:rPr lang="en-US" sz="882" i="1" dirty="0">
                <a:solidFill>
                  <a:srgbClr val="585A58"/>
                </a:solidFill>
                <a:latin typeface="Helvetica Light" panose="020B0403020202020204"/>
                <a:cs typeface="Arial"/>
              </a:rPr>
              <a:t>unmanaged</a:t>
            </a:r>
            <a:r>
              <a:rPr lang="en-US" sz="882" i="1" spc="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and not</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available</a:t>
            </a:r>
            <a:r>
              <a:rPr lang="en-US" sz="882" i="1" spc="-9"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for</a:t>
            </a:r>
            <a:r>
              <a:rPr lang="en-US" sz="882" i="1" spc="-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direct</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investment.</a:t>
            </a:r>
            <a:endParaRPr lang="en-US" sz="882" dirty="0">
              <a:latin typeface="Helvetica Light" panose="020B0403020202020204"/>
              <a:cs typeface="Arial"/>
            </a:endParaRPr>
          </a:p>
          <a:p>
            <a:pPr>
              <a:lnSpc>
                <a:spcPct val="100000"/>
              </a:lnSpc>
              <a:spcBef>
                <a:spcPts val="44"/>
              </a:spcBef>
            </a:pPr>
            <a:endParaRPr lang="en-US" sz="882" dirty="0">
              <a:latin typeface="Helvetica Light" panose="020B0403020202020204"/>
              <a:cs typeface="Arial"/>
            </a:endParaRPr>
          </a:p>
          <a:p>
            <a:pPr marL="11206" marR="6164" algn="just">
              <a:lnSpc>
                <a:spcPct val="100000"/>
              </a:lnSpc>
              <a:spcBef>
                <a:spcPts val="4"/>
              </a:spcBef>
            </a:pPr>
            <a:r>
              <a:rPr lang="en-US" sz="882" i="1" dirty="0">
                <a:solidFill>
                  <a:srgbClr val="585A58"/>
                </a:solidFill>
                <a:latin typeface="Helvetica Light" panose="020B0403020202020204"/>
                <a:cs typeface="Arial"/>
              </a:rPr>
              <a:t>Cornerstone</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Advisors</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Asset</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Management,</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LLC</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and</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Cornerstone</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Institutional</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Investors,</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LLC</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have</a:t>
            </a:r>
            <a:r>
              <a:rPr lang="en-US" sz="882" i="1" spc="4"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exercised</a:t>
            </a:r>
            <a:r>
              <a:rPr lang="en-US" sz="882" i="1" dirty="0">
                <a:solidFill>
                  <a:srgbClr val="585A58"/>
                </a:solidFill>
                <a:latin typeface="Helvetica Light" panose="020B0403020202020204"/>
                <a:cs typeface="Arial"/>
              </a:rPr>
              <a:t> reasonable</a:t>
            </a:r>
            <a:r>
              <a:rPr lang="en-US" sz="882" i="1" spc="4"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care</a:t>
            </a:r>
            <a:r>
              <a:rPr lang="en-US" sz="882" i="1" spc="247"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in</a:t>
            </a:r>
            <a:r>
              <a:rPr lang="en-US" sz="882" i="1" spc="256" dirty="0">
                <a:solidFill>
                  <a:srgbClr val="585A58"/>
                </a:solidFill>
                <a:latin typeface="Helvetica Light" panose="020B0403020202020204"/>
                <a:cs typeface="Arial"/>
              </a:rPr>
              <a:t> </a:t>
            </a:r>
            <a:r>
              <a:rPr lang="en-US" sz="882" i="1" spc="-9" dirty="0">
                <a:solidFill>
                  <a:srgbClr val="585A58"/>
                </a:solidFill>
                <a:latin typeface="Helvetica Light" panose="020B0403020202020204"/>
                <a:cs typeface="Arial"/>
              </a:rPr>
              <a:t>the </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preparation</a:t>
            </a:r>
            <a:r>
              <a:rPr lang="en-US" sz="882" i="1" spc="35"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of</a:t>
            </a:r>
            <a:r>
              <a:rPr lang="en-US" sz="882" i="1" spc="31" dirty="0">
                <a:solidFill>
                  <a:srgbClr val="585A58"/>
                </a:solidFill>
                <a:latin typeface="Helvetica Light" panose="020B0403020202020204"/>
                <a:cs typeface="Arial"/>
              </a:rPr>
              <a:t> </a:t>
            </a:r>
            <a:r>
              <a:rPr lang="en-US" sz="882" i="1" spc="-9" dirty="0">
                <a:solidFill>
                  <a:srgbClr val="585A58"/>
                </a:solidFill>
                <a:latin typeface="Helvetica Light" panose="020B0403020202020204"/>
                <a:cs typeface="Arial"/>
              </a:rPr>
              <a:t>this</a:t>
            </a:r>
            <a:r>
              <a:rPr lang="en-US" sz="882" i="1" spc="31"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presentation.</a:t>
            </a:r>
            <a:r>
              <a:rPr lang="en-US" sz="882" i="1" spc="26"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Several</a:t>
            </a:r>
            <a:r>
              <a:rPr lang="en-US" sz="882" i="1" spc="40"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portions</a:t>
            </a:r>
            <a:r>
              <a:rPr lang="en-US" sz="882" i="1" spc="40"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of</a:t>
            </a:r>
            <a:r>
              <a:rPr lang="en-US" sz="882" i="1" spc="26" dirty="0">
                <a:solidFill>
                  <a:srgbClr val="585A58"/>
                </a:solidFill>
                <a:latin typeface="Helvetica Light" panose="020B0403020202020204"/>
                <a:cs typeface="Arial"/>
              </a:rPr>
              <a:t> </a:t>
            </a:r>
            <a:r>
              <a:rPr lang="en-US" sz="882" i="1" spc="-9" dirty="0">
                <a:solidFill>
                  <a:srgbClr val="585A58"/>
                </a:solidFill>
                <a:latin typeface="Helvetica Light" panose="020B0403020202020204"/>
                <a:cs typeface="Arial"/>
              </a:rPr>
              <a:t>this</a:t>
            </a:r>
            <a:r>
              <a:rPr lang="en-US" sz="882" i="1" spc="31"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presentation</a:t>
            </a:r>
            <a:r>
              <a:rPr lang="en-US" sz="882" i="1" spc="40"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are</a:t>
            </a:r>
            <a:r>
              <a:rPr lang="en-US" sz="882" i="1" spc="35"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obtained</a:t>
            </a:r>
            <a:r>
              <a:rPr lang="en-US" sz="882" i="1" spc="35"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from</a:t>
            </a:r>
            <a:r>
              <a:rPr lang="en-US" sz="882" i="1" spc="4" dirty="0">
                <a:solidFill>
                  <a:srgbClr val="585A58"/>
                </a:solidFill>
                <a:latin typeface="Helvetica Light" panose="020B0403020202020204"/>
                <a:cs typeface="Arial"/>
              </a:rPr>
              <a:t> </a:t>
            </a:r>
            <a:r>
              <a:rPr lang="en-US" sz="882" i="1" spc="-9" dirty="0">
                <a:solidFill>
                  <a:srgbClr val="585A58"/>
                </a:solidFill>
                <a:latin typeface="Helvetica Light" panose="020B0403020202020204"/>
                <a:cs typeface="Arial"/>
              </a:rPr>
              <a:t>third</a:t>
            </a:r>
            <a:r>
              <a:rPr lang="en-US" sz="882" i="1" spc="26" dirty="0">
                <a:solidFill>
                  <a:srgbClr val="585A58"/>
                </a:solidFill>
                <a:latin typeface="Helvetica Light" panose="020B0403020202020204"/>
                <a:cs typeface="Arial"/>
              </a:rPr>
              <a:t> </a:t>
            </a:r>
            <a:r>
              <a:rPr lang="en-US" sz="882" i="1" spc="-9" dirty="0">
                <a:solidFill>
                  <a:srgbClr val="585A58"/>
                </a:solidFill>
                <a:latin typeface="Helvetica Light" panose="020B0403020202020204"/>
                <a:cs typeface="Arial"/>
              </a:rPr>
              <a:t>party</a:t>
            </a:r>
            <a:r>
              <a:rPr lang="en-US" sz="882" i="1" spc="31"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sources.</a:t>
            </a:r>
            <a:r>
              <a:rPr lang="en-US" sz="882" i="1" spc="22"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While</a:t>
            </a:r>
            <a:r>
              <a:rPr lang="en-US" sz="882" i="1" spc="40"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we</a:t>
            </a:r>
            <a:r>
              <a:rPr lang="en-US" sz="882" i="1" spc="26"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have</a:t>
            </a:r>
            <a:r>
              <a:rPr lang="en-US" sz="882" i="1" spc="40" dirty="0">
                <a:solidFill>
                  <a:srgbClr val="585A58"/>
                </a:solidFill>
                <a:latin typeface="Helvetica Light" panose="020B0403020202020204"/>
                <a:cs typeface="Arial"/>
              </a:rPr>
              <a:t> </a:t>
            </a:r>
            <a:r>
              <a:rPr lang="en-US" sz="882" i="1" spc="-9" dirty="0">
                <a:solidFill>
                  <a:srgbClr val="585A58"/>
                </a:solidFill>
                <a:latin typeface="Helvetica Light" panose="020B0403020202020204"/>
                <a:cs typeface="Arial"/>
              </a:rPr>
              <a:t>attempted</a:t>
            </a:r>
            <a:r>
              <a:rPr lang="en-US" sz="882" i="1" spc="31"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to</a:t>
            </a:r>
            <a:r>
              <a:rPr lang="en-US" sz="882" i="1" spc="26" dirty="0">
                <a:solidFill>
                  <a:srgbClr val="585A58"/>
                </a:solidFill>
                <a:latin typeface="Helvetica Light" panose="020B0403020202020204"/>
                <a:cs typeface="Arial"/>
              </a:rPr>
              <a:t> </a:t>
            </a:r>
            <a:r>
              <a:rPr lang="en-US" sz="882" i="1" spc="-9" dirty="0">
                <a:solidFill>
                  <a:srgbClr val="585A58"/>
                </a:solidFill>
                <a:latin typeface="Helvetica Light" panose="020B0403020202020204"/>
                <a:cs typeface="Arial"/>
              </a:rPr>
              <a:t>verify </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all</a:t>
            </a:r>
            <a:r>
              <a:rPr lang="en-US" sz="882" i="1" spc="-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information</a:t>
            </a:r>
            <a:r>
              <a:rPr lang="en-US" sz="882" i="1" spc="22"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within,</a:t>
            </a:r>
            <a:r>
              <a:rPr lang="en-US" sz="882" i="1" spc="-13"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we</a:t>
            </a:r>
            <a:r>
              <a:rPr lang="en-US" sz="882" i="1" spc="-4"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disclaim</a:t>
            </a:r>
            <a:r>
              <a:rPr lang="en-US" sz="882" i="1" spc="-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all</a:t>
            </a:r>
            <a:r>
              <a:rPr lang="en-US" sz="882" i="1" spc="-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responsibility</a:t>
            </a:r>
            <a:r>
              <a:rPr lang="en-US" sz="882" i="1" spc="-13"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for</a:t>
            </a:r>
            <a:r>
              <a:rPr lang="en-US" sz="882" i="1" spc="-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any</a:t>
            </a:r>
            <a:r>
              <a:rPr lang="en-US" sz="882" i="1" spc="-13"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errors </a:t>
            </a:r>
            <a:r>
              <a:rPr lang="en-US" sz="882" i="1" dirty="0">
                <a:solidFill>
                  <a:srgbClr val="585A58"/>
                </a:solidFill>
                <a:latin typeface="Helvetica Light" panose="020B0403020202020204"/>
                <a:cs typeface="Arial"/>
              </a:rPr>
              <a:t>that</a:t>
            </a:r>
            <a:r>
              <a:rPr lang="en-US" sz="882" i="1" spc="-9" dirty="0">
                <a:solidFill>
                  <a:srgbClr val="585A58"/>
                </a:solidFill>
                <a:latin typeface="Helvetica Light" panose="020B0403020202020204"/>
                <a:cs typeface="Arial"/>
              </a:rPr>
              <a:t> </a:t>
            </a:r>
            <a:r>
              <a:rPr lang="en-US" sz="882" i="1" spc="-18" dirty="0">
                <a:solidFill>
                  <a:srgbClr val="585A58"/>
                </a:solidFill>
                <a:latin typeface="Helvetica Light" panose="020B0403020202020204"/>
                <a:cs typeface="Arial"/>
              </a:rPr>
              <a:t>may</a:t>
            </a:r>
            <a:r>
              <a:rPr lang="en-US" sz="882" i="1" spc="-4" dirty="0">
                <a:solidFill>
                  <a:srgbClr val="585A58"/>
                </a:solidFill>
                <a:latin typeface="Helvetica Light" panose="020B0403020202020204"/>
                <a:cs typeface="Arial"/>
              </a:rPr>
              <a:t> occur</a:t>
            </a:r>
            <a:r>
              <a:rPr lang="en-US" sz="882" i="1" spc="-13"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due</a:t>
            </a:r>
            <a:r>
              <a:rPr lang="en-US" sz="882" i="1" spc="-4" dirty="0">
                <a:solidFill>
                  <a:srgbClr val="585A58"/>
                </a:solidFill>
                <a:latin typeface="Helvetica Light" panose="020B0403020202020204"/>
                <a:cs typeface="Arial"/>
              </a:rPr>
              <a:t> to </a:t>
            </a:r>
            <a:r>
              <a:rPr lang="en-US" sz="882" i="1" spc="-9" dirty="0">
                <a:solidFill>
                  <a:srgbClr val="585A58"/>
                </a:solidFill>
                <a:latin typeface="Helvetica Light" panose="020B0403020202020204"/>
                <a:cs typeface="Arial"/>
              </a:rPr>
              <a:t>third</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party</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information</a:t>
            </a:r>
            <a:r>
              <a:rPr lang="en-US" sz="882" i="1" spc="13"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and data.</a:t>
            </a:r>
            <a:endParaRPr lang="en-US" sz="882" dirty="0">
              <a:latin typeface="Helvetica Light" panose="020B0403020202020204"/>
              <a:cs typeface="Arial"/>
            </a:endParaRPr>
          </a:p>
          <a:p>
            <a:pPr>
              <a:lnSpc>
                <a:spcPct val="100000"/>
              </a:lnSpc>
              <a:spcBef>
                <a:spcPts val="44"/>
              </a:spcBef>
            </a:pPr>
            <a:endParaRPr lang="en-US" sz="882" dirty="0">
              <a:latin typeface="Helvetica Light" panose="020B0403020202020204"/>
              <a:cs typeface="Arial"/>
            </a:endParaRPr>
          </a:p>
          <a:p>
            <a:pPr marL="11206" marR="5603" algn="just">
              <a:lnSpc>
                <a:spcPct val="100000"/>
              </a:lnSpc>
            </a:pPr>
            <a:r>
              <a:rPr lang="en-US" sz="882" i="1" dirty="0">
                <a:solidFill>
                  <a:srgbClr val="585A58"/>
                </a:solidFill>
                <a:latin typeface="Helvetica Light" panose="020B0403020202020204"/>
                <a:cs typeface="Arial"/>
              </a:rPr>
              <a:t>The</a:t>
            </a:r>
            <a:r>
              <a:rPr lang="en-US" sz="882" i="1" spc="35"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information</a:t>
            </a:r>
            <a:r>
              <a:rPr lang="en-US" sz="882" i="1" spc="35"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is</a:t>
            </a:r>
            <a:r>
              <a:rPr lang="en-US" sz="882" i="1" spc="40"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provided</a:t>
            </a:r>
            <a:r>
              <a:rPr lang="en-US" sz="882" i="1" spc="35"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solely</a:t>
            </a:r>
            <a:r>
              <a:rPr lang="en-US" sz="882" i="1" spc="35"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for</a:t>
            </a:r>
            <a:r>
              <a:rPr lang="en-US" sz="882" i="1" spc="26"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informational</a:t>
            </a:r>
            <a:r>
              <a:rPr lang="en-US" sz="882" i="1" spc="53"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purposes</a:t>
            </a:r>
            <a:r>
              <a:rPr lang="en-US" sz="882" i="1" spc="35"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and</a:t>
            </a:r>
            <a:r>
              <a:rPr lang="en-US" sz="882" i="1" spc="35"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therefore</a:t>
            </a:r>
            <a:r>
              <a:rPr lang="en-US" sz="882" i="1" spc="31"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should</a:t>
            </a:r>
            <a:r>
              <a:rPr lang="en-US" sz="882" i="1" spc="35"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not</a:t>
            </a:r>
            <a:r>
              <a:rPr lang="en-US" sz="882" i="1" spc="31"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be</a:t>
            </a:r>
            <a:r>
              <a:rPr lang="en-US" sz="882" i="1" spc="40"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considered</a:t>
            </a:r>
            <a:r>
              <a:rPr lang="en-US" sz="882" i="1" spc="35"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an</a:t>
            </a:r>
            <a:r>
              <a:rPr lang="en-US" sz="882" i="1" spc="22" dirty="0">
                <a:solidFill>
                  <a:srgbClr val="585A58"/>
                </a:solidFill>
                <a:latin typeface="Helvetica Light" panose="020B0403020202020204"/>
                <a:cs typeface="Arial"/>
              </a:rPr>
              <a:t> </a:t>
            </a:r>
            <a:r>
              <a:rPr lang="en-US" sz="882" i="1" spc="-9" dirty="0">
                <a:solidFill>
                  <a:srgbClr val="585A58"/>
                </a:solidFill>
                <a:latin typeface="Helvetica Light" panose="020B0403020202020204"/>
                <a:cs typeface="Arial"/>
              </a:rPr>
              <a:t>offer</a:t>
            </a:r>
            <a:r>
              <a:rPr lang="en-US" sz="882" i="1" spc="26"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to</a:t>
            </a:r>
            <a:r>
              <a:rPr lang="en-US" sz="882" i="1" spc="26"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buy</a:t>
            </a:r>
            <a:r>
              <a:rPr lang="en-US" sz="882" i="1" spc="35"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or</a:t>
            </a:r>
            <a:r>
              <a:rPr lang="en-US" sz="882" i="1" spc="31"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sell</a:t>
            </a:r>
            <a:r>
              <a:rPr lang="en-US" sz="882" i="1" spc="40"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a:t>
            </a:r>
            <a:r>
              <a:rPr lang="en-US" sz="882" i="1" spc="40"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security.</a:t>
            </a:r>
            <a:r>
              <a:rPr lang="en-US" sz="882" i="1" spc="26"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Except </a:t>
            </a:r>
            <a:r>
              <a:rPr lang="en-US" sz="882" i="1" spc="-247"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as otherwise required by </a:t>
            </a:r>
            <a:r>
              <a:rPr lang="en-US" sz="882" i="1" spc="-4" dirty="0">
                <a:solidFill>
                  <a:srgbClr val="585A58"/>
                </a:solidFill>
                <a:latin typeface="Helvetica Light" panose="020B0403020202020204"/>
                <a:cs typeface="Arial"/>
              </a:rPr>
              <a:t>law, </a:t>
            </a:r>
            <a:r>
              <a:rPr lang="en-US" sz="882" i="1" dirty="0">
                <a:solidFill>
                  <a:srgbClr val="585A58"/>
                </a:solidFill>
                <a:latin typeface="Helvetica Light" panose="020B0403020202020204"/>
                <a:cs typeface="Arial"/>
              </a:rPr>
              <a:t>Cornerstone shall not be responsible </a:t>
            </a:r>
            <a:r>
              <a:rPr lang="en-US" sz="882" i="1" spc="-4" dirty="0">
                <a:solidFill>
                  <a:srgbClr val="585A58"/>
                </a:solidFill>
                <a:latin typeface="Helvetica Light" panose="020B0403020202020204"/>
                <a:cs typeface="Arial"/>
              </a:rPr>
              <a:t>for </a:t>
            </a:r>
            <a:r>
              <a:rPr lang="en-US" sz="882" i="1" dirty="0">
                <a:solidFill>
                  <a:srgbClr val="585A58"/>
                </a:solidFill>
                <a:latin typeface="Helvetica Light" panose="020B0403020202020204"/>
                <a:cs typeface="Arial"/>
              </a:rPr>
              <a:t>any trading decisions or damages or other </a:t>
            </a:r>
            <a:r>
              <a:rPr lang="en-US" sz="882" i="1" spc="-4" dirty="0">
                <a:solidFill>
                  <a:srgbClr val="585A58"/>
                </a:solidFill>
                <a:latin typeface="Helvetica Light" panose="020B0403020202020204"/>
                <a:cs typeface="Arial"/>
              </a:rPr>
              <a:t>losses </a:t>
            </a:r>
            <a:r>
              <a:rPr lang="en-US" sz="882" i="1" dirty="0">
                <a:solidFill>
                  <a:srgbClr val="585A58"/>
                </a:solidFill>
                <a:latin typeface="Helvetica Light" panose="020B0403020202020204"/>
                <a:cs typeface="Arial"/>
              </a:rPr>
              <a:t>resulting </a:t>
            </a:r>
            <a:r>
              <a:rPr lang="en-US" sz="882" i="1" spc="-22" dirty="0">
                <a:solidFill>
                  <a:srgbClr val="585A58"/>
                </a:solidFill>
                <a:latin typeface="Helvetica Light" panose="020B0403020202020204"/>
                <a:cs typeface="Arial"/>
              </a:rPr>
              <a:t>from, </a:t>
            </a:r>
            <a:r>
              <a:rPr lang="en-US" sz="882" i="1" spc="-9" dirty="0">
                <a:solidFill>
                  <a:srgbClr val="585A58"/>
                </a:solidFill>
                <a:latin typeface="Helvetica Light" panose="020B0403020202020204"/>
                <a:cs typeface="Arial"/>
              </a:rPr>
              <a:t>this </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information,</a:t>
            </a:r>
            <a:r>
              <a:rPr lang="en-US" sz="882" i="1" spc="106"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data,</a:t>
            </a:r>
            <a:r>
              <a:rPr lang="en-US" sz="882" i="1" spc="106"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analyses</a:t>
            </a:r>
            <a:r>
              <a:rPr lang="en-US" sz="882" i="1" spc="110"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or</a:t>
            </a:r>
            <a:r>
              <a:rPr lang="en-US" sz="882" i="1" spc="110"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opinions</a:t>
            </a:r>
            <a:r>
              <a:rPr lang="en-US" sz="882" i="1" spc="110"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or</a:t>
            </a:r>
            <a:r>
              <a:rPr lang="en-US" sz="882" i="1" spc="110" dirty="0">
                <a:solidFill>
                  <a:srgbClr val="585A58"/>
                </a:solidFill>
                <a:latin typeface="Helvetica Light" panose="020B0403020202020204"/>
                <a:cs typeface="Arial"/>
              </a:rPr>
              <a:t> </a:t>
            </a:r>
            <a:r>
              <a:rPr lang="en-US" sz="882" i="1" spc="-9" dirty="0">
                <a:solidFill>
                  <a:srgbClr val="585A58"/>
                </a:solidFill>
                <a:latin typeface="Helvetica Light" panose="020B0403020202020204"/>
                <a:cs typeface="Arial"/>
              </a:rPr>
              <a:t>their</a:t>
            </a:r>
            <a:r>
              <a:rPr lang="en-US" sz="882" i="1" spc="97" dirty="0">
                <a:solidFill>
                  <a:srgbClr val="585A58"/>
                </a:solidFill>
                <a:latin typeface="Helvetica Light" panose="020B0403020202020204"/>
                <a:cs typeface="Arial"/>
              </a:rPr>
              <a:t> </a:t>
            </a:r>
            <a:r>
              <a:rPr lang="en-US" sz="882" i="1" spc="-9" dirty="0">
                <a:solidFill>
                  <a:srgbClr val="585A58"/>
                </a:solidFill>
                <a:latin typeface="Helvetica Light" panose="020B0403020202020204"/>
                <a:cs typeface="Arial"/>
              </a:rPr>
              <a:t>use.</a:t>
            </a:r>
            <a:endParaRPr lang="en-US" sz="882" dirty="0">
              <a:latin typeface="Helvetica Light" panose="020B0403020202020204"/>
              <a:cs typeface="Arial"/>
            </a:endParaRPr>
          </a:p>
          <a:p>
            <a:pPr>
              <a:lnSpc>
                <a:spcPct val="100000"/>
              </a:lnSpc>
              <a:spcBef>
                <a:spcPts val="40"/>
              </a:spcBef>
            </a:pPr>
            <a:endParaRPr lang="en-US" sz="882" dirty="0">
              <a:latin typeface="Helvetica Light" panose="020B0403020202020204"/>
              <a:cs typeface="Arial"/>
            </a:endParaRPr>
          </a:p>
          <a:p>
            <a:pPr marL="11206" marR="4483" algn="just">
              <a:lnSpc>
                <a:spcPct val="100000"/>
              </a:lnSpc>
              <a:spcBef>
                <a:spcPts val="4"/>
              </a:spcBef>
            </a:pPr>
            <a:r>
              <a:rPr lang="en-US" sz="882" b="1" i="1" dirty="0">
                <a:solidFill>
                  <a:srgbClr val="585A58"/>
                </a:solidFill>
                <a:latin typeface="Helvetica Light" panose="020B0403020202020204"/>
                <a:cs typeface="Arial"/>
              </a:rPr>
              <a:t>Investors </a:t>
            </a:r>
            <a:r>
              <a:rPr lang="en-US" sz="882" b="1" i="1" spc="-4" dirty="0">
                <a:solidFill>
                  <a:srgbClr val="585A58"/>
                </a:solidFill>
                <a:latin typeface="Helvetica Light" panose="020B0403020202020204"/>
                <a:cs typeface="Arial"/>
              </a:rPr>
              <a:t>should consider </a:t>
            </a:r>
            <a:r>
              <a:rPr lang="en-US" sz="882" b="1" i="1" dirty="0">
                <a:solidFill>
                  <a:srgbClr val="585A58"/>
                </a:solidFill>
                <a:latin typeface="Helvetica Light" panose="020B0403020202020204"/>
                <a:cs typeface="Arial"/>
              </a:rPr>
              <a:t>the investment objectives and horizons, income tax brackets, </a:t>
            </a:r>
            <a:r>
              <a:rPr lang="en-US" sz="882" b="1" i="1" spc="-4" dirty="0">
                <a:solidFill>
                  <a:srgbClr val="585A58"/>
                </a:solidFill>
                <a:latin typeface="Helvetica Light" panose="020B0403020202020204"/>
                <a:cs typeface="Arial"/>
              </a:rPr>
              <a:t>risks, charges, </a:t>
            </a:r>
            <a:r>
              <a:rPr lang="en-US" sz="882" b="1" i="1" dirty="0">
                <a:solidFill>
                  <a:srgbClr val="585A58"/>
                </a:solidFill>
                <a:latin typeface="Helvetica Light" panose="020B0403020202020204"/>
                <a:cs typeface="Arial"/>
              </a:rPr>
              <a:t>and </a:t>
            </a:r>
            <a:r>
              <a:rPr lang="en-US" sz="882" b="1" i="1" spc="-4" dirty="0">
                <a:solidFill>
                  <a:srgbClr val="585A58"/>
                </a:solidFill>
                <a:latin typeface="Helvetica Light" panose="020B0403020202020204"/>
                <a:cs typeface="Arial"/>
              </a:rPr>
              <a:t>expenses </a:t>
            </a:r>
            <a:r>
              <a:rPr lang="en-US" sz="882" b="1" i="1" dirty="0">
                <a:solidFill>
                  <a:srgbClr val="585A58"/>
                </a:solidFill>
                <a:latin typeface="Helvetica Light" panose="020B0403020202020204"/>
                <a:cs typeface="Arial"/>
              </a:rPr>
              <a:t>of </a:t>
            </a:r>
            <a:r>
              <a:rPr lang="en-US" sz="882" b="1" i="1" spc="-4" dirty="0">
                <a:solidFill>
                  <a:srgbClr val="585A58"/>
                </a:solidFill>
                <a:latin typeface="Helvetica Light" panose="020B0403020202020204"/>
                <a:cs typeface="Arial"/>
              </a:rPr>
              <a:t>any </a:t>
            </a:r>
            <a:r>
              <a:rPr lang="en-US" sz="882" b="1" i="1" dirty="0">
                <a:solidFill>
                  <a:srgbClr val="585A58"/>
                </a:solidFill>
                <a:latin typeface="Helvetica Light" panose="020B0403020202020204"/>
                <a:cs typeface="Arial"/>
              </a:rPr>
              <a:t> Investment </a:t>
            </a:r>
            <a:r>
              <a:rPr lang="en-US" sz="882" b="1" i="1" spc="-4" dirty="0">
                <a:solidFill>
                  <a:srgbClr val="585A58"/>
                </a:solidFill>
                <a:latin typeface="Helvetica Light" panose="020B0403020202020204"/>
                <a:cs typeface="Arial"/>
              </a:rPr>
              <a:t>carefully </a:t>
            </a:r>
            <a:r>
              <a:rPr lang="en-US" sz="882" b="1" i="1" dirty="0">
                <a:solidFill>
                  <a:srgbClr val="585A58"/>
                </a:solidFill>
                <a:latin typeface="Helvetica Light" panose="020B0403020202020204"/>
                <a:cs typeface="Arial"/>
              </a:rPr>
              <a:t>before investing. This and other important information </a:t>
            </a:r>
            <a:r>
              <a:rPr lang="en-US" sz="882" b="1" i="1" spc="-4" dirty="0">
                <a:solidFill>
                  <a:srgbClr val="585A58"/>
                </a:solidFill>
                <a:latin typeface="Helvetica Light" panose="020B0403020202020204"/>
                <a:cs typeface="Arial"/>
              </a:rPr>
              <a:t>about </a:t>
            </a:r>
            <a:r>
              <a:rPr lang="en-US" sz="882" b="1" i="1" dirty="0">
                <a:solidFill>
                  <a:srgbClr val="585A58"/>
                </a:solidFill>
                <a:latin typeface="Helvetica Light" panose="020B0403020202020204"/>
                <a:cs typeface="Arial"/>
              </a:rPr>
              <a:t>the investment </a:t>
            </a:r>
            <a:r>
              <a:rPr lang="en-US" sz="882" b="1" i="1" spc="-4" dirty="0">
                <a:solidFill>
                  <a:srgbClr val="585A58"/>
                </a:solidFill>
                <a:latin typeface="Helvetica Light" panose="020B0403020202020204"/>
                <a:cs typeface="Arial"/>
              </a:rPr>
              <a:t>company </a:t>
            </a:r>
            <a:r>
              <a:rPr lang="en-US" sz="882" b="1" i="1" dirty="0">
                <a:solidFill>
                  <a:srgbClr val="585A58"/>
                </a:solidFill>
                <a:latin typeface="Helvetica Light" panose="020B0403020202020204"/>
                <a:cs typeface="Arial"/>
              </a:rPr>
              <a:t>is </a:t>
            </a:r>
            <a:r>
              <a:rPr lang="en-US" sz="882" b="1" i="1" spc="-4" dirty="0">
                <a:solidFill>
                  <a:srgbClr val="585A58"/>
                </a:solidFill>
                <a:latin typeface="Helvetica Light" panose="020B0403020202020204"/>
                <a:cs typeface="Arial"/>
              </a:rPr>
              <a:t>contained </a:t>
            </a:r>
            <a:r>
              <a:rPr lang="en-US" sz="882" b="1" i="1" dirty="0">
                <a:solidFill>
                  <a:srgbClr val="585A58"/>
                </a:solidFill>
                <a:latin typeface="Helvetica Light" panose="020B0403020202020204"/>
                <a:cs typeface="Arial"/>
              </a:rPr>
              <a:t>in </a:t>
            </a:r>
            <a:r>
              <a:rPr lang="en-US" sz="882" b="1" i="1" spc="-4" dirty="0">
                <a:solidFill>
                  <a:srgbClr val="585A58"/>
                </a:solidFill>
                <a:latin typeface="Helvetica Light" panose="020B0403020202020204"/>
                <a:cs typeface="Arial"/>
              </a:rPr>
              <a:t>each </a:t>
            </a:r>
            <a:r>
              <a:rPr lang="en-US" sz="882" b="1" i="1" dirty="0">
                <a:solidFill>
                  <a:srgbClr val="585A58"/>
                </a:solidFill>
                <a:latin typeface="Helvetica Light" panose="020B0403020202020204"/>
                <a:cs typeface="Arial"/>
              </a:rPr>
              <a:t> fund’s offering </a:t>
            </a:r>
            <a:r>
              <a:rPr lang="en-US" sz="882" b="1" i="1" spc="-4" dirty="0">
                <a:solidFill>
                  <a:srgbClr val="585A58"/>
                </a:solidFill>
                <a:latin typeface="Helvetica Light" panose="020B0403020202020204"/>
                <a:cs typeface="Arial"/>
              </a:rPr>
              <a:t>memorandum.</a:t>
            </a:r>
            <a:r>
              <a:rPr lang="en-US" sz="882" b="1" i="1" dirty="0">
                <a:solidFill>
                  <a:srgbClr val="585A58"/>
                </a:solidFill>
                <a:latin typeface="Helvetica Light" panose="020B0403020202020204"/>
                <a:cs typeface="Arial"/>
              </a:rPr>
              <a:t> Please </a:t>
            </a:r>
            <a:r>
              <a:rPr lang="en-US" sz="882" b="1" i="1" spc="-4" dirty="0">
                <a:solidFill>
                  <a:srgbClr val="585A58"/>
                </a:solidFill>
                <a:latin typeface="Helvetica Light" panose="020B0403020202020204"/>
                <a:cs typeface="Arial"/>
              </a:rPr>
              <a:t>read</a:t>
            </a:r>
            <a:r>
              <a:rPr lang="en-US" sz="882" b="1" i="1" dirty="0">
                <a:solidFill>
                  <a:srgbClr val="585A58"/>
                </a:solidFill>
                <a:latin typeface="Helvetica Light" panose="020B0403020202020204"/>
                <a:cs typeface="Arial"/>
              </a:rPr>
              <a:t> it</a:t>
            </a:r>
            <a:r>
              <a:rPr lang="en-US" sz="882" b="1" i="1" spc="4" dirty="0">
                <a:solidFill>
                  <a:srgbClr val="585A58"/>
                </a:solidFill>
                <a:latin typeface="Helvetica Light" panose="020B0403020202020204"/>
                <a:cs typeface="Arial"/>
              </a:rPr>
              <a:t> </a:t>
            </a:r>
            <a:r>
              <a:rPr lang="en-US" sz="882" b="1" i="1" spc="-4" dirty="0">
                <a:solidFill>
                  <a:srgbClr val="585A58"/>
                </a:solidFill>
                <a:latin typeface="Helvetica Light" panose="020B0403020202020204"/>
                <a:cs typeface="Arial"/>
              </a:rPr>
              <a:t>carefully</a:t>
            </a:r>
            <a:r>
              <a:rPr lang="en-US" sz="882" b="1" i="1" dirty="0">
                <a:solidFill>
                  <a:srgbClr val="585A58"/>
                </a:solidFill>
                <a:latin typeface="Helvetica Light" panose="020B0403020202020204"/>
                <a:cs typeface="Arial"/>
              </a:rPr>
              <a:t> before you invest.</a:t>
            </a:r>
            <a:endParaRPr lang="en-US" sz="882" dirty="0">
              <a:latin typeface="Helvetica Light" panose="020B0403020202020204"/>
              <a:cs typeface="Arial"/>
            </a:endParaRPr>
          </a:p>
          <a:p>
            <a:pPr>
              <a:lnSpc>
                <a:spcPct val="100000"/>
              </a:lnSpc>
              <a:spcBef>
                <a:spcPts val="44"/>
              </a:spcBef>
            </a:pPr>
            <a:endParaRPr lang="en-US" sz="882" dirty="0">
              <a:latin typeface="Helvetica Light" panose="020B0403020202020204"/>
              <a:cs typeface="Arial"/>
            </a:endParaRPr>
          </a:p>
          <a:p>
            <a:pPr marL="12327" marR="5603" indent="-560" algn="just">
              <a:lnSpc>
                <a:spcPct val="100000"/>
              </a:lnSpc>
              <a:spcBef>
                <a:spcPts val="4"/>
              </a:spcBef>
            </a:pPr>
            <a:r>
              <a:rPr lang="en-US" sz="882" i="1" dirty="0">
                <a:solidFill>
                  <a:srgbClr val="585A58"/>
                </a:solidFill>
                <a:latin typeface="Helvetica Light" panose="020B0403020202020204"/>
                <a:cs typeface="Arial"/>
              </a:rPr>
              <a:t>As an investment adviser, </a:t>
            </a:r>
            <a:r>
              <a:rPr lang="en-US" sz="882" i="1" spc="4" dirty="0">
                <a:solidFill>
                  <a:srgbClr val="585A58"/>
                </a:solidFill>
                <a:latin typeface="Helvetica Light" panose="020B0403020202020204"/>
                <a:cs typeface="Arial"/>
              </a:rPr>
              <a:t>we </a:t>
            </a:r>
            <a:r>
              <a:rPr lang="en-US" sz="882" i="1" spc="-4" dirty="0">
                <a:solidFill>
                  <a:srgbClr val="585A58"/>
                </a:solidFill>
                <a:latin typeface="Helvetica Light" panose="020B0403020202020204"/>
                <a:cs typeface="Arial"/>
              </a:rPr>
              <a:t>are </a:t>
            </a:r>
            <a:r>
              <a:rPr lang="en-US" sz="882" i="1" dirty="0">
                <a:solidFill>
                  <a:srgbClr val="585A58"/>
                </a:solidFill>
                <a:latin typeface="Helvetica Light" panose="020B0403020202020204"/>
                <a:cs typeface="Arial"/>
              </a:rPr>
              <a:t>required by SEC </a:t>
            </a:r>
            <a:r>
              <a:rPr lang="en-US" sz="882" i="1" spc="4" dirty="0">
                <a:solidFill>
                  <a:srgbClr val="585A58"/>
                </a:solidFill>
                <a:latin typeface="Helvetica Light" panose="020B0403020202020204"/>
                <a:cs typeface="Arial"/>
              </a:rPr>
              <a:t>Rule </a:t>
            </a:r>
            <a:r>
              <a:rPr lang="en-US" sz="882" i="1" dirty="0">
                <a:solidFill>
                  <a:srgbClr val="585A58"/>
                </a:solidFill>
                <a:latin typeface="Helvetica Light" panose="020B0403020202020204"/>
                <a:cs typeface="Arial"/>
              </a:rPr>
              <a:t>206(4)-2 </a:t>
            </a:r>
            <a:r>
              <a:rPr lang="en-US" sz="882" i="1" spc="-4" dirty="0">
                <a:solidFill>
                  <a:srgbClr val="585A58"/>
                </a:solidFill>
                <a:latin typeface="Helvetica Light" panose="020B0403020202020204"/>
                <a:cs typeface="Arial"/>
              </a:rPr>
              <a:t>to </a:t>
            </a:r>
            <a:r>
              <a:rPr lang="en-US" sz="882" i="1" spc="-9" dirty="0">
                <a:solidFill>
                  <a:srgbClr val="585A58"/>
                </a:solidFill>
                <a:latin typeface="Helvetica Light" panose="020B0403020202020204"/>
                <a:cs typeface="Arial"/>
              </a:rPr>
              <a:t>verify </a:t>
            </a:r>
            <a:r>
              <a:rPr lang="en-US" sz="882" i="1" dirty="0">
                <a:solidFill>
                  <a:srgbClr val="585A58"/>
                </a:solidFill>
                <a:latin typeface="Helvetica Light" panose="020B0403020202020204"/>
                <a:cs typeface="Arial"/>
              </a:rPr>
              <a:t>annually that our clients </a:t>
            </a:r>
            <a:r>
              <a:rPr lang="en-US" sz="882" i="1" spc="-4" dirty="0">
                <a:solidFill>
                  <a:srgbClr val="585A58"/>
                </a:solidFill>
                <a:latin typeface="Helvetica Light" panose="020B0403020202020204"/>
                <a:cs typeface="Arial"/>
              </a:rPr>
              <a:t>are </a:t>
            </a:r>
            <a:r>
              <a:rPr lang="en-US" sz="882" i="1" dirty="0">
                <a:solidFill>
                  <a:srgbClr val="585A58"/>
                </a:solidFill>
                <a:latin typeface="Helvetica Light" panose="020B0403020202020204"/>
                <a:cs typeface="Arial"/>
              </a:rPr>
              <a:t>receiving at least a quarterly account </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statement</a:t>
            </a:r>
            <a:r>
              <a:rPr lang="en-US" sz="882" i="1" spc="40"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from</a:t>
            </a:r>
            <a:r>
              <a:rPr lang="en-US" sz="882" i="1" spc="22"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their</a:t>
            </a:r>
            <a:r>
              <a:rPr lang="en-US" sz="882" i="1" spc="4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custodian</a:t>
            </a:r>
            <a:r>
              <a:rPr lang="en-US" sz="882" i="1" spc="4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or</a:t>
            </a:r>
            <a:r>
              <a:rPr lang="en-US" sz="882" i="1" spc="40"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record</a:t>
            </a:r>
            <a:r>
              <a:rPr lang="en-US" sz="882" i="1" spc="4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keeper.</a:t>
            </a:r>
            <a:r>
              <a:rPr lang="en-US" sz="882" i="1" spc="26"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As</a:t>
            </a:r>
            <a:r>
              <a:rPr lang="en-US" sz="882" i="1" spc="31"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previously</a:t>
            </a:r>
            <a:r>
              <a:rPr lang="en-US" sz="882" i="1" spc="35"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communicated,</a:t>
            </a:r>
            <a:r>
              <a:rPr lang="en-US" sz="882" i="1" spc="44" dirty="0">
                <a:solidFill>
                  <a:srgbClr val="585A58"/>
                </a:solidFill>
                <a:latin typeface="Helvetica Light" panose="020B0403020202020204"/>
                <a:cs typeface="Arial"/>
              </a:rPr>
              <a:t> </a:t>
            </a:r>
            <a:r>
              <a:rPr lang="en-US" sz="882" i="1" spc="-9" dirty="0">
                <a:solidFill>
                  <a:srgbClr val="585A58"/>
                </a:solidFill>
                <a:latin typeface="Helvetica Light" panose="020B0403020202020204"/>
                <a:cs typeface="Arial"/>
              </a:rPr>
              <a:t>this</a:t>
            </a:r>
            <a:r>
              <a:rPr lang="en-US" sz="882" i="1" spc="40"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requirement</a:t>
            </a:r>
            <a:r>
              <a:rPr lang="en-US" sz="882" i="1" spc="4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is</a:t>
            </a:r>
            <a:r>
              <a:rPr lang="en-US" sz="882" i="1" spc="53"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designed</a:t>
            </a:r>
            <a:r>
              <a:rPr lang="en-US" sz="882" i="1" spc="4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as</a:t>
            </a:r>
            <a:r>
              <a:rPr lang="en-US" sz="882" i="1" spc="4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a:t>
            </a:r>
            <a:r>
              <a:rPr lang="en-US" sz="882" i="1" spc="4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checks</a:t>
            </a:r>
            <a:r>
              <a:rPr lang="en-US" sz="882" i="1" spc="4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and</a:t>
            </a:r>
            <a:r>
              <a:rPr lang="en-US" sz="882" i="1" spc="40"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balance</a:t>
            </a:r>
            <a:r>
              <a:rPr lang="en-US" sz="882" i="1" spc="4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system </a:t>
            </a:r>
            <a:r>
              <a:rPr lang="en-US" sz="882" i="1" spc="-247"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to</a:t>
            </a:r>
            <a:r>
              <a:rPr lang="en-US" sz="882" i="1" spc="-9" dirty="0">
                <a:solidFill>
                  <a:srgbClr val="585A58"/>
                </a:solidFill>
                <a:latin typeface="Helvetica Light" panose="020B0403020202020204"/>
                <a:cs typeface="Arial"/>
              </a:rPr>
              <a:t> </a:t>
            </a:r>
            <a:r>
              <a:rPr lang="en-US" sz="882" i="1" spc="-18" dirty="0">
                <a:solidFill>
                  <a:srgbClr val="585A58"/>
                </a:solidFill>
                <a:latin typeface="Helvetica Light" panose="020B0403020202020204"/>
                <a:cs typeface="Arial"/>
              </a:rPr>
              <a:t>make</a:t>
            </a:r>
            <a:r>
              <a:rPr lang="en-US" sz="882" i="1" spc="-13"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sure </a:t>
            </a:r>
            <a:r>
              <a:rPr lang="en-US" sz="882" i="1" dirty="0">
                <a:solidFill>
                  <a:srgbClr val="585A58"/>
                </a:solidFill>
                <a:latin typeface="Helvetica Light" panose="020B0403020202020204"/>
                <a:cs typeface="Arial"/>
              </a:rPr>
              <a:t>that</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information</a:t>
            </a:r>
            <a:r>
              <a:rPr lang="en-US" sz="882" i="1" spc="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provided by</a:t>
            </a:r>
            <a:r>
              <a:rPr lang="en-US" sz="882" i="1" spc="-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advisors </a:t>
            </a:r>
            <a:r>
              <a:rPr lang="en-US" sz="882" i="1" spc="4" dirty="0">
                <a:solidFill>
                  <a:srgbClr val="585A58"/>
                </a:solidFill>
                <a:latin typeface="Helvetica Light" panose="020B0403020202020204"/>
                <a:cs typeface="Arial"/>
              </a:rPr>
              <a:t>with</a:t>
            </a:r>
            <a:r>
              <a:rPr lang="en-US" sz="882" i="1" spc="-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respect</a:t>
            </a:r>
            <a:r>
              <a:rPr lang="en-US" sz="882" i="1" spc="-18"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to </a:t>
            </a:r>
            <a:r>
              <a:rPr lang="en-US" sz="882" i="1" dirty="0">
                <a:solidFill>
                  <a:srgbClr val="585A58"/>
                </a:solidFill>
                <a:latin typeface="Helvetica Light" panose="020B0403020202020204"/>
                <a:cs typeface="Arial"/>
              </a:rPr>
              <a:t>their</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reports</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is</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actually</a:t>
            </a:r>
            <a:r>
              <a:rPr lang="en-US" sz="882" i="1" spc="-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what</a:t>
            </a:r>
            <a:r>
              <a:rPr lang="en-US" sz="882" i="1" spc="-18"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is held in</a:t>
            </a:r>
            <a:r>
              <a:rPr lang="en-US" sz="882" i="1" spc="-4" dirty="0">
                <a:solidFill>
                  <a:srgbClr val="585A58"/>
                </a:solidFill>
                <a:latin typeface="Helvetica Light" panose="020B0403020202020204"/>
                <a:cs typeface="Arial"/>
              </a:rPr>
              <a:t> the </a:t>
            </a:r>
            <a:r>
              <a:rPr lang="en-US" sz="882" i="1" dirty="0">
                <a:solidFill>
                  <a:srgbClr val="585A58"/>
                </a:solidFill>
                <a:latin typeface="Helvetica Light" panose="020B0403020202020204"/>
                <a:cs typeface="Arial"/>
              </a:rPr>
              <a:t>client’s</a:t>
            </a:r>
            <a:r>
              <a:rPr lang="en-US" sz="882" i="1" spc="22"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account.</a:t>
            </a:r>
            <a:endParaRPr lang="en-US" sz="882" dirty="0">
              <a:latin typeface="Helvetica Light" panose="020B0403020202020204"/>
              <a:cs typeface="Arial"/>
            </a:endParaRPr>
          </a:p>
          <a:p>
            <a:pPr>
              <a:lnSpc>
                <a:spcPct val="100000"/>
              </a:lnSpc>
              <a:spcBef>
                <a:spcPts val="44"/>
              </a:spcBef>
            </a:pPr>
            <a:endParaRPr lang="en-US" sz="882" dirty="0">
              <a:latin typeface="Helvetica Light" panose="020B0403020202020204"/>
              <a:cs typeface="Arial"/>
            </a:endParaRPr>
          </a:p>
          <a:p>
            <a:pPr marL="11767" marR="5043" algn="just">
              <a:lnSpc>
                <a:spcPct val="100000"/>
              </a:lnSpc>
            </a:pPr>
            <a:r>
              <a:rPr lang="en-US" sz="882" i="1" spc="-4" dirty="0">
                <a:solidFill>
                  <a:srgbClr val="585A58"/>
                </a:solidFill>
                <a:latin typeface="Helvetica Light" panose="020B0403020202020204"/>
                <a:cs typeface="Arial"/>
              </a:rPr>
              <a:t>If for </a:t>
            </a:r>
            <a:r>
              <a:rPr lang="en-US" sz="882" i="1" dirty="0">
                <a:solidFill>
                  <a:srgbClr val="585A58"/>
                </a:solidFill>
                <a:latin typeface="Helvetica Light" panose="020B0403020202020204"/>
                <a:cs typeface="Arial"/>
              </a:rPr>
              <a:t>any reason you </a:t>
            </a:r>
            <a:r>
              <a:rPr lang="en-US" sz="882" i="1" spc="-4" dirty="0">
                <a:solidFill>
                  <a:srgbClr val="585A58"/>
                </a:solidFill>
                <a:latin typeface="Helvetica Light" panose="020B0403020202020204"/>
                <a:cs typeface="Arial"/>
              </a:rPr>
              <a:t>are </a:t>
            </a:r>
            <a:r>
              <a:rPr lang="en-US" sz="882" i="1" dirty="0">
                <a:solidFill>
                  <a:srgbClr val="585A58"/>
                </a:solidFill>
                <a:latin typeface="Helvetica Light" panose="020B0403020202020204"/>
                <a:cs typeface="Arial"/>
              </a:rPr>
              <a:t>not receiving a statement at least quarterly </a:t>
            </a:r>
            <a:r>
              <a:rPr lang="en-US" sz="882" i="1" spc="-4" dirty="0">
                <a:solidFill>
                  <a:srgbClr val="585A58"/>
                </a:solidFill>
                <a:latin typeface="Helvetica Light" panose="020B0403020202020204"/>
                <a:cs typeface="Arial"/>
              </a:rPr>
              <a:t>from </a:t>
            </a:r>
            <a:r>
              <a:rPr lang="en-US" sz="882" i="1" dirty="0">
                <a:solidFill>
                  <a:srgbClr val="585A58"/>
                </a:solidFill>
                <a:latin typeface="Helvetica Light" panose="020B0403020202020204"/>
                <a:cs typeface="Arial"/>
              </a:rPr>
              <a:t>your custodian or </a:t>
            </a:r>
            <a:r>
              <a:rPr lang="en-US" sz="882" i="1" spc="-4" dirty="0">
                <a:solidFill>
                  <a:srgbClr val="585A58"/>
                </a:solidFill>
                <a:latin typeface="Helvetica Light" panose="020B0403020202020204"/>
                <a:cs typeface="Arial"/>
              </a:rPr>
              <a:t>record </a:t>
            </a:r>
            <a:r>
              <a:rPr lang="en-US" sz="882" i="1" dirty="0">
                <a:solidFill>
                  <a:srgbClr val="585A58"/>
                </a:solidFill>
                <a:latin typeface="Helvetica Light" panose="020B0403020202020204"/>
                <a:cs typeface="Arial"/>
              </a:rPr>
              <a:t>keeper, please </a:t>
            </a:r>
            <a:r>
              <a:rPr lang="en-US" sz="882" i="1" spc="-9" dirty="0">
                <a:solidFill>
                  <a:srgbClr val="585A58"/>
                </a:solidFill>
                <a:latin typeface="Helvetica Light" panose="020B0403020202020204"/>
                <a:cs typeface="Arial"/>
              </a:rPr>
              <a:t>notify </a:t>
            </a:r>
            <a:r>
              <a:rPr lang="en-US" sz="882" i="1" dirty="0">
                <a:solidFill>
                  <a:srgbClr val="585A58"/>
                </a:solidFill>
                <a:latin typeface="Helvetica Light" panose="020B0403020202020204"/>
                <a:cs typeface="Arial"/>
              </a:rPr>
              <a:t>us immediately so </a:t>
            </a:r>
            <a:r>
              <a:rPr lang="en-US" sz="882" i="1" spc="4" dirty="0">
                <a:solidFill>
                  <a:srgbClr val="585A58"/>
                </a:solidFill>
                <a:latin typeface="Helvetica Light" panose="020B0403020202020204"/>
                <a:cs typeface="Arial"/>
              </a:rPr>
              <a:t>we </a:t>
            </a:r>
            <a:r>
              <a:rPr lang="en-US" sz="882" i="1" spc="9"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can contact </a:t>
            </a:r>
            <a:r>
              <a:rPr lang="en-US" sz="882" i="1" spc="-4" dirty="0">
                <a:solidFill>
                  <a:srgbClr val="585A58"/>
                </a:solidFill>
                <a:latin typeface="Helvetica Light" panose="020B0403020202020204"/>
                <a:cs typeface="Arial"/>
              </a:rPr>
              <a:t>the </a:t>
            </a:r>
            <a:r>
              <a:rPr lang="en-US" sz="882" i="1" dirty="0">
                <a:solidFill>
                  <a:srgbClr val="585A58"/>
                </a:solidFill>
                <a:latin typeface="Helvetica Light" panose="020B0403020202020204"/>
                <a:cs typeface="Arial"/>
              </a:rPr>
              <a:t>custodian on your behalf </a:t>
            </a:r>
            <a:r>
              <a:rPr lang="en-US" sz="882" i="1" spc="-4" dirty="0">
                <a:solidFill>
                  <a:srgbClr val="585A58"/>
                </a:solidFill>
                <a:latin typeface="Helvetica Light" panose="020B0403020202020204"/>
                <a:cs typeface="Arial"/>
              </a:rPr>
              <a:t>to </a:t>
            </a:r>
            <a:r>
              <a:rPr lang="en-US" sz="882" i="1" dirty="0">
                <a:solidFill>
                  <a:srgbClr val="585A58"/>
                </a:solidFill>
                <a:latin typeface="Helvetica Light" panose="020B0403020202020204"/>
                <a:cs typeface="Arial"/>
              </a:rPr>
              <a:t>request that statements be sent according </a:t>
            </a:r>
            <a:r>
              <a:rPr lang="en-US" sz="882" i="1" spc="-4" dirty="0">
                <a:solidFill>
                  <a:srgbClr val="585A58"/>
                </a:solidFill>
                <a:latin typeface="Helvetica Light" panose="020B0403020202020204"/>
                <a:cs typeface="Arial"/>
              </a:rPr>
              <a:t>to the </a:t>
            </a:r>
            <a:r>
              <a:rPr lang="en-US" sz="882" i="1" dirty="0">
                <a:solidFill>
                  <a:srgbClr val="585A58"/>
                </a:solidFill>
                <a:latin typeface="Helvetica Light" panose="020B0403020202020204"/>
                <a:cs typeface="Arial"/>
              </a:rPr>
              <a:t>current regulation. </a:t>
            </a:r>
            <a:r>
              <a:rPr lang="en-US" sz="882" i="1" spc="-9" dirty="0">
                <a:solidFill>
                  <a:srgbClr val="585A58"/>
                </a:solidFill>
                <a:latin typeface="Helvetica Light" panose="020B0403020202020204"/>
                <a:cs typeface="Arial"/>
              </a:rPr>
              <a:t>Please call </a:t>
            </a:r>
            <a:r>
              <a:rPr lang="en-US" sz="882" i="1" dirty="0">
                <a:solidFill>
                  <a:srgbClr val="585A58"/>
                </a:solidFill>
                <a:latin typeface="Helvetica Light" panose="020B0403020202020204"/>
                <a:cs typeface="Arial"/>
              </a:rPr>
              <a:t>Christopher </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McKinley, our </a:t>
            </a:r>
            <a:r>
              <a:rPr lang="en-US" sz="882" i="1" spc="4" dirty="0">
                <a:solidFill>
                  <a:srgbClr val="585A58"/>
                </a:solidFill>
                <a:latin typeface="Helvetica Light" panose="020B0403020202020204"/>
                <a:cs typeface="Arial"/>
              </a:rPr>
              <a:t>Chief </a:t>
            </a:r>
            <a:r>
              <a:rPr lang="en-US" sz="882" i="1" dirty="0">
                <a:solidFill>
                  <a:srgbClr val="585A58"/>
                </a:solidFill>
                <a:latin typeface="Helvetica Light" panose="020B0403020202020204"/>
                <a:cs typeface="Arial"/>
              </a:rPr>
              <a:t>Compliance </a:t>
            </a:r>
            <a:r>
              <a:rPr lang="en-US" sz="882" i="1" spc="-9" dirty="0">
                <a:solidFill>
                  <a:srgbClr val="585A58"/>
                </a:solidFill>
                <a:latin typeface="Helvetica Light" panose="020B0403020202020204"/>
                <a:cs typeface="Arial"/>
              </a:rPr>
              <a:t>Officer, </a:t>
            </a:r>
            <a:r>
              <a:rPr lang="en-US" sz="882" i="1" dirty="0">
                <a:solidFill>
                  <a:srgbClr val="585A58"/>
                </a:solidFill>
                <a:latin typeface="Helvetica Light" panose="020B0403020202020204"/>
                <a:cs typeface="Arial"/>
              </a:rPr>
              <a:t>at 1-800-923-0900 or 610-694-0900 if you have any questions or need </a:t>
            </a:r>
            <a:r>
              <a:rPr lang="en-US" sz="882" i="1" spc="-4" dirty="0">
                <a:solidFill>
                  <a:srgbClr val="585A58"/>
                </a:solidFill>
                <a:latin typeface="Helvetica Light" panose="020B0403020202020204"/>
                <a:cs typeface="Arial"/>
              </a:rPr>
              <a:t>to </a:t>
            </a:r>
            <a:r>
              <a:rPr lang="en-US" sz="882" i="1" dirty="0">
                <a:solidFill>
                  <a:srgbClr val="585A58"/>
                </a:solidFill>
                <a:latin typeface="Helvetica Light" panose="020B0403020202020204"/>
                <a:cs typeface="Arial"/>
              </a:rPr>
              <a:t>report that you </a:t>
            </a:r>
            <a:r>
              <a:rPr lang="en-US" sz="882" i="1" spc="-4" dirty="0">
                <a:solidFill>
                  <a:srgbClr val="585A58"/>
                </a:solidFill>
                <a:latin typeface="Helvetica Light" panose="020B0403020202020204"/>
                <a:cs typeface="Arial"/>
              </a:rPr>
              <a:t>are </a:t>
            </a:r>
            <a:r>
              <a:rPr lang="en-US" sz="882" i="1" dirty="0">
                <a:solidFill>
                  <a:srgbClr val="585A58"/>
                </a:solidFill>
                <a:latin typeface="Helvetica Light" panose="020B0403020202020204"/>
                <a:cs typeface="Arial"/>
              </a:rPr>
              <a:t>not </a:t>
            </a:r>
            <a:r>
              <a:rPr lang="en-US" sz="882" i="1" spc="4"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receiving</a:t>
            </a:r>
            <a:r>
              <a:rPr lang="en-US" sz="882" i="1" spc="-13"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account</a:t>
            </a:r>
            <a:r>
              <a:rPr lang="en-US" sz="882" i="1" spc="-22"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statements. Thank</a:t>
            </a:r>
            <a:r>
              <a:rPr lang="en-US" sz="882" i="1" spc="-18"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you</a:t>
            </a:r>
            <a:r>
              <a:rPr lang="en-US" sz="882" i="1" spc="-4" dirty="0">
                <a:solidFill>
                  <a:srgbClr val="585A58"/>
                </a:solidFill>
                <a:latin typeface="Helvetica Light" panose="020B0403020202020204"/>
                <a:cs typeface="Arial"/>
              </a:rPr>
              <a:t> for</a:t>
            </a:r>
            <a:r>
              <a:rPr lang="en-US" sz="882" i="1" spc="-13" dirty="0">
                <a:solidFill>
                  <a:srgbClr val="585A58"/>
                </a:solidFill>
                <a:latin typeface="Helvetica Light" panose="020B0403020202020204"/>
                <a:cs typeface="Arial"/>
              </a:rPr>
              <a:t> </a:t>
            </a:r>
            <a:r>
              <a:rPr lang="en-US" sz="882" i="1" dirty="0">
                <a:solidFill>
                  <a:srgbClr val="585A58"/>
                </a:solidFill>
                <a:latin typeface="Helvetica Light" panose="020B0403020202020204"/>
                <a:cs typeface="Arial"/>
              </a:rPr>
              <a:t>your</a:t>
            </a:r>
            <a:r>
              <a:rPr lang="en-US" sz="882" i="1" spc="-9" dirty="0">
                <a:solidFill>
                  <a:srgbClr val="585A58"/>
                </a:solidFill>
                <a:latin typeface="Helvetica Light" panose="020B0403020202020204"/>
                <a:cs typeface="Arial"/>
              </a:rPr>
              <a:t> </a:t>
            </a:r>
            <a:r>
              <a:rPr lang="en-US" sz="882" i="1" spc="-4" dirty="0">
                <a:solidFill>
                  <a:srgbClr val="585A58"/>
                </a:solidFill>
                <a:latin typeface="Helvetica Light" panose="020B0403020202020204"/>
                <a:cs typeface="Arial"/>
              </a:rPr>
              <a:t>assistance.</a:t>
            </a:r>
            <a:endParaRPr lang="en-US" sz="882" dirty="0">
              <a:latin typeface="Helvetica Light" panose="020B0403020202020204"/>
              <a:cs typeface="Arial"/>
            </a:endParaRPr>
          </a:p>
        </p:txBody>
      </p:sp>
      <p:pic>
        <p:nvPicPr>
          <p:cNvPr id="6" name="Picture 5">
            <a:extLst>
              <a:ext uri="{FF2B5EF4-FFF2-40B4-BE49-F238E27FC236}">
                <a16:creationId xmlns:a16="http://schemas.microsoft.com/office/drawing/2014/main" id="{37DF6A09-DB83-46DA-927F-11A519D9FEBA}"/>
              </a:ext>
            </a:extLst>
          </p:cNvPr>
          <p:cNvPicPr>
            <a:picLocks noChangeAspect="1"/>
          </p:cNvPicPr>
          <p:nvPr userDrawn="1"/>
        </p:nvPicPr>
        <p:blipFill>
          <a:blip r:embed="rId2"/>
          <a:stretch>
            <a:fillRect/>
          </a:stretch>
        </p:blipFill>
        <p:spPr>
          <a:xfrm>
            <a:off x="415637" y="1089212"/>
            <a:ext cx="8312727" cy="47741"/>
          </a:xfrm>
          <a:prstGeom prst="rect">
            <a:avLst/>
          </a:prstGeom>
        </p:spPr>
      </p:pic>
      <p:sp>
        <p:nvSpPr>
          <p:cNvPr id="12" name="TextBox 11">
            <a:extLst>
              <a:ext uri="{FF2B5EF4-FFF2-40B4-BE49-F238E27FC236}">
                <a16:creationId xmlns:a16="http://schemas.microsoft.com/office/drawing/2014/main" id="{36DAC4F5-3A46-4C75-8D8C-F96FDB04A10F}"/>
              </a:ext>
            </a:extLst>
          </p:cNvPr>
          <p:cNvSpPr txBox="1">
            <a:spLocks noChangeAspect="1"/>
          </p:cNvSpPr>
          <p:nvPr userDrawn="1"/>
        </p:nvSpPr>
        <p:spPr>
          <a:xfrm>
            <a:off x="0" y="1"/>
            <a:ext cx="9144000" cy="1167740"/>
          </a:xfrm>
          <a:prstGeom prst="rect">
            <a:avLst/>
          </a:prstGeom>
          <a:noFill/>
        </p:spPr>
        <p:txBody>
          <a:bodyPr wrap="square" rtlCol="0" anchor="ctr" anchorCtr="1">
            <a:noAutofit/>
          </a:bodyPr>
          <a:lstStyle/>
          <a:p>
            <a:pPr algn="ctr">
              <a:lnSpc>
                <a:spcPts val="4236"/>
              </a:lnSpc>
            </a:pPr>
            <a:r>
              <a:rPr lang="en-US" sz="4236" b="0" i="0" spc="353" baseline="0" dirty="0">
                <a:solidFill>
                  <a:srgbClr val="00AEEF"/>
                </a:solidFill>
                <a:latin typeface="Helvetica Light" panose="020B0403020202020204" pitchFamily="34" charset="0"/>
              </a:rPr>
              <a:t>DISCLOSURES</a:t>
            </a:r>
            <a:endParaRPr lang="en-US" sz="4236" b="1" i="0" spc="353" baseline="0" dirty="0">
              <a:solidFill>
                <a:srgbClr val="263692"/>
              </a:solidFill>
              <a:latin typeface="Helvetica" pitchFamily="2" charset="0"/>
            </a:endParaRPr>
          </a:p>
        </p:txBody>
      </p:sp>
      <p:sp>
        <p:nvSpPr>
          <p:cNvPr id="7" name="Slide Number Placeholder 2">
            <a:extLst>
              <a:ext uri="{FF2B5EF4-FFF2-40B4-BE49-F238E27FC236}">
                <a16:creationId xmlns:a16="http://schemas.microsoft.com/office/drawing/2014/main" id="{646EBCDF-735D-4632-BD9E-81B700D4590B}"/>
              </a:ext>
            </a:extLst>
          </p:cNvPr>
          <p:cNvSpPr>
            <a:spLocks noGrp="1"/>
          </p:cNvSpPr>
          <p:nvPr>
            <p:ph type="sldNum" sz="quarter" idx="4"/>
          </p:nvPr>
        </p:nvSpPr>
        <p:spPr>
          <a:xfrm>
            <a:off x="8563601" y="610079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pic>
        <p:nvPicPr>
          <p:cNvPr id="10" name="Picture 9">
            <a:extLst>
              <a:ext uri="{FF2B5EF4-FFF2-40B4-BE49-F238E27FC236}">
                <a16:creationId xmlns:a16="http://schemas.microsoft.com/office/drawing/2014/main" id="{0C22A383-BD16-4733-A7BB-1F059BBF9BB1}"/>
              </a:ext>
            </a:extLst>
          </p:cNvPr>
          <p:cNvPicPr>
            <a:picLocks noChangeAspect="1"/>
          </p:cNvPicPr>
          <p:nvPr userDrawn="1"/>
        </p:nvPicPr>
        <p:blipFill>
          <a:blip r:embed="rId3"/>
          <a:stretch>
            <a:fillRect/>
          </a:stretch>
        </p:blipFill>
        <p:spPr>
          <a:xfrm>
            <a:off x="415637" y="6047583"/>
            <a:ext cx="8312727" cy="47741"/>
          </a:xfrm>
          <a:prstGeom prst="rect">
            <a:avLst/>
          </a:prstGeom>
        </p:spPr>
      </p:pic>
      <p:sp>
        <p:nvSpPr>
          <p:cNvPr id="13" name="TextBox 12">
            <a:extLst>
              <a:ext uri="{FF2B5EF4-FFF2-40B4-BE49-F238E27FC236}">
                <a16:creationId xmlns:a16="http://schemas.microsoft.com/office/drawing/2014/main" id="{3083421D-C913-4960-82ED-C4A8576EE21A}"/>
              </a:ext>
            </a:extLst>
          </p:cNvPr>
          <p:cNvSpPr txBox="1"/>
          <p:nvPr userDrawn="1"/>
        </p:nvSpPr>
        <p:spPr>
          <a:xfrm>
            <a:off x="710623" y="6160166"/>
            <a:ext cx="1345019" cy="228076"/>
          </a:xfrm>
          <a:prstGeom prst="rect">
            <a:avLst/>
          </a:prstGeom>
          <a:noFill/>
        </p:spPr>
        <p:txBody>
          <a:bodyPr wrap="square">
            <a:spAutoFit/>
          </a:bodyPr>
          <a:lstStyle/>
          <a:p>
            <a:pPr marL="12327" algn="just">
              <a:lnSpc>
                <a:spcPct val="100000"/>
              </a:lnSpc>
            </a:pPr>
            <a:r>
              <a:rPr lang="en-US" sz="882" i="1" dirty="0">
                <a:solidFill>
                  <a:schemeClr val="tx1">
                    <a:lumMod val="50000"/>
                    <a:lumOff val="50000"/>
                  </a:schemeClr>
                </a:solidFill>
                <a:latin typeface="Helvetica Light" panose="020B0403020202020204"/>
                <a:cs typeface="Arial"/>
              </a:rPr>
              <a:t>File</a:t>
            </a:r>
            <a:r>
              <a:rPr lang="en-US" sz="882" i="1" spc="-13" dirty="0">
                <a:solidFill>
                  <a:schemeClr val="tx1">
                    <a:lumMod val="50000"/>
                    <a:lumOff val="50000"/>
                  </a:schemeClr>
                </a:solidFill>
                <a:latin typeface="Helvetica Light" panose="020B0403020202020204"/>
                <a:cs typeface="Arial"/>
              </a:rPr>
              <a:t> </a:t>
            </a:r>
            <a:r>
              <a:rPr lang="en-US" sz="882" i="1" spc="-4" dirty="0">
                <a:solidFill>
                  <a:schemeClr val="tx1">
                    <a:lumMod val="50000"/>
                    <a:lumOff val="50000"/>
                  </a:schemeClr>
                </a:solidFill>
                <a:latin typeface="Helvetica Light" panose="020B0403020202020204"/>
                <a:cs typeface="Arial"/>
              </a:rPr>
              <a:t>#3457640.1</a:t>
            </a:r>
            <a:endParaRPr lang="en-US" sz="882" dirty="0">
              <a:solidFill>
                <a:schemeClr val="tx1">
                  <a:lumMod val="50000"/>
                  <a:lumOff val="50000"/>
                </a:schemeClr>
              </a:solidFill>
              <a:latin typeface="Helvetica Light" panose="020B0403020202020204"/>
              <a:cs typeface="Arial"/>
            </a:endParaRPr>
          </a:p>
        </p:txBody>
      </p:sp>
    </p:spTree>
    <p:extLst>
      <p:ext uri="{BB962C8B-B14F-4D97-AF65-F5344CB8AC3E}">
        <p14:creationId xmlns:p14="http://schemas.microsoft.com/office/powerpoint/2010/main" val="272204902"/>
      </p:ext>
    </p:extLst>
  </p:cSld>
  <p:clrMapOvr>
    <a:masterClrMapping/>
  </p:clrMapOvr>
  <p:extLst>
    <p:ext uri="{DCECCB84-F9BA-43D5-87BE-67443E8EF086}">
      <p15:sldGuideLst xmlns:p15="http://schemas.microsoft.com/office/powerpoint/2012/main">
        <p15:guide id="1" orient="horz" pos="2448">
          <p15:clr>
            <a:srgbClr val="FBAE40"/>
          </p15:clr>
        </p15:guide>
        <p15:guide id="2" pos="590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43777" indent="0" algn="ctr">
              <a:buNone/>
              <a:defRPr>
                <a:solidFill>
                  <a:schemeClr val="tx1">
                    <a:tint val="75000"/>
                  </a:schemeClr>
                </a:solidFill>
              </a:defRPr>
            </a:lvl2pPr>
            <a:lvl3pPr marL="887553" indent="0" algn="ctr">
              <a:buNone/>
              <a:defRPr>
                <a:solidFill>
                  <a:schemeClr val="tx1">
                    <a:tint val="75000"/>
                  </a:schemeClr>
                </a:solidFill>
              </a:defRPr>
            </a:lvl3pPr>
            <a:lvl4pPr marL="1331330" indent="0" algn="ctr">
              <a:buNone/>
              <a:defRPr>
                <a:solidFill>
                  <a:schemeClr val="tx1">
                    <a:tint val="75000"/>
                  </a:schemeClr>
                </a:solidFill>
              </a:defRPr>
            </a:lvl4pPr>
            <a:lvl5pPr marL="1775106" indent="0" algn="ctr">
              <a:buNone/>
              <a:defRPr>
                <a:solidFill>
                  <a:schemeClr val="tx1">
                    <a:tint val="75000"/>
                  </a:schemeClr>
                </a:solidFill>
              </a:defRPr>
            </a:lvl5pPr>
            <a:lvl6pPr marL="2218883" indent="0" algn="ctr">
              <a:buNone/>
              <a:defRPr>
                <a:solidFill>
                  <a:schemeClr val="tx1">
                    <a:tint val="75000"/>
                  </a:schemeClr>
                </a:solidFill>
              </a:defRPr>
            </a:lvl6pPr>
            <a:lvl7pPr marL="2662660" indent="0" algn="ctr">
              <a:buNone/>
              <a:defRPr>
                <a:solidFill>
                  <a:schemeClr val="tx1">
                    <a:tint val="75000"/>
                  </a:schemeClr>
                </a:solidFill>
              </a:defRPr>
            </a:lvl7pPr>
            <a:lvl8pPr marL="3106436" indent="0" algn="ctr">
              <a:buNone/>
              <a:defRPr>
                <a:solidFill>
                  <a:schemeClr val="tx1">
                    <a:tint val="75000"/>
                  </a:schemeClr>
                </a:solidFill>
              </a:defRPr>
            </a:lvl8pPr>
            <a:lvl9pPr marL="35502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E958ABD-CA88-40B0-AAB2-6540909A3519}" type="datetime1">
              <a:rPr lang="en-US" smtClean="0">
                <a:solidFill>
                  <a:prstClr val="black">
                    <a:tint val="75000"/>
                  </a:prstClr>
                </a:solidFill>
              </a:rPr>
              <a:t>10/12/2022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54BBEC-23AD-454F-B700-75A3D60DC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7312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E1EBA8-9F83-425C-8107-3F9064860B7E}" type="datetime1">
              <a:rPr lang="en-US" smtClean="0">
                <a:solidFill>
                  <a:prstClr val="black">
                    <a:tint val="75000"/>
                  </a:prstClr>
                </a:solidFill>
              </a:rPr>
              <a:t>10/12/2022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554BBEC-23AD-454F-B700-75A3D60DC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187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37461E-5416-471E-B1FB-17979C25007A}" type="datetime1">
              <a:rPr lang="en-US" smtClean="0">
                <a:solidFill>
                  <a:prstClr val="black">
                    <a:tint val="75000"/>
                  </a:prstClr>
                </a:solidFill>
              </a:rPr>
              <a:t>10/12/2022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54BBEC-23AD-454F-B700-75A3D60DC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4415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921933" y="657227"/>
            <a:ext cx="7300200" cy="28528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2600"/>
              <a:buFont typeface="Bookman Old Style"/>
              <a:buNone/>
              <a:defRPr sz="2524"/>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 name="Google Shape;25;p4"/>
          <p:cNvSpPr txBox="1">
            <a:spLocks noGrp="1"/>
          </p:cNvSpPr>
          <p:nvPr>
            <p:ph type="body" idx="1"/>
          </p:nvPr>
        </p:nvSpPr>
        <p:spPr>
          <a:xfrm>
            <a:off x="921933" y="3602037"/>
            <a:ext cx="7300200" cy="1500000"/>
          </a:xfrm>
          <a:prstGeom prst="rect">
            <a:avLst/>
          </a:prstGeom>
          <a:noFill/>
          <a:ln>
            <a:noFill/>
          </a:ln>
        </p:spPr>
        <p:txBody>
          <a:bodyPr spcFirstLastPara="1" wrap="square" lIns="68575" tIns="34275" rIns="68575" bIns="34275" anchor="t" anchorCtr="0">
            <a:normAutofit/>
          </a:bodyPr>
          <a:lstStyle>
            <a:lvl1pPr marL="443777" lvl="0" indent="-221888" algn="ctr">
              <a:lnSpc>
                <a:spcPct val="120000"/>
              </a:lnSpc>
              <a:spcBef>
                <a:spcPts val="777"/>
              </a:spcBef>
              <a:spcAft>
                <a:spcPts val="0"/>
              </a:spcAft>
              <a:buClr>
                <a:schemeClr val="lt1"/>
              </a:buClr>
              <a:buSzPts val="1800"/>
              <a:buNone/>
              <a:defRPr sz="1747">
                <a:solidFill>
                  <a:schemeClr val="lt1"/>
                </a:solidFill>
              </a:defRPr>
            </a:lvl1pPr>
            <a:lvl2pPr marL="887553" lvl="1" indent="-221888" algn="l">
              <a:lnSpc>
                <a:spcPct val="120000"/>
              </a:lnSpc>
              <a:spcBef>
                <a:spcPts val="388"/>
              </a:spcBef>
              <a:spcAft>
                <a:spcPts val="0"/>
              </a:spcAft>
              <a:buClr>
                <a:schemeClr val="lt1"/>
              </a:buClr>
              <a:buSzPts val="1500"/>
              <a:buNone/>
              <a:defRPr sz="1456">
                <a:solidFill>
                  <a:schemeClr val="lt1"/>
                </a:solidFill>
              </a:defRPr>
            </a:lvl2pPr>
            <a:lvl3pPr marL="1331330" lvl="2" indent="-221888" algn="l">
              <a:lnSpc>
                <a:spcPct val="120000"/>
              </a:lnSpc>
              <a:spcBef>
                <a:spcPts val="388"/>
              </a:spcBef>
              <a:spcAft>
                <a:spcPts val="0"/>
              </a:spcAft>
              <a:buClr>
                <a:schemeClr val="lt1"/>
              </a:buClr>
              <a:buSzPts val="1400"/>
              <a:buNone/>
              <a:defRPr sz="1359">
                <a:solidFill>
                  <a:schemeClr val="lt1"/>
                </a:solidFill>
              </a:defRPr>
            </a:lvl3pPr>
            <a:lvl4pPr marL="1775106" lvl="3" indent="-221888" algn="l">
              <a:lnSpc>
                <a:spcPct val="120000"/>
              </a:lnSpc>
              <a:spcBef>
                <a:spcPts val="388"/>
              </a:spcBef>
              <a:spcAft>
                <a:spcPts val="0"/>
              </a:spcAft>
              <a:buClr>
                <a:schemeClr val="lt1"/>
              </a:buClr>
              <a:buSzPts val="1200"/>
              <a:buNone/>
              <a:defRPr sz="1165">
                <a:solidFill>
                  <a:schemeClr val="lt1"/>
                </a:solidFill>
              </a:defRPr>
            </a:lvl4pPr>
            <a:lvl5pPr marL="2218883" lvl="4" indent="-221888" algn="l">
              <a:lnSpc>
                <a:spcPct val="120000"/>
              </a:lnSpc>
              <a:spcBef>
                <a:spcPts val="388"/>
              </a:spcBef>
              <a:spcAft>
                <a:spcPts val="0"/>
              </a:spcAft>
              <a:buClr>
                <a:schemeClr val="lt1"/>
              </a:buClr>
              <a:buSzPts val="1200"/>
              <a:buNone/>
              <a:defRPr sz="1165">
                <a:solidFill>
                  <a:schemeClr val="lt1"/>
                </a:solidFill>
              </a:defRPr>
            </a:lvl5pPr>
            <a:lvl6pPr marL="2662660" lvl="5" indent="-221888" algn="l">
              <a:lnSpc>
                <a:spcPct val="120000"/>
              </a:lnSpc>
              <a:spcBef>
                <a:spcPts val="388"/>
              </a:spcBef>
              <a:spcAft>
                <a:spcPts val="0"/>
              </a:spcAft>
              <a:buClr>
                <a:schemeClr val="lt1"/>
              </a:buClr>
              <a:buSzPts val="1200"/>
              <a:buNone/>
              <a:defRPr sz="1165">
                <a:solidFill>
                  <a:schemeClr val="lt1"/>
                </a:solidFill>
              </a:defRPr>
            </a:lvl6pPr>
            <a:lvl7pPr marL="3106436" lvl="6" indent="-221888" algn="l">
              <a:lnSpc>
                <a:spcPct val="120000"/>
              </a:lnSpc>
              <a:spcBef>
                <a:spcPts val="388"/>
              </a:spcBef>
              <a:spcAft>
                <a:spcPts val="0"/>
              </a:spcAft>
              <a:buClr>
                <a:schemeClr val="lt1"/>
              </a:buClr>
              <a:buSzPts val="1200"/>
              <a:buNone/>
              <a:defRPr sz="1165">
                <a:solidFill>
                  <a:schemeClr val="lt1"/>
                </a:solidFill>
              </a:defRPr>
            </a:lvl7pPr>
            <a:lvl8pPr marL="3550213" lvl="7" indent="-221888" algn="l">
              <a:lnSpc>
                <a:spcPct val="120000"/>
              </a:lnSpc>
              <a:spcBef>
                <a:spcPts val="388"/>
              </a:spcBef>
              <a:spcAft>
                <a:spcPts val="0"/>
              </a:spcAft>
              <a:buClr>
                <a:schemeClr val="lt1"/>
              </a:buClr>
              <a:buSzPts val="1200"/>
              <a:buNone/>
              <a:defRPr sz="1165">
                <a:solidFill>
                  <a:schemeClr val="lt1"/>
                </a:solidFill>
              </a:defRPr>
            </a:lvl8pPr>
            <a:lvl9pPr marL="3993989" lvl="8" indent="-221888" algn="l">
              <a:lnSpc>
                <a:spcPct val="120000"/>
              </a:lnSpc>
              <a:spcBef>
                <a:spcPts val="388"/>
              </a:spcBef>
              <a:spcAft>
                <a:spcPts val="0"/>
              </a:spcAft>
              <a:buClr>
                <a:schemeClr val="lt1"/>
              </a:buClr>
              <a:buSzPts val="1200"/>
              <a:buNone/>
              <a:defRPr sz="1165">
                <a:solidFill>
                  <a:schemeClr val="lt1"/>
                </a:solidFill>
              </a:defRPr>
            </a:lvl9pPr>
          </a:lstStyle>
          <a:p>
            <a:endParaRPr/>
          </a:p>
        </p:txBody>
      </p:sp>
      <p:sp>
        <p:nvSpPr>
          <p:cNvPr id="26" name="Google Shape;26;p4"/>
          <p:cNvSpPr txBox="1">
            <a:spLocks noGrp="1"/>
          </p:cNvSpPr>
          <p:nvPr>
            <p:ph type="dt" idx="10"/>
          </p:nvPr>
        </p:nvSpPr>
        <p:spPr>
          <a:xfrm>
            <a:off x="5759052" y="5883275"/>
            <a:ext cx="2057400" cy="365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 name="Google Shape;27;p4"/>
          <p:cNvSpPr txBox="1">
            <a:spLocks noGrp="1"/>
          </p:cNvSpPr>
          <p:nvPr>
            <p:ph type="ftr" idx="11"/>
          </p:nvPr>
        </p:nvSpPr>
        <p:spPr>
          <a:xfrm>
            <a:off x="685346" y="5883275"/>
            <a:ext cx="5004600" cy="3652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 name="Google Shape;28;p4"/>
          <p:cNvSpPr txBox="1">
            <a:spLocks noGrp="1"/>
          </p:cNvSpPr>
          <p:nvPr>
            <p:ph type="sldNum" idx="12"/>
          </p:nvPr>
        </p:nvSpPr>
        <p:spPr>
          <a:xfrm>
            <a:off x="7885508" y="5883275"/>
            <a:ext cx="565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47390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215A6-A658-4B1C-A2EE-3569490E8AAA}"/>
              </a:ext>
            </a:extLst>
          </p:cNvPr>
          <p:cNvSpPr>
            <a:spLocks noGrp="1"/>
          </p:cNvSpPr>
          <p:nvPr>
            <p:ph type="title" hasCustomPrompt="1"/>
          </p:nvPr>
        </p:nvSpPr>
        <p:spPr/>
        <p:txBody>
          <a:bodyPr/>
          <a:lstStyle/>
          <a:p>
            <a:r>
              <a:rPr lang="en-US" dirty="0">
                <a:solidFill>
                  <a:srgbClr val="00AEEF"/>
                </a:solidFill>
              </a:rPr>
              <a:t>CLICK TO ADD</a:t>
            </a:r>
            <a:r>
              <a:rPr lang="en-US" dirty="0"/>
              <a:t> </a:t>
            </a:r>
            <a:r>
              <a:rPr lang="en-US" b="1" dirty="0">
                <a:latin typeface="Helvetica" panose="020B0604020202020204" pitchFamily="34" charset="0"/>
              </a:rPr>
              <a:t>TITLE</a:t>
            </a:r>
            <a:endParaRPr lang="en-US" dirty="0"/>
          </a:p>
        </p:txBody>
      </p:sp>
      <p:sp>
        <p:nvSpPr>
          <p:cNvPr id="6" name="Text Placeholder 17">
            <a:extLst>
              <a:ext uri="{FF2B5EF4-FFF2-40B4-BE49-F238E27FC236}">
                <a16:creationId xmlns:a16="http://schemas.microsoft.com/office/drawing/2014/main" id="{1E085A3A-4897-6847-86D4-FF57BBC3A6D8}"/>
              </a:ext>
            </a:extLst>
          </p:cNvPr>
          <p:cNvSpPr>
            <a:spLocks noGrp="1"/>
          </p:cNvSpPr>
          <p:nvPr>
            <p:ph type="body" sz="quarter" idx="11" hasCustomPrompt="1"/>
          </p:nvPr>
        </p:nvSpPr>
        <p:spPr>
          <a:xfrm>
            <a:off x="251478" y="6325768"/>
            <a:ext cx="5420212" cy="407696"/>
          </a:xfrm>
          <a:prstGeom prst="rect">
            <a:avLst/>
          </a:prstGeom>
        </p:spPr>
        <p:txBody>
          <a:bodyPr lIns="0" tIns="0" rIns="0" bIns="0">
            <a:noAutofit/>
          </a:bodyPr>
          <a:lstStyle>
            <a:lvl1pPr marL="0" indent="0">
              <a:lnSpc>
                <a:spcPct val="100000"/>
              </a:lnSpc>
              <a:spcBef>
                <a:spcPts val="0"/>
              </a:spcBef>
              <a:buNone/>
              <a:defRPr sz="706">
                <a:solidFill>
                  <a:schemeClr val="bg1">
                    <a:lumMod val="50000"/>
                  </a:schemeClr>
                </a:solidFill>
                <a:latin typeface="Helvetica Light" panose="020B0403020202020204"/>
              </a:defRPr>
            </a:lvl1pPr>
          </a:lstStyle>
          <a:p>
            <a:pPr lvl="0"/>
            <a:r>
              <a:rPr lang="en-US" dirty="0"/>
              <a:t>Disclosures and footnotes go here.</a:t>
            </a:r>
          </a:p>
        </p:txBody>
      </p:sp>
      <p:sp>
        <p:nvSpPr>
          <p:cNvPr id="4" name="Slide Number Placeholder 2">
            <a:extLst>
              <a:ext uri="{FF2B5EF4-FFF2-40B4-BE49-F238E27FC236}">
                <a16:creationId xmlns:a16="http://schemas.microsoft.com/office/drawing/2014/main" id="{7479B390-FB1B-C149-B9C4-7E86FAE5BAB1}"/>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Tree>
    <p:extLst>
      <p:ext uri="{BB962C8B-B14F-4D97-AF65-F5344CB8AC3E}">
        <p14:creationId xmlns:p14="http://schemas.microsoft.com/office/powerpoint/2010/main" val="11235045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6FD27-2B88-42FE-A5DF-1B19E989EAEA}"/>
              </a:ext>
            </a:extLst>
          </p:cNvPr>
          <p:cNvSpPr>
            <a:spLocks noGrp="1"/>
          </p:cNvSpPr>
          <p:nvPr>
            <p:ph type="title" hasCustomPrompt="1"/>
          </p:nvPr>
        </p:nvSpPr>
        <p:spPr/>
        <p:txBody>
          <a:bodyPr/>
          <a:lstStyle/>
          <a:p>
            <a:r>
              <a:rPr lang="en-US" dirty="0">
                <a:solidFill>
                  <a:srgbClr val="00AEEF"/>
                </a:solidFill>
              </a:rPr>
              <a:t>CLICK TO ADD</a:t>
            </a:r>
            <a:r>
              <a:rPr lang="en-US" dirty="0"/>
              <a:t> </a:t>
            </a:r>
            <a:r>
              <a:rPr lang="en-US" b="1" dirty="0">
                <a:latin typeface="Helvetica" panose="020B0604020202020204" pitchFamily="34" charset="0"/>
              </a:rPr>
              <a:t>TITLE</a:t>
            </a:r>
            <a:endParaRPr lang="en-US" dirty="0"/>
          </a:p>
        </p:txBody>
      </p:sp>
      <p:sp>
        <p:nvSpPr>
          <p:cNvPr id="18" name="Text Placeholder 17">
            <a:extLst>
              <a:ext uri="{FF2B5EF4-FFF2-40B4-BE49-F238E27FC236}">
                <a16:creationId xmlns:a16="http://schemas.microsoft.com/office/drawing/2014/main" id="{0B4FB6C0-EE71-4E57-A34E-DD6B363CFDB2}"/>
              </a:ext>
            </a:extLst>
          </p:cNvPr>
          <p:cNvSpPr>
            <a:spLocks noGrp="1"/>
          </p:cNvSpPr>
          <p:nvPr>
            <p:ph type="body" sz="quarter" idx="10" hasCustomPrompt="1"/>
          </p:nvPr>
        </p:nvSpPr>
        <p:spPr>
          <a:xfrm>
            <a:off x="251478" y="6325768"/>
            <a:ext cx="5420212" cy="407696"/>
          </a:xfrm>
          <a:prstGeom prst="rect">
            <a:avLst/>
          </a:prstGeom>
        </p:spPr>
        <p:txBody>
          <a:bodyPr lIns="0" tIns="0" rIns="0" bIns="0">
            <a:noAutofit/>
          </a:bodyPr>
          <a:lstStyle>
            <a:lvl1pPr marL="0" indent="0">
              <a:lnSpc>
                <a:spcPct val="100000"/>
              </a:lnSpc>
              <a:spcBef>
                <a:spcPts val="0"/>
              </a:spcBef>
              <a:buNone/>
              <a:defRPr sz="706">
                <a:solidFill>
                  <a:schemeClr val="bg1">
                    <a:lumMod val="50000"/>
                  </a:schemeClr>
                </a:solidFill>
                <a:latin typeface="Helvetica Light" panose="020B0403020202020204"/>
              </a:defRPr>
            </a:lvl1pPr>
          </a:lstStyle>
          <a:p>
            <a:pPr lvl="0"/>
            <a:r>
              <a:rPr lang="en-US" dirty="0"/>
              <a:t>Disclosures and footnotes go here.</a:t>
            </a:r>
          </a:p>
        </p:txBody>
      </p:sp>
      <p:sp>
        <p:nvSpPr>
          <p:cNvPr id="4" name="Text Placeholder 3">
            <a:extLst>
              <a:ext uri="{FF2B5EF4-FFF2-40B4-BE49-F238E27FC236}">
                <a16:creationId xmlns:a16="http://schemas.microsoft.com/office/drawing/2014/main" id="{B5E074E2-19A6-8C4E-9BE3-29E54B7CD819}"/>
              </a:ext>
            </a:extLst>
          </p:cNvPr>
          <p:cNvSpPr>
            <a:spLocks noGrp="1"/>
          </p:cNvSpPr>
          <p:nvPr>
            <p:ph type="body" sz="quarter" idx="11" hasCustomPrompt="1"/>
          </p:nvPr>
        </p:nvSpPr>
        <p:spPr>
          <a:xfrm>
            <a:off x="251477" y="1392157"/>
            <a:ext cx="8634060" cy="4730209"/>
          </a:xfrm>
          <a:prstGeom prst="rect">
            <a:avLst/>
          </a:prstGeom>
        </p:spPr>
        <p:txBody>
          <a:bodyPr/>
          <a:lstStyle/>
          <a:p>
            <a:pPr>
              <a:lnSpc>
                <a:spcPct val="120000"/>
              </a:lnSpc>
            </a:pPr>
            <a:r>
              <a:rPr lang="en-US" sz="1588" dirty="0">
                <a:latin typeface="Helvetica Light" panose="020B0403020202020204"/>
                <a:cs typeface="Helvetica"/>
              </a:rPr>
              <a:t>Descriptive bullets</a:t>
            </a:r>
          </a:p>
          <a:p>
            <a:pPr>
              <a:lnSpc>
                <a:spcPct val="120000"/>
              </a:lnSpc>
            </a:pPr>
            <a:r>
              <a:rPr lang="en-US" sz="1588" dirty="0">
                <a:latin typeface="Helvetica Light" panose="020B0403020202020204"/>
              </a:rPr>
              <a:t>Add more or less</a:t>
            </a:r>
          </a:p>
          <a:p>
            <a:pPr lvl="1">
              <a:lnSpc>
                <a:spcPct val="120000"/>
              </a:lnSpc>
            </a:pPr>
            <a:r>
              <a:rPr lang="en-US" sz="1412" dirty="0">
                <a:latin typeface="Helvetica Light" panose="020B0403020202020204"/>
              </a:rPr>
              <a:t>Sub-bullets</a:t>
            </a:r>
          </a:p>
          <a:p>
            <a:pPr lvl="1">
              <a:lnSpc>
                <a:spcPct val="120000"/>
              </a:lnSpc>
            </a:pPr>
            <a:r>
              <a:rPr lang="en-US" sz="1412" dirty="0">
                <a:latin typeface="Helvetica Light" panose="020B0403020202020204"/>
              </a:rPr>
              <a:t>Add to your idea</a:t>
            </a:r>
          </a:p>
          <a:p>
            <a:pPr>
              <a:lnSpc>
                <a:spcPct val="120000"/>
              </a:lnSpc>
            </a:pPr>
            <a:r>
              <a:rPr lang="en-US" sz="1588" dirty="0">
                <a:latin typeface="Helvetica Light" panose="020B0403020202020204"/>
              </a:rPr>
              <a:t>These are long bullets or short ideas</a:t>
            </a:r>
          </a:p>
          <a:p>
            <a:pPr>
              <a:lnSpc>
                <a:spcPct val="120000"/>
              </a:lnSpc>
            </a:pPr>
            <a:r>
              <a:rPr lang="en-US" sz="1588" dirty="0">
                <a:solidFill>
                  <a:schemeClr val="bg1">
                    <a:lumMod val="50000"/>
                  </a:schemeClr>
                </a:solidFill>
                <a:latin typeface="Helvetica Light" panose="020B0403020202020204"/>
              </a:rPr>
              <a:t>Font size of these bullets may change as the list grows</a:t>
            </a:r>
          </a:p>
          <a:p>
            <a:pPr>
              <a:lnSpc>
                <a:spcPct val="120000"/>
              </a:lnSpc>
            </a:pPr>
            <a:r>
              <a:rPr lang="en-US" sz="1588" dirty="0">
                <a:solidFill>
                  <a:schemeClr val="bg1">
                    <a:lumMod val="50000"/>
                  </a:schemeClr>
                </a:solidFill>
                <a:latin typeface="Helvetica Light" panose="020B0403020202020204"/>
              </a:rPr>
              <a:t>Keep adding</a:t>
            </a:r>
          </a:p>
        </p:txBody>
      </p:sp>
      <p:sp>
        <p:nvSpPr>
          <p:cNvPr id="5" name="Slide Number Placeholder 2">
            <a:extLst>
              <a:ext uri="{FF2B5EF4-FFF2-40B4-BE49-F238E27FC236}">
                <a16:creationId xmlns:a16="http://schemas.microsoft.com/office/drawing/2014/main" id="{1E998B9B-29F2-8E4C-8A96-A09F9684AE43}"/>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Tree>
    <p:extLst>
      <p:ext uri="{BB962C8B-B14F-4D97-AF65-F5344CB8AC3E}">
        <p14:creationId xmlns:p14="http://schemas.microsoft.com/office/powerpoint/2010/main" val="6809976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82551-E67F-4453-B762-7770DC778E70}"/>
              </a:ext>
            </a:extLst>
          </p:cNvPr>
          <p:cNvSpPr>
            <a:spLocks noGrp="1"/>
          </p:cNvSpPr>
          <p:nvPr>
            <p:ph type="title" hasCustomPrompt="1"/>
          </p:nvPr>
        </p:nvSpPr>
        <p:spPr/>
        <p:txBody>
          <a:bodyPr/>
          <a:lstStyle/>
          <a:p>
            <a:r>
              <a:rPr lang="en-US" dirty="0">
                <a:solidFill>
                  <a:srgbClr val="00AEEF"/>
                </a:solidFill>
              </a:rPr>
              <a:t>CLICK TO ADD</a:t>
            </a:r>
            <a:r>
              <a:rPr lang="en-US" dirty="0"/>
              <a:t> </a:t>
            </a:r>
            <a:r>
              <a:rPr lang="en-US" b="1" dirty="0">
                <a:latin typeface="Helvetica" panose="020B0604020202020204" pitchFamily="34" charset="0"/>
              </a:rPr>
              <a:t>TITLE</a:t>
            </a:r>
            <a:endParaRPr lang="en-US" dirty="0"/>
          </a:p>
        </p:txBody>
      </p:sp>
      <p:sp>
        <p:nvSpPr>
          <p:cNvPr id="8" name="Text Placeholder 17">
            <a:extLst>
              <a:ext uri="{FF2B5EF4-FFF2-40B4-BE49-F238E27FC236}">
                <a16:creationId xmlns:a16="http://schemas.microsoft.com/office/drawing/2014/main" id="{A3B22948-D488-3040-9931-1417102359B6}"/>
              </a:ext>
            </a:extLst>
          </p:cNvPr>
          <p:cNvSpPr>
            <a:spLocks noGrp="1"/>
          </p:cNvSpPr>
          <p:nvPr>
            <p:ph type="body" sz="quarter" idx="10" hasCustomPrompt="1"/>
          </p:nvPr>
        </p:nvSpPr>
        <p:spPr>
          <a:xfrm>
            <a:off x="251478" y="6325768"/>
            <a:ext cx="5420212" cy="407696"/>
          </a:xfrm>
          <a:prstGeom prst="rect">
            <a:avLst/>
          </a:prstGeom>
        </p:spPr>
        <p:txBody>
          <a:bodyPr lIns="0" tIns="0" rIns="0" bIns="0">
            <a:noAutofit/>
          </a:bodyPr>
          <a:lstStyle>
            <a:lvl1pPr marL="0" indent="0">
              <a:lnSpc>
                <a:spcPct val="100000"/>
              </a:lnSpc>
              <a:spcBef>
                <a:spcPts val="0"/>
              </a:spcBef>
              <a:buNone/>
              <a:defRPr sz="706">
                <a:solidFill>
                  <a:schemeClr val="bg1">
                    <a:lumMod val="50000"/>
                  </a:schemeClr>
                </a:solidFill>
                <a:latin typeface="Helvetica Light" panose="020B0403020202020204"/>
              </a:defRPr>
            </a:lvl1pPr>
          </a:lstStyle>
          <a:p>
            <a:pPr lvl="0"/>
            <a:r>
              <a:rPr lang="en-US" dirty="0"/>
              <a:t>Disclosures and footnotes go here.</a:t>
            </a:r>
          </a:p>
        </p:txBody>
      </p:sp>
      <p:sp>
        <p:nvSpPr>
          <p:cNvPr id="13" name="Rectangle 12">
            <a:extLst>
              <a:ext uri="{FF2B5EF4-FFF2-40B4-BE49-F238E27FC236}">
                <a16:creationId xmlns:a16="http://schemas.microsoft.com/office/drawing/2014/main" id="{C212A5E7-EF66-DC40-A33A-AE65FC4E8821}"/>
              </a:ext>
            </a:extLst>
          </p:cNvPr>
          <p:cNvSpPr/>
          <p:nvPr/>
        </p:nvSpPr>
        <p:spPr>
          <a:xfrm>
            <a:off x="4544495" y="1452282"/>
            <a:ext cx="55010" cy="4518212"/>
          </a:xfrm>
          <a:prstGeom prst="rect">
            <a:avLst/>
          </a:prstGeom>
          <a:solidFill>
            <a:srgbClr val="263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 name="Text Placeholder 3">
            <a:extLst>
              <a:ext uri="{FF2B5EF4-FFF2-40B4-BE49-F238E27FC236}">
                <a16:creationId xmlns:a16="http://schemas.microsoft.com/office/drawing/2014/main" id="{71639BDF-A5F0-E94B-843A-FF3F1B9DB6FD}"/>
              </a:ext>
            </a:extLst>
          </p:cNvPr>
          <p:cNvSpPr>
            <a:spLocks noGrp="1"/>
          </p:cNvSpPr>
          <p:nvPr>
            <p:ph type="body" sz="quarter" idx="11" hasCustomPrompt="1"/>
          </p:nvPr>
        </p:nvSpPr>
        <p:spPr>
          <a:xfrm>
            <a:off x="439852" y="1452282"/>
            <a:ext cx="3813596" cy="4518211"/>
          </a:xfrm>
          <a:prstGeom prst="rect">
            <a:avLst/>
          </a:prstGeom>
        </p:spPr>
        <p:txBody>
          <a:bodyPr/>
          <a:lstStyle/>
          <a:p>
            <a:pPr>
              <a:lnSpc>
                <a:spcPct val="120000"/>
              </a:lnSpc>
            </a:pPr>
            <a:r>
              <a:rPr lang="en-US" sz="1235" dirty="0">
                <a:latin typeface="Helvetica Light" panose="020B0403020202020204"/>
                <a:cs typeface="Helvetica"/>
              </a:rPr>
              <a:t>Descriptive bullets</a:t>
            </a:r>
          </a:p>
          <a:p>
            <a:pPr>
              <a:lnSpc>
                <a:spcPct val="120000"/>
              </a:lnSpc>
            </a:pPr>
            <a:r>
              <a:rPr lang="en-US" sz="1235" dirty="0">
                <a:latin typeface="Helvetica Light" panose="020B0403020202020204"/>
              </a:rPr>
              <a:t>Add more or less</a:t>
            </a:r>
          </a:p>
          <a:p>
            <a:pPr lvl="1">
              <a:lnSpc>
                <a:spcPct val="120000"/>
              </a:lnSpc>
            </a:pPr>
            <a:r>
              <a:rPr lang="en-US" sz="882" dirty="0">
                <a:latin typeface="Helvetica Light" panose="020B0403020202020204"/>
              </a:rPr>
              <a:t>Sub-bullets</a:t>
            </a:r>
          </a:p>
          <a:p>
            <a:pPr lvl="1">
              <a:lnSpc>
                <a:spcPct val="120000"/>
              </a:lnSpc>
            </a:pPr>
            <a:r>
              <a:rPr lang="en-US" sz="882" dirty="0">
                <a:latin typeface="Helvetica Light" panose="020B0403020202020204"/>
              </a:rPr>
              <a:t>Add to your idea</a:t>
            </a:r>
          </a:p>
          <a:p>
            <a:pPr>
              <a:lnSpc>
                <a:spcPct val="120000"/>
              </a:lnSpc>
            </a:pPr>
            <a:r>
              <a:rPr lang="en-US" sz="1235" dirty="0">
                <a:latin typeface="Helvetica Light" panose="020B0403020202020204"/>
              </a:rPr>
              <a:t>These are long bullets or short ideas</a:t>
            </a:r>
          </a:p>
          <a:p>
            <a:pPr>
              <a:lnSpc>
                <a:spcPct val="120000"/>
              </a:lnSpc>
            </a:pPr>
            <a:r>
              <a:rPr lang="en-US" sz="1235" dirty="0">
                <a:solidFill>
                  <a:schemeClr val="bg1">
                    <a:lumMod val="50000"/>
                  </a:schemeClr>
                </a:solidFill>
                <a:latin typeface="Helvetica Light" panose="020B0403020202020204"/>
              </a:rPr>
              <a:t>Font size of these bullets may change as the list grows</a:t>
            </a:r>
          </a:p>
          <a:p>
            <a:pPr>
              <a:lnSpc>
                <a:spcPct val="120000"/>
              </a:lnSpc>
            </a:pPr>
            <a:r>
              <a:rPr lang="en-US" sz="1235" dirty="0">
                <a:solidFill>
                  <a:schemeClr val="bg1">
                    <a:lumMod val="50000"/>
                  </a:schemeClr>
                </a:solidFill>
                <a:latin typeface="Helvetica Light" panose="020B0403020202020204"/>
              </a:rPr>
              <a:t>Keep adding</a:t>
            </a:r>
          </a:p>
        </p:txBody>
      </p:sp>
      <p:sp>
        <p:nvSpPr>
          <p:cNvPr id="9" name="Text Placeholder 3">
            <a:extLst>
              <a:ext uri="{FF2B5EF4-FFF2-40B4-BE49-F238E27FC236}">
                <a16:creationId xmlns:a16="http://schemas.microsoft.com/office/drawing/2014/main" id="{560E9F56-05FF-C049-B5CD-C0E0BED2961F}"/>
              </a:ext>
            </a:extLst>
          </p:cNvPr>
          <p:cNvSpPr>
            <a:spLocks noGrp="1"/>
          </p:cNvSpPr>
          <p:nvPr>
            <p:ph type="body" sz="quarter" idx="12" hasCustomPrompt="1"/>
          </p:nvPr>
        </p:nvSpPr>
        <p:spPr>
          <a:xfrm>
            <a:off x="4890551" y="1452282"/>
            <a:ext cx="3813596" cy="4518211"/>
          </a:xfrm>
          <a:prstGeom prst="rect">
            <a:avLst/>
          </a:prstGeom>
        </p:spPr>
        <p:txBody>
          <a:bodyPr/>
          <a:lstStyle/>
          <a:p>
            <a:pPr>
              <a:lnSpc>
                <a:spcPct val="120000"/>
              </a:lnSpc>
            </a:pPr>
            <a:r>
              <a:rPr lang="en-US" sz="1235" dirty="0">
                <a:latin typeface="Helvetica Light" panose="020B0403020202020204"/>
                <a:cs typeface="Helvetica"/>
              </a:rPr>
              <a:t>Descriptive bullets</a:t>
            </a:r>
          </a:p>
          <a:p>
            <a:pPr>
              <a:lnSpc>
                <a:spcPct val="120000"/>
              </a:lnSpc>
            </a:pPr>
            <a:r>
              <a:rPr lang="en-US" sz="1235" dirty="0">
                <a:latin typeface="Helvetica Light" panose="020B0403020202020204"/>
              </a:rPr>
              <a:t>Add more or less</a:t>
            </a:r>
          </a:p>
          <a:p>
            <a:pPr lvl="1">
              <a:lnSpc>
                <a:spcPct val="120000"/>
              </a:lnSpc>
            </a:pPr>
            <a:r>
              <a:rPr lang="en-US" sz="882" dirty="0">
                <a:latin typeface="Helvetica Light" panose="020B0403020202020204"/>
              </a:rPr>
              <a:t>Sub-bullets</a:t>
            </a:r>
          </a:p>
          <a:p>
            <a:pPr lvl="1">
              <a:lnSpc>
                <a:spcPct val="120000"/>
              </a:lnSpc>
            </a:pPr>
            <a:r>
              <a:rPr lang="en-US" sz="882" dirty="0">
                <a:latin typeface="Helvetica Light" panose="020B0403020202020204"/>
              </a:rPr>
              <a:t>Add to your idea</a:t>
            </a:r>
          </a:p>
          <a:p>
            <a:pPr>
              <a:lnSpc>
                <a:spcPct val="120000"/>
              </a:lnSpc>
            </a:pPr>
            <a:r>
              <a:rPr lang="en-US" sz="1235" dirty="0">
                <a:latin typeface="Helvetica Light" panose="020B0403020202020204"/>
              </a:rPr>
              <a:t>These are long bullets or short ideas</a:t>
            </a:r>
          </a:p>
          <a:p>
            <a:pPr>
              <a:lnSpc>
                <a:spcPct val="120000"/>
              </a:lnSpc>
            </a:pPr>
            <a:r>
              <a:rPr lang="en-US" sz="1235" dirty="0">
                <a:solidFill>
                  <a:schemeClr val="bg1">
                    <a:lumMod val="50000"/>
                  </a:schemeClr>
                </a:solidFill>
                <a:latin typeface="Helvetica Light" panose="020B0403020202020204"/>
              </a:rPr>
              <a:t>Font size of these bullets may change as the list grows</a:t>
            </a:r>
          </a:p>
          <a:p>
            <a:pPr>
              <a:lnSpc>
                <a:spcPct val="120000"/>
              </a:lnSpc>
            </a:pPr>
            <a:r>
              <a:rPr lang="en-US" sz="1235" dirty="0">
                <a:solidFill>
                  <a:schemeClr val="bg1">
                    <a:lumMod val="50000"/>
                  </a:schemeClr>
                </a:solidFill>
                <a:latin typeface="Helvetica Light" panose="020B0403020202020204"/>
              </a:rPr>
              <a:t>Keep adding</a:t>
            </a:r>
          </a:p>
        </p:txBody>
      </p:sp>
      <p:sp>
        <p:nvSpPr>
          <p:cNvPr id="7" name="Slide Number Placeholder 2">
            <a:extLst>
              <a:ext uri="{FF2B5EF4-FFF2-40B4-BE49-F238E27FC236}">
                <a16:creationId xmlns:a16="http://schemas.microsoft.com/office/drawing/2014/main" id="{5FE60D57-B152-E044-BA0D-9E11D0E12A55}"/>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Tree>
    <p:extLst>
      <p:ext uri="{BB962C8B-B14F-4D97-AF65-F5344CB8AC3E}">
        <p14:creationId xmlns:p14="http://schemas.microsoft.com/office/powerpoint/2010/main" val="4382714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01F257E4-178A-B24B-B6B3-BD723F9462CE}"/>
              </a:ext>
            </a:extLst>
          </p:cNvPr>
          <p:cNvSpPr>
            <a:spLocks noGrp="1"/>
          </p:cNvSpPr>
          <p:nvPr>
            <p:ph type="body" sz="quarter" idx="10" hasCustomPrompt="1"/>
          </p:nvPr>
        </p:nvSpPr>
        <p:spPr>
          <a:xfrm>
            <a:off x="251478" y="6325768"/>
            <a:ext cx="5420212" cy="407696"/>
          </a:xfrm>
          <a:prstGeom prst="rect">
            <a:avLst/>
          </a:prstGeom>
        </p:spPr>
        <p:txBody>
          <a:bodyPr lIns="0" tIns="0" rIns="0" bIns="0">
            <a:noAutofit/>
          </a:bodyPr>
          <a:lstStyle>
            <a:lvl1pPr marL="0" indent="0">
              <a:lnSpc>
                <a:spcPct val="100000"/>
              </a:lnSpc>
              <a:spcBef>
                <a:spcPts val="0"/>
              </a:spcBef>
              <a:buNone/>
              <a:defRPr sz="706">
                <a:solidFill>
                  <a:schemeClr val="bg1">
                    <a:lumMod val="50000"/>
                  </a:schemeClr>
                </a:solidFill>
                <a:latin typeface="Helvetica Light" panose="020B0403020202020204"/>
              </a:defRPr>
            </a:lvl1pPr>
          </a:lstStyle>
          <a:p>
            <a:pPr lvl="0"/>
            <a:r>
              <a:rPr lang="en-US" dirty="0"/>
              <a:t>Disclosures and footnotes go here.</a:t>
            </a:r>
          </a:p>
        </p:txBody>
      </p:sp>
      <p:sp>
        <p:nvSpPr>
          <p:cNvPr id="11" name="Title Placeholder 1">
            <a:extLst>
              <a:ext uri="{FF2B5EF4-FFF2-40B4-BE49-F238E27FC236}">
                <a16:creationId xmlns:a16="http://schemas.microsoft.com/office/drawing/2014/main" id="{B03E8CB8-1FDC-D241-9369-FDC1CB52C03A}"/>
              </a:ext>
            </a:extLst>
          </p:cNvPr>
          <p:cNvSpPr>
            <a:spLocks noGrp="1"/>
          </p:cNvSpPr>
          <p:nvPr>
            <p:ph type="title" hasCustomPrompt="1"/>
          </p:nvPr>
        </p:nvSpPr>
        <p:spPr>
          <a:xfrm>
            <a:off x="0" y="20340"/>
            <a:ext cx="9144000" cy="1169894"/>
          </a:xfrm>
          <a:prstGeom prst="rect">
            <a:avLst/>
          </a:prstGeom>
        </p:spPr>
        <p:txBody>
          <a:bodyPr vert="horz" lIns="91440" tIns="45720" rIns="91440" bIns="45720" rtlCol="0" anchor="ctr">
            <a:normAutofit/>
          </a:bodyPr>
          <a:lstStyle/>
          <a:p>
            <a:r>
              <a:rPr lang="en-US" dirty="0">
                <a:solidFill>
                  <a:srgbClr val="00AEEF"/>
                </a:solidFill>
              </a:rPr>
              <a:t>CLICK TO ADD</a:t>
            </a:r>
            <a:r>
              <a:rPr lang="en-US" dirty="0"/>
              <a:t> </a:t>
            </a:r>
            <a:r>
              <a:rPr lang="en-US" b="1" dirty="0">
                <a:latin typeface="Helvetica" panose="020B0604020202020204" pitchFamily="34" charset="0"/>
              </a:rPr>
              <a:t>TITLE</a:t>
            </a:r>
            <a:endParaRPr lang="en-US" dirty="0"/>
          </a:p>
        </p:txBody>
      </p:sp>
      <p:sp>
        <p:nvSpPr>
          <p:cNvPr id="24" name="Rectangle 23">
            <a:extLst>
              <a:ext uri="{FF2B5EF4-FFF2-40B4-BE49-F238E27FC236}">
                <a16:creationId xmlns:a16="http://schemas.microsoft.com/office/drawing/2014/main" id="{F08E176E-A51A-B542-ABE9-05409180AC9C}"/>
              </a:ext>
            </a:extLst>
          </p:cNvPr>
          <p:cNvSpPr/>
          <p:nvPr/>
        </p:nvSpPr>
        <p:spPr>
          <a:xfrm>
            <a:off x="4544495" y="1452282"/>
            <a:ext cx="55010" cy="4518212"/>
          </a:xfrm>
          <a:prstGeom prst="rect">
            <a:avLst/>
          </a:prstGeom>
          <a:solidFill>
            <a:srgbClr val="263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Text Placeholder 3">
            <a:extLst>
              <a:ext uri="{FF2B5EF4-FFF2-40B4-BE49-F238E27FC236}">
                <a16:creationId xmlns:a16="http://schemas.microsoft.com/office/drawing/2014/main" id="{6F58948D-73EC-4248-95A3-7ADB317674B0}"/>
              </a:ext>
            </a:extLst>
          </p:cNvPr>
          <p:cNvSpPr>
            <a:spLocks noGrp="1"/>
          </p:cNvSpPr>
          <p:nvPr>
            <p:ph type="body" sz="quarter" idx="11" hasCustomPrompt="1"/>
          </p:nvPr>
        </p:nvSpPr>
        <p:spPr>
          <a:xfrm>
            <a:off x="439852" y="2122150"/>
            <a:ext cx="3834555" cy="3848344"/>
          </a:xfrm>
          <a:prstGeom prst="rect">
            <a:avLst/>
          </a:prstGeom>
        </p:spPr>
        <p:txBody>
          <a:bodyPr/>
          <a:lstStyle/>
          <a:p>
            <a:pPr>
              <a:lnSpc>
                <a:spcPct val="120000"/>
              </a:lnSpc>
            </a:pPr>
            <a:r>
              <a:rPr lang="en-US" sz="1235" dirty="0">
                <a:latin typeface="Helvetica Light" panose="020B0403020202020204"/>
                <a:cs typeface="Helvetica"/>
              </a:rPr>
              <a:t>Descriptive bullets</a:t>
            </a:r>
          </a:p>
          <a:p>
            <a:pPr>
              <a:lnSpc>
                <a:spcPct val="120000"/>
              </a:lnSpc>
            </a:pPr>
            <a:r>
              <a:rPr lang="en-US" sz="1235" dirty="0">
                <a:latin typeface="Helvetica Light" panose="020B0403020202020204"/>
              </a:rPr>
              <a:t>Add more or less</a:t>
            </a:r>
          </a:p>
          <a:p>
            <a:pPr lvl="1">
              <a:lnSpc>
                <a:spcPct val="120000"/>
              </a:lnSpc>
            </a:pPr>
            <a:r>
              <a:rPr lang="en-US" sz="882" dirty="0">
                <a:latin typeface="Helvetica Light" panose="020B0403020202020204"/>
              </a:rPr>
              <a:t>Sub-bullets</a:t>
            </a:r>
          </a:p>
          <a:p>
            <a:pPr lvl="1">
              <a:lnSpc>
                <a:spcPct val="120000"/>
              </a:lnSpc>
            </a:pPr>
            <a:r>
              <a:rPr lang="en-US" sz="882" dirty="0">
                <a:latin typeface="Helvetica Light" panose="020B0403020202020204"/>
              </a:rPr>
              <a:t>Add to your idea</a:t>
            </a:r>
          </a:p>
          <a:p>
            <a:pPr>
              <a:lnSpc>
                <a:spcPct val="120000"/>
              </a:lnSpc>
            </a:pPr>
            <a:r>
              <a:rPr lang="en-US" sz="1235" dirty="0">
                <a:latin typeface="Helvetica Light" panose="020B0403020202020204"/>
              </a:rPr>
              <a:t>These are long bullets or short ideas</a:t>
            </a:r>
          </a:p>
          <a:p>
            <a:pPr>
              <a:lnSpc>
                <a:spcPct val="120000"/>
              </a:lnSpc>
            </a:pPr>
            <a:r>
              <a:rPr lang="en-US" sz="1235" dirty="0">
                <a:solidFill>
                  <a:schemeClr val="bg1">
                    <a:lumMod val="50000"/>
                  </a:schemeClr>
                </a:solidFill>
                <a:latin typeface="Helvetica Light" panose="020B0403020202020204"/>
              </a:rPr>
              <a:t>Font size of these bullets may change as the list grows</a:t>
            </a:r>
          </a:p>
          <a:p>
            <a:pPr>
              <a:lnSpc>
                <a:spcPct val="120000"/>
              </a:lnSpc>
            </a:pPr>
            <a:r>
              <a:rPr lang="en-US" sz="1235" dirty="0">
                <a:solidFill>
                  <a:schemeClr val="bg1">
                    <a:lumMod val="50000"/>
                  </a:schemeClr>
                </a:solidFill>
                <a:latin typeface="Helvetica Light" panose="020B0403020202020204"/>
              </a:rPr>
              <a:t>Keep adding</a:t>
            </a:r>
          </a:p>
        </p:txBody>
      </p:sp>
      <p:sp>
        <p:nvSpPr>
          <p:cNvPr id="12" name="Text Placeholder 3">
            <a:extLst>
              <a:ext uri="{FF2B5EF4-FFF2-40B4-BE49-F238E27FC236}">
                <a16:creationId xmlns:a16="http://schemas.microsoft.com/office/drawing/2014/main" id="{EC9EF307-A726-554D-8D6A-56155573A0BB}"/>
              </a:ext>
            </a:extLst>
          </p:cNvPr>
          <p:cNvSpPr>
            <a:spLocks noGrp="1"/>
          </p:cNvSpPr>
          <p:nvPr>
            <p:ph type="body" sz="quarter" idx="12" hasCustomPrompt="1"/>
          </p:nvPr>
        </p:nvSpPr>
        <p:spPr>
          <a:xfrm>
            <a:off x="4914768" y="2122150"/>
            <a:ext cx="3813596" cy="3848344"/>
          </a:xfrm>
          <a:prstGeom prst="rect">
            <a:avLst/>
          </a:prstGeom>
        </p:spPr>
        <p:txBody>
          <a:bodyPr/>
          <a:lstStyle/>
          <a:p>
            <a:pPr>
              <a:lnSpc>
                <a:spcPct val="120000"/>
              </a:lnSpc>
            </a:pPr>
            <a:r>
              <a:rPr lang="en-US" sz="1235" dirty="0">
                <a:latin typeface="Helvetica Light" panose="020B0403020202020204"/>
                <a:cs typeface="Helvetica"/>
              </a:rPr>
              <a:t>Descriptive bullets</a:t>
            </a:r>
          </a:p>
          <a:p>
            <a:pPr>
              <a:lnSpc>
                <a:spcPct val="120000"/>
              </a:lnSpc>
            </a:pPr>
            <a:r>
              <a:rPr lang="en-US" sz="1235" dirty="0">
                <a:latin typeface="Helvetica Light" panose="020B0403020202020204"/>
              </a:rPr>
              <a:t>Add more or less</a:t>
            </a:r>
          </a:p>
          <a:p>
            <a:pPr lvl="1">
              <a:lnSpc>
                <a:spcPct val="120000"/>
              </a:lnSpc>
            </a:pPr>
            <a:r>
              <a:rPr lang="en-US" sz="882" dirty="0">
                <a:latin typeface="Helvetica Light" panose="020B0403020202020204"/>
              </a:rPr>
              <a:t>Sub-bullets</a:t>
            </a:r>
          </a:p>
          <a:p>
            <a:pPr lvl="1">
              <a:lnSpc>
                <a:spcPct val="120000"/>
              </a:lnSpc>
            </a:pPr>
            <a:r>
              <a:rPr lang="en-US" sz="882" dirty="0">
                <a:latin typeface="Helvetica Light" panose="020B0403020202020204"/>
              </a:rPr>
              <a:t>Add to your idea</a:t>
            </a:r>
          </a:p>
          <a:p>
            <a:pPr>
              <a:lnSpc>
                <a:spcPct val="120000"/>
              </a:lnSpc>
            </a:pPr>
            <a:r>
              <a:rPr lang="en-US" sz="1235" dirty="0">
                <a:latin typeface="Helvetica Light" panose="020B0403020202020204"/>
              </a:rPr>
              <a:t>These are long bullets or short ideas</a:t>
            </a:r>
          </a:p>
          <a:p>
            <a:pPr>
              <a:lnSpc>
                <a:spcPct val="120000"/>
              </a:lnSpc>
            </a:pPr>
            <a:r>
              <a:rPr lang="en-US" sz="1235" dirty="0">
                <a:solidFill>
                  <a:schemeClr val="bg1">
                    <a:lumMod val="50000"/>
                  </a:schemeClr>
                </a:solidFill>
                <a:latin typeface="Helvetica Light" panose="020B0403020202020204"/>
              </a:rPr>
              <a:t>Font size of these bullets may change as the list grows</a:t>
            </a:r>
          </a:p>
          <a:p>
            <a:pPr>
              <a:lnSpc>
                <a:spcPct val="120000"/>
              </a:lnSpc>
            </a:pPr>
            <a:r>
              <a:rPr lang="en-US" sz="1235" dirty="0">
                <a:solidFill>
                  <a:schemeClr val="bg1">
                    <a:lumMod val="50000"/>
                  </a:schemeClr>
                </a:solidFill>
                <a:latin typeface="Helvetica Light" panose="020B0403020202020204"/>
              </a:rPr>
              <a:t>Keep adding</a:t>
            </a:r>
          </a:p>
        </p:txBody>
      </p:sp>
      <p:sp>
        <p:nvSpPr>
          <p:cNvPr id="13" name="Slide Number Placeholder 2">
            <a:extLst>
              <a:ext uri="{FF2B5EF4-FFF2-40B4-BE49-F238E27FC236}">
                <a16:creationId xmlns:a16="http://schemas.microsoft.com/office/drawing/2014/main" id="{83028872-6B5B-4744-872D-5DE614A69BED}"/>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14" name="Text Placeholder 3">
            <a:extLst>
              <a:ext uri="{FF2B5EF4-FFF2-40B4-BE49-F238E27FC236}">
                <a16:creationId xmlns:a16="http://schemas.microsoft.com/office/drawing/2014/main" id="{1831A3C9-E41F-7F4B-9626-6822A5696A19}"/>
              </a:ext>
            </a:extLst>
          </p:cNvPr>
          <p:cNvSpPr>
            <a:spLocks noGrp="1"/>
          </p:cNvSpPr>
          <p:nvPr>
            <p:ph type="body" sz="quarter" idx="15" hasCustomPrompt="1"/>
          </p:nvPr>
        </p:nvSpPr>
        <p:spPr>
          <a:xfrm>
            <a:off x="446895" y="1452282"/>
            <a:ext cx="3827511" cy="539554"/>
          </a:xfrm>
          <a:prstGeom prst="rect">
            <a:avLst/>
          </a:prstGeom>
        </p:spPr>
        <p:txBody>
          <a:bodyPr/>
          <a:lstStyle>
            <a:lvl1pPr marL="0" indent="0">
              <a:lnSpc>
                <a:spcPct val="150000"/>
              </a:lnSpc>
              <a:buFont typeface="Arial" panose="020B0604020202020204" pitchFamily="34" charset="0"/>
              <a:buNone/>
              <a:defRPr/>
            </a:lvl1pPr>
          </a:lstStyle>
          <a:p>
            <a:pPr marL="0" indent="0">
              <a:lnSpc>
                <a:spcPct val="150000"/>
              </a:lnSpc>
              <a:buFont typeface="Arial" panose="020B0604020202020204" pitchFamily="34" charset="0"/>
              <a:buNone/>
            </a:pPr>
            <a:r>
              <a:rPr lang="en-US" dirty="0">
                <a:solidFill>
                  <a:srgbClr val="00AEEF"/>
                </a:solidFill>
                <a:latin typeface="Helvetica"/>
                <a:cs typeface="Helvetica"/>
              </a:rPr>
              <a:t>Title</a:t>
            </a:r>
            <a:endParaRPr lang="en-US" sz="2118" dirty="0">
              <a:latin typeface="Helvetica"/>
              <a:cs typeface="Helvetica"/>
            </a:endParaRPr>
          </a:p>
        </p:txBody>
      </p:sp>
      <p:sp>
        <p:nvSpPr>
          <p:cNvPr id="15" name="Text Placeholder 3">
            <a:extLst>
              <a:ext uri="{FF2B5EF4-FFF2-40B4-BE49-F238E27FC236}">
                <a16:creationId xmlns:a16="http://schemas.microsoft.com/office/drawing/2014/main" id="{D149E716-81F0-7643-842B-598990B381CD}"/>
              </a:ext>
            </a:extLst>
          </p:cNvPr>
          <p:cNvSpPr>
            <a:spLocks noGrp="1"/>
          </p:cNvSpPr>
          <p:nvPr>
            <p:ph type="body" sz="quarter" idx="16" hasCustomPrompt="1"/>
          </p:nvPr>
        </p:nvSpPr>
        <p:spPr>
          <a:xfrm>
            <a:off x="4907811" y="1452282"/>
            <a:ext cx="3827511" cy="539554"/>
          </a:xfrm>
          <a:prstGeom prst="rect">
            <a:avLst/>
          </a:prstGeom>
        </p:spPr>
        <p:txBody>
          <a:bodyPr/>
          <a:lstStyle>
            <a:lvl1pPr marL="0" indent="0">
              <a:lnSpc>
                <a:spcPct val="150000"/>
              </a:lnSpc>
              <a:buFont typeface="Arial" panose="020B0604020202020204" pitchFamily="34" charset="0"/>
              <a:buNone/>
              <a:defRPr/>
            </a:lvl1pPr>
          </a:lstStyle>
          <a:p>
            <a:pPr marL="0" indent="0">
              <a:lnSpc>
                <a:spcPct val="150000"/>
              </a:lnSpc>
              <a:buFont typeface="Arial" panose="020B0604020202020204" pitchFamily="34" charset="0"/>
              <a:buNone/>
            </a:pPr>
            <a:r>
              <a:rPr lang="en-US" dirty="0">
                <a:solidFill>
                  <a:srgbClr val="00AEEF"/>
                </a:solidFill>
                <a:latin typeface="Helvetica"/>
                <a:cs typeface="Helvetica"/>
              </a:rPr>
              <a:t>Title</a:t>
            </a:r>
            <a:endParaRPr lang="en-US" sz="2118" dirty="0">
              <a:latin typeface="Helvetica"/>
              <a:cs typeface="Helvetica"/>
            </a:endParaRPr>
          </a:p>
        </p:txBody>
      </p:sp>
    </p:spTree>
    <p:extLst>
      <p:ext uri="{BB962C8B-B14F-4D97-AF65-F5344CB8AC3E}">
        <p14:creationId xmlns:p14="http://schemas.microsoft.com/office/powerpoint/2010/main" val="4216548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wo Bulleted Lists">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01F257E4-178A-B24B-B6B3-BD723F9462CE}"/>
              </a:ext>
            </a:extLst>
          </p:cNvPr>
          <p:cNvSpPr>
            <a:spLocks noGrp="1"/>
          </p:cNvSpPr>
          <p:nvPr>
            <p:ph type="body" sz="quarter" idx="10" hasCustomPrompt="1"/>
          </p:nvPr>
        </p:nvSpPr>
        <p:spPr>
          <a:xfrm>
            <a:off x="251478" y="6325768"/>
            <a:ext cx="5420212" cy="407696"/>
          </a:xfrm>
          <a:prstGeom prst="rect">
            <a:avLst/>
          </a:prstGeom>
        </p:spPr>
        <p:txBody>
          <a:bodyPr lIns="0" tIns="0" rIns="0" bIns="0">
            <a:noAutofit/>
          </a:bodyPr>
          <a:lstStyle>
            <a:lvl1pPr marL="0" indent="0">
              <a:lnSpc>
                <a:spcPct val="100000"/>
              </a:lnSpc>
              <a:spcBef>
                <a:spcPts val="0"/>
              </a:spcBef>
              <a:buNone/>
              <a:defRPr sz="706">
                <a:solidFill>
                  <a:schemeClr val="bg1">
                    <a:lumMod val="50000"/>
                  </a:schemeClr>
                </a:solidFill>
                <a:latin typeface="Helvetica Light" panose="020B0403020202020204"/>
              </a:defRPr>
            </a:lvl1pPr>
          </a:lstStyle>
          <a:p>
            <a:pPr lvl="0"/>
            <a:r>
              <a:rPr lang="en-US" dirty="0"/>
              <a:t>Disclosures and footnotes go here.</a:t>
            </a:r>
          </a:p>
        </p:txBody>
      </p:sp>
      <p:sp>
        <p:nvSpPr>
          <p:cNvPr id="11" name="Title Placeholder 1">
            <a:extLst>
              <a:ext uri="{FF2B5EF4-FFF2-40B4-BE49-F238E27FC236}">
                <a16:creationId xmlns:a16="http://schemas.microsoft.com/office/drawing/2014/main" id="{B03E8CB8-1FDC-D241-9369-FDC1CB52C03A}"/>
              </a:ext>
            </a:extLst>
          </p:cNvPr>
          <p:cNvSpPr>
            <a:spLocks noGrp="1"/>
          </p:cNvSpPr>
          <p:nvPr>
            <p:ph type="title"/>
          </p:nvPr>
        </p:nvSpPr>
        <p:spPr>
          <a:xfrm>
            <a:off x="0" y="20340"/>
            <a:ext cx="9144000" cy="1169894"/>
          </a:xfrm>
          <a:prstGeom prst="rect">
            <a:avLst/>
          </a:prstGeom>
        </p:spPr>
        <p:txBody>
          <a:bodyPr vert="horz" lIns="91440" tIns="45720" rIns="91440" bIns="45720" rtlCol="0" anchor="ctr">
            <a:normAutofit/>
          </a:bodyPr>
          <a:lstStyle/>
          <a:p>
            <a:r>
              <a:rPr lang="en-US" dirty="0">
                <a:solidFill>
                  <a:srgbClr val="00AEEF"/>
                </a:solidFill>
              </a:rPr>
              <a:t>CLICK TO ADD</a:t>
            </a:r>
            <a:r>
              <a:rPr lang="en-US" dirty="0"/>
              <a:t> </a:t>
            </a:r>
            <a:r>
              <a:rPr lang="en-US" b="1" dirty="0">
                <a:latin typeface="Helvetica" panose="020B0604020202020204" pitchFamily="34" charset="0"/>
              </a:rPr>
              <a:t>TITLE</a:t>
            </a:r>
            <a:endParaRPr lang="en-US" dirty="0"/>
          </a:p>
        </p:txBody>
      </p:sp>
      <p:sp>
        <p:nvSpPr>
          <p:cNvPr id="8" name="Text Placeholder 3">
            <a:extLst>
              <a:ext uri="{FF2B5EF4-FFF2-40B4-BE49-F238E27FC236}">
                <a16:creationId xmlns:a16="http://schemas.microsoft.com/office/drawing/2014/main" id="{CA9F97F1-8444-D246-B97B-2AB57692BE4E}"/>
              </a:ext>
            </a:extLst>
          </p:cNvPr>
          <p:cNvSpPr>
            <a:spLocks noGrp="1"/>
          </p:cNvSpPr>
          <p:nvPr>
            <p:ph type="body" sz="quarter" idx="11" hasCustomPrompt="1"/>
          </p:nvPr>
        </p:nvSpPr>
        <p:spPr>
          <a:xfrm>
            <a:off x="436592" y="1988710"/>
            <a:ext cx="3837815" cy="4106538"/>
          </a:xfrm>
          <a:prstGeom prst="rect">
            <a:avLst/>
          </a:prstGeom>
        </p:spPr>
        <p:txBody>
          <a:bodyPr/>
          <a:lstStyle/>
          <a:p>
            <a:pPr>
              <a:lnSpc>
                <a:spcPct val="120000"/>
              </a:lnSpc>
            </a:pPr>
            <a:r>
              <a:rPr lang="en-US" sz="1235" dirty="0">
                <a:latin typeface="Helvetica Light" panose="020B0403020202020204"/>
                <a:cs typeface="Helvetica"/>
              </a:rPr>
              <a:t>Descriptive bullets</a:t>
            </a:r>
          </a:p>
          <a:p>
            <a:pPr>
              <a:lnSpc>
                <a:spcPct val="120000"/>
              </a:lnSpc>
            </a:pPr>
            <a:r>
              <a:rPr lang="en-US" sz="1235" dirty="0">
                <a:latin typeface="Helvetica Light" panose="020B0403020202020204"/>
              </a:rPr>
              <a:t>Add more or less</a:t>
            </a:r>
          </a:p>
          <a:p>
            <a:pPr lvl="1">
              <a:lnSpc>
                <a:spcPct val="120000"/>
              </a:lnSpc>
            </a:pPr>
            <a:r>
              <a:rPr lang="en-US" sz="882" dirty="0">
                <a:latin typeface="Helvetica Light" panose="020B0403020202020204"/>
              </a:rPr>
              <a:t>Sub-bullets</a:t>
            </a:r>
          </a:p>
          <a:p>
            <a:pPr lvl="1">
              <a:lnSpc>
                <a:spcPct val="120000"/>
              </a:lnSpc>
            </a:pPr>
            <a:r>
              <a:rPr lang="en-US" sz="882" dirty="0">
                <a:latin typeface="Helvetica Light" panose="020B0403020202020204"/>
              </a:rPr>
              <a:t>Add to your idea</a:t>
            </a:r>
          </a:p>
          <a:p>
            <a:pPr>
              <a:lnSpc>
                <a:spcPct val="120000"/>
              </a:lnSpc>
            </a:pPr>
            <a:r>
              <a:rPr lang="en-US" sz="1235" dirty="0">
                <a:latin typeface="Helvetica Light" panose="020B0403020202020204"/>
              </a:rPr>
              <a:t>These are long bullets or short ideas</a:t>
            </a:r>
          </a:p>
          <a:p>
            <a:pPr>
              <a:lnSpc>
                <a:spcPct val="120000"/>
              </a:lnSpc>
            </a:pPr>
            <a:r>
              <a:rPr lang="en-US" sz="1235" dirty="0">
                <a:solidFill>
                  <a:schemeClr val="bg1">
                    <a:lumMod val="50000"/>
                  </a:schemeClr>
                </a:solidFill>
                <a:latin typeface="Helvetica Light" panose="020B0403020202020204"/>
              </a:rPr>
              <a:t>Font size of these bullets may change as the list grows</a:t>
            </a:r>
          </a:p>
          <a:p>
            <a:pPr>
              <a:lnSpc>
                <a:spcPct val="120000"/>
              </a:lnSpc>
            </a:pPr>
            <a:r>
              <a:rPr lang="en-US" sz="1235" dirty="0">
                <a:solidFill>
                  <a:schemeClr val="bg1">
                    <a:lumMod val="50000"/>
                  </a:schemeClr>
                </a:solidFill>
                <a:latin typeface="Helvetica Light" panose="020B0403020202020204"/>
              </a:rPr>
              <a:t>Keep adding</a:t>
            </a:r>
          </a:p>
        </p:txBody>
      </p:sp>
      <p:sp>
        <p:nvSpPr>
          <p:cNvPr id="9" name="Text Placeholder 3">
            <a:extLst>
              <a:ext uri="{FF2B5EF4-FFF2-40B4-BE49-F238E27FC236}">
                <a16:creationId xmlns:a16="http://schemas.microsoft.com/office/drawing/2014/main" id="{EC70CADF-A3CE-274D-BA7D-D9F3CCAF1E17}"/>
              </a:ext>
            </a:extLst>
          </p:cNvPr>
          <p:cNvSpPr>
            <a:spLocks noGrp="1"/>
          </p:cNvSpPr>
          <p:nvPr>
            <p:ph type="body" sz="quarter" idx="12" hasCustomPrompt="1"/>
          </p:nvPr>
        </p:nvSpPr>
        <p:spPr>
          <a:xfrm>
            <a:off x="4911508" y="1988709"/>
            <a:ext cx="3837815" cy="4106537"/>
          </a:xfrm>
          <a:prstGeom prst="rect">
            <a:avLst/>
          </a:prstGeom>
        </p:spPr>
        <p:txBody>
          <a:bodyPr/>
          <a:lstStyle/>
          <a:p>
            <a:pPr>
              <a:lnSpc>
                <a:spcPct val="120000"/>
              </a:lnSpc>
            </a:pPr>
            <a:r>
              <a:rPr lang="en-US" sz="1235" dirty="0">
                <a:latin typeface="Helvetica Light" panose="020B0403020202020204"/>
                <a:cs typeface="Helvetica"/>
              </a:rPr>
              <a:t>Descriptive bullets</a:t>
            </a:r>
          </a:p>
          <a:p>
            <a:pPr>
              <a:lnSpc>
                <a:spcPct val="120000"/>
              </a:lnSpc>
            </a:pPr>
            <a:r>
              <a:rPr lang="en-US" sz="1235" dirty="0">
                <a:latin typeface="Helvetica Light" panose="020B0403020202020204"/>
              </a:rPr>
              <a:t>Add more or less</a:t>
            </a:r>
          </a:p>
          <a:p>
            <a:pPr lvl="1">
              <a:lnSpc>
                <a:spcPct val="120000"/>
              </a:lnSpc>
            </a:pPr>
            <a:r>
              <a:rPr lang="en-US" sz="882" dirty="0">
                <a:latin typeface="Helvetica Light" panose="020B0403020202020204"/>
              </a:rPr>
              <a:t>Sub-bullets</a:t>
            </a:r>
          </a:p>
          <a:p>
            <a:pPr lvl="1">
              <a:lnSpc>
                <a:spcPct val="120000"/>
              </a:lnSpc>
            </a:pPr>
            <a:r>
              <a:rPr lang="en-US" sz="882" dirty="0">
                <a:latin typeface="Helvetica Light" panose="020B0403020202020204"/>
              </a:rPr>
              <a:t>Add to your idea</a:t>
            </a:r>
          </a:p>
          <a:p>
            <a:pPr>
              <a:lnSpc>
                <a:spcPct val="120000"/>
              </a:lnSpc>
            </a:pPr>
            <a:r>
              <a:rPr lang="en-US" sz="1235" dirty="0">
                <a:latin typeface="Helvetica Light" panose="020B0403020202020204"/>
              </a:rPr>
              <a:t>These are long bullets or short ideas</a:t>
            </a:r>
          </a:p>
          <a:p>
            <a:pPr>
              <a:lnSpc>
                <a:spcPct val="120000"/>
              </a:lnSpc>
            </a:pPr>
            <a:r>
              <a:rPr lang="en-US" sz="1235" dirty="0">
                <a:solidFill>
                  <a:schemeClr val="bg1">
                    <a:lumMod val="50000"/>
                  </a:schemeClr>
                </a:solidFill>
                <a:latin typeface="Helvetica Light" panose="020B0403020202020204"/>
              </a:rPr>
              <a:t>Font size of these bullets may change as the list grows</a:t>
            </a:r>
          </a:p>
          <a:p>
            <a:pPr>
              <a:lnSpc>
                <a:spcPct val="120000"/>
              </a:lnSpc>
            </a:pPr>
            <a:r>
              <a:rPr lang="en-US" sz="1235" dirty="0">
                <a:solidFill>
                  <a:schemeClr val="bg1">
                    <a:lumMod val="50000"/>
                  </a:schemeClr>
                </a:solidFill>
                <a:latin typeface="Helvetica Light" panose="020B0403020202020204"/>
              </a:rPr>
              <a:t>Keep adding</a:t>
            </a:r>
          </a:p>
        </p:txBody>
      </p:sp>
      <p:sp>
        <p:nvSpPr>
          <p:cNvPr id="12" name="Slide Number Placeholder 2">
            <a:extLst>
              <a:ext uri="{FF2B5EF4-FFF2-40B4-BE49-F238E27FC236}">
                <a16:creationId xmlns:a16="http://schemas.microsoft.com/office/drawing/2014/main" id="{320349C0-0CF1-5D40-B379-40D1E527B26B}"/>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14" name="Text Placeholder 3">
            <a:extLst>
              <a:ext uri="{FF2B5EF4-FFF2-40B4-BE49-F238E27FC236}">
                <a16:creationId xmlns:a16="http://schemas.microsoft.com/office/drawing/2014/main" id="{94FE7E7C-B610-A64A-A9B2-6A64066AADC4}"/>
              </a:ext>
            </a:extLst>
          </p:cNvPr>
          <p:cNvSpPr>
            <a:spLocks noGrp="1"/>
          </p:cNvSpPr>
          <p:nvPr>
            <p:ph type="body" sz="quarter" idx="15" hasCustomPrompt="1"/>
          </p:nvPr>
        </p:nvSpPr>
        <p:spPr>
          <a:xfrm>
            <a:off x="446895" y="1333896"/>
            <a:ext cx="3827511" cy="539554"/>
          </a:xfrm>
          <a:prstGeom prst="rect">
            <a:avLst/>
          </a:prstGeom>
        </p:spPr>
        <p:txBody>
          <a:bodyPr/>
          <a:lstStyle>
            <a:lvl1pPr marL="0" indent="0">
              <a:lnSpc>
                <a:spcPct val="150000"/>
              </a:lnSpc>
              <a:buFont typeface="Arial" panose="020B0604020202020204" pitchFamily="34" charset="0"/>
              <a:buNone/>
              <a:defRPr/>
            </a:lvl1pPr>
          </a:lstStyle>
          <a:p>
            <a:pPr marL="0" indent="0">
              <a:lnSpc>
                <a:spcPct val="150000"/>
              </a:lnSpc>
              <a:buFont typeface="Arial" panose="020B0604020202020204" pitchFamily="34" charset="0"/>
              <a:buNone/>
            </a:pPr>
            <a:r>
              <a:rPr lang="en-US" dirty="0">
                <a:solidFill>
                  <a:srgbClr val="00AEEF"/>
                </a:solidFill>
                <a:latin typeface="Helvetica"/>
                <a:cs typeface="Helvetica"/>
              </a:rPr>
              <a:t>Title</a:t>
            </a:r>
            <a:endParaRPr lang="en-US" sz="2118" dirty="0">
              <a:latin typeface="Helvetica"/>
              <a:cs typeface="Helvetica"/>
            </a:endParaRPr>
          </a:p>
        </p:txBody>
      </p:sp>
      <p:sp>
        <p:nvSpPr>
          <p:cNvPr id="15" name="Text Placeholder 3">
            <a:extLst>
              <a:ext uri="{FF2B5EF4-FFF2-40B4-BE49-F238E27FC236}">
                <a16:creationId xmlns:a16="http://schemas.microsoft.com/office/drawing/2014/main" id="{B5790BF1-ED43-7044-BEE7-1998EFFC6D7D}"/>
              </a:ext>
            </a:extLst>
          </p:cNvPr>
          <p:cNvSpPr>
            <a:spLocks noGrp="1"/>
          </p:cNvSpPr>
          <p:nvPr>
            <p:ph type="body" sz="quarter" idx="16" hasCustomPrompt="1"/>
          </p:nvPr>
        </p:nvSpPr>
        <p:spPr>
          <a:xfrm>
            <a:off x="4916660" y="1333896"/>
            <a:ext cx="3827511" cy="539554"/>
          </a:xfrm>
          <a:prstGeom prst="rect">
            <a:avLst/>
          </a:prstGeom>
        </p:spPr>
        <p:txBody>
          <a:bodyPr/>
          <a:lstStyle>
            <a:lvl1pPr marL="0" indent="0">
              <a:lnSpc>
                <a:spcPct val="150000"/>
              </a:lnSpc>
              <a:buFont typeface="Arial" panose="020B0604020202020204" pitchFamily="34" charset="0"/>
              <a:buNone/>
              <a:defRPr/>
            </a:lvl1pPr>
          </a:lstStyle>
          <a:p>
            <a:pPr marL="0" indent="0">
              <a:lnSpc>
                <a:spcPct val="150000"/>
              </a:lnSpc>
              <a:buFont typeface="Arial" panose="020B0604020202020204" pitchFamily="34" charset="0"/>
              <a:buNone/>
            </a:pPr>
            <a:r>
              <a:rPr lang="en-US" dirty="0">
                <a:solidFill>
                  <a:srgbClr val="00AEEF"/>
                </a:solidFill>
                <a:latin typeface="Helvetica"/>
                <a:cs typeface="Helvetica"/>
              </a:rPr>
              <a:t>Title</a:t>
            </a:r>
            <a:endParaRPr lang="en-US" sz="2118" dirty="0">
              <a:latin typeface="Helvetica"/>
              <a:cs typeface="Helvetica"/>
            </a:endParaRPr>
          </a:p>
        </p:txBody>
      </p:sp>
    </p:spTree>
    <p:extLst>
      <p:ext uri="{BB962C8B-B14F-4D97-AF65-F5344CB8AC3E}">
        <p14:creationId xmlns:p14="http://schemas.microsoft.com/office/powerpoint/2010/main" val="32394765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hree Lists">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01F257E4-178A-B24B-B6B3-BD723F9462CE}"/>
              </a:ext>
            </a:extLst>
          </p:cNvPr>
          <p:cNvSpPr>
            <a:spLocks noGrp="1"/>
          </p:cNvSpPr>
          <p:nvPr>
            <p:ph type="body" sz="quarter" idx="10" hasCustomPrompt="1"/>
          </p:nvPr>
        </p:nvSpPr>
        <p:spPr>
          <a:xfrm>
            <a:off x="251478" y="6325768"/>
            <a:ext cx="5420212" cy="407696"/>
          </a:xfrm>
          <a:prstGeom prst="rect">
            <a:avLst/>
          </a:prstGeom>
        </p:spPr>
        <p:txBody>
          <a:bodyPr lIns="0" tIns="0" rIns="0" bIns="0">
            <a:noAutofit/>
          </a:bodyPr>
          <a:lstStyle>
            <a:lvl1pPr marL="0" indent="0">
              <a:lnSpc>
                <a:spcPct val="100000"/>
              </a:lnSpc>
              <a:spcBef>
                <a:spcPts val="0"/>
              </a:spcBef>
              <a:buNone/>
              <a:defRPr sz="706">
                <a:solidFill>
                  <a:schemeClr val="bg1">
                    <a:lumMod val="50000"/>
                  </a:schemeClr>
                </a:solidFill>
                <a:latin typeface="Helvetica Light" panose="020B0403020202020204"/>
              </a:defRPr>
            </a:lvl1pPr>
          </a:lstStyle>
          <a:p>
            <a:pPr lvl="0"/>
            <a:r>
              <a:rPr lang="en-US" dirty="0"/>
              <a:t>Disclosures and footnotes go here.</a:t>
            </a:r>
          </a:p>
        </p:txBody>
      </p:sp>
      <p:sp>
        <p:nvSpPr>
          <p:cNvPr id="11" name="Title Placeholder 1">
            <a:extLst>
              <a:ext uri="{FF2B5EF4-FFF2-40B4-BE49-F238E27FC236}">
                <a16:creationId xmlns:a16="http://schemas.microsoft.com/office/drawing/2014/main" id="{B03E8CB8-1FDC-D241-9369-FDC1CB52C03A}"/>
              </a:ext>
            </a:extLst>
          </p:cNvPr>
          <p:cNvSpPr>
            <a:spLocks noGrp="1"/>
          </p:cNvSpPr>
          <p:nvPr>
            <p:ph type="title"/>
          </p:nvPr>
        </p:nvSpPr>
        <p:spPr>
          <a:xfrm>
            <a:off x="0" y="20340"/>
            <a:ext cx="9144000" cy="1169894"/>
          </a:xfrm>
          <a:prstGeom prst="rect">
            <a:avLst/>
          </a:prstGeom>
        </p:spPr>
        <p:txBody>
          <a:bodyPr vert="horz" lIns="91440" tIns="45720" rIns="91440" bIns="45720" rtlCol="0" anchor="ctr">
            <a:normAutofit/>
          </a:bodyPr>
          <a:lstStyle/>
          <a:p>
            <a:r>
              <a:rPr lang="en-US" dirty="0">
                <a:solidFill>
                  <a:srgbClr val="00AEEF"/>
                </a:solidFill>
              </a:rPr>
              <a:t>CLICK TO ADD</a:t>
            </a:r>
            <a:r>
              <a:rPr lang="en-US" dirty="0"/>
              <a:t> </a:t>
            </a:r>
            <a:r>
              <a:rPr lang="en-US" b="1" dirty="0">
                <a:latin typeface="Helvetica" panose="020B0604020202020204" pitchFamily="34" charset="0"/>
              </a:rPr>
              <a:t>TITLE</a:t>
            </a:r>
            <a:endParaRPr lang="en-US" dirty="0"/>
          </a:p>
        </p:txBody>
      </p:sp>
      <p:sp>
        <p:nvSpPr>
          <p:cNvPr id="20" name="Text Placeholder 3">
            <a:extLst>
              <a:ext uri="{FF2B5EF4-FFF2-40B4-BE49-F238E27FC236}">
                <a16:creationId xmlns:a16="http://schemas.microsoft.com/office/drawing/2014/main" id="{C7CB11BF-6432-0646-8C3E-020382168D80}"/>
              </a:ext>
            </a:extLst>
          </p:cNvPr>
          <p:cNvSpPr>
            <a:spLocks noGrp="1"/>
          </p:cNvSpPr>
          <p:nvPr>
            <p:ph type="body" sz="quarter" idx="11" hasCustomPrompt="1"/>
          </p:nvPr>
        </p:nvSpPr>
        <p:spPr>
          <a:xfrm>
            <a:off x="452742" y="1982752"/>
            <a:ext cx="2613327" cy="4112494"/>
          </a:xfrm>
          <a:prstGeom prst="rect">
            <a:avLst/>
          </a:prstGeom>
        </p:spPr>
        <p:txBody>
          <a:bodyPr/>
          <a:lstStyle/>
          <a:p>
            <a:pPr>
              <a:lnSpc>
                <a:spcPct val="120000"/>
              </a:lnSpc>
            </a:pPr>
            <a:r>
              <a:rPr lang="en-US" sz="1235" dirty="0">
                <a:latin typeface="Helvetica Light" panose="020B0403020202020204"/>
                <a:cs typeface="Helvetica"/>
              </a:rPr>
              <a:t>Descriptive bullets</a:t>
            </a:r>
          </a:p>
          <a:p>
            <a:pPr>
              <a:lnSpc>
                <a:spcPct val="120000"/>
              </a:lnSpc>
            </a:pPr>
            <a:r>
              <a:rPr lang="en-US" sz="1235" dirty="0">
                <a:latin typeface="Helvetica Light" panose="020B0403020202020204"/>
              </a:rPr>
              <a:t>Add more or less</a:t>
            </a:r>
          </a:p>
          <a:p>
            <a:pPr lvl="1">
              <a:lnSpc>
                <a:spcPct val="120000"/>
              </a:lnSpc>
            </a:pPr>
            <a:r>
              <a:rPr lang="en-US" sz="882" dirty="0">
                <a:latin typeface="Helvetica Light" panose="020B0403020202020204"/>
              </a:rPr>
              <a:t>Sub-bullets</a:t>
            </a:r>
          </a:p>
          <a:p>
            <a:pPr lvl="1">
              <a:lnSpc>
                <a:spcPct val="120000"/>
              </a:lnSpc>
            </a:pPr>
            <a:r>
              <a:rPr lang="en-US" sz="882" dirty="0">
                <a:latin typeface="Helvetica Light" panose="020B0403020202020204"/>
              </a:rPr>
              <a:t>Add to your idea</a:t>
            </a:r>
          </a:p>
          <a:p>
            <a:pPr>
              <a:lnSpc>
                <a:spcPct val="120000"/>
              </a:lnSpc>
            </a:pPr>
            <a:r>
              <a:rPr lang="en-US" sz="1235" dirty="0">
                <a:latin typeface="Helvetica Light" panose="020B0403020202020204"/>
              </a:rPr>
              <a:t>These are long bullets or short ideas</a:t>
            </a:r>
          </a:p>
          <a:p>
            <a:pPr>
              <a:lnSpc>
                <a:spcPct val="120000"/>
              </a:lnSpc>
            </a:pPr>
            <a:r>
              <a:rPr lang="en-US" sz="1235" dirty="0">
                <a:solidFill>
                  <a:schemeClr val="bg1">
                    <a:lumMod val="50000"/>
                  </a:schemeClr>
                </a:solidFill>
                <a:latin typeface="Helvetica Light" panose="020B0403020202020204"/>
              </a:rPr>
              <a:t>Font size of these bullets may change as the list grows</a:t>
            </a:r>
          </a:p>
          <a:p>
            <a:pPr>
              <a:lnSpc>
                <a:spcPct val="120000"/>
              </a:lnSpc>
            </a:pPr>
            <a:r>
              <a:rPr lang="en-US" sz="1235" dirty="0">
                <a:solidFill>
                  <a:schemeClr val="bg1">
                    <a:lumMod val="50000"/>
                  </a:schemeClr>
                </a:solidFill>
                <a:latin typeface="Helvetica Light" panose="020B0403020202020204"/>
              </a:rPr>
              <a:t>Keep adding</a:t>
            </a:r>
          </a:p>
        </p:txBody>
      </p:sp>
      <p:sp>
        <p:nvSpPr>
          <p:cNvPr id="21" name="Text Placeholder 3">
            <a:extLst>
              <a:ext uri="{FF2B5EF4-FFF2-40B4-BE49-F238E27FC236}">
                <a16:creationId xmlns:a16="http://schemas.microsoft.com/office/drawing/2014/main" id="{25455967-280E-7D4F-9BDE-5334CE11E448}"/>
              </a:ext>
            </a:extLst>
          </p:cNvPr>
          <p:cNvSpPr>
            <a:spLocks noGrp="1"/>
          </p:cNvSpPr>
          <p:nvPr>
            <p:ph type="body" sz="quarter" idx="12" hasCustomPrompt="1"/>
          </p:nvPr>
        </p:nvSpPr>
        <p:spPr>
          <a:xfrm>
            <a:off x="3281864" y="1982751"/>
            <a:ext cx="2613327" cy="4112493"/>
          </a:xfrm>
          <a:prstGeom prst="rect">
            <a:avLst/>
          </a:prstGeom>
        </p:spPr>
        <p:txBody>
          <a:bodyPr/>
          <a:lstStyle/>
          <a:p>
            <a:pPr>
              <a:lnSpc>
                <a:spcPct val="120000"/>
              </a:lnSpc>
            </a:pPr>
            <a:r>
              <a:rPr lang="en-US" sz="1235" dirty="0">
                <a:latin typeface="Helvetica Light" panose="020B0403020202020204"/>
                <a:cs typeface="Helvetica"/>
              </a:rPr>
              <a:t>Descriptive bullets</a:t>
            </a:r>
          </a:p>
          <a:p>
            <a:pPr>
              <a:lnSpc>
                <a:spcPct val="120000"/>
              </a:lnSpc>
            </a:pPr>
            <a:r>
              <a:rPr lang="en-US" sz="1235" dirty="0">
                <a:latin typeface="Helvetica Light" panose="020B0403020202020204"/>
              </a:rPr>
              <a:t>Add more or less</a:t>
            </a:r>
          </a:p>
          <a:p>
            <a:pPr lvl="1">
              <a:lnSpc>
                <a:spcPct val="120000"/>
              </a:lnSpc>
            </a:pPr>
            <a:r>
              <a:rPr lang="en-US" sz="882" dirty="0">
                <a:latin typeface="Helvetica Light" panose="020B0403020202020204"/>
              </a:rPr>
              <a:t>Sub-bullets</a:t>
            </a:r>
          </a:p>
          <a:p>
            <a:pPr lvl="1">
              <a:lnSpc>
                <a:spcPct val="120000"/>
              </a:lnSpc>
            </a:pPr>
            <a:r>
              <a:rPr lang="en-US" sz="882" dirty="0">
                <a:latin typeface="Helvetica Light" panose="020B0403020202020204"/>
              </a:rPr>
              <a:t>Add to your idea</a:t>
            </a:r>
          </a:p>
          <a:p>
            <a:pPr>
              <a:lnSpc>
                <a:spcPct val="120000"/>
              </a:lnSpc>
            </a:pPr>
            <a:r>
              <a:rPr lang="en-US" sz="1235" dirty="0">
                <a:latin typeface="Helvetica Light" panose="020B0403020202020204"/>
              </a:rPr>
              <a:t>These are long bullets or short ideas</a:t>
            </a:r>
          </a:p>
          <a:p>
            <a:pPr>
              <a:lnSpc>
                <a:spcPct val="120000"/>
              </a:lnSpc>
            </a:pPr>
            <a:r>
              <a:rPr lang="en-US" sz="1235" dirty="0">
                <a:solidFill>
                  <a:schemeClr val="bg1">
                    <a:lumMod val="50000"/>
                  </a:schemeClr>
                </a:solidFill>
                <a:latin typeface="Helvetica Light" panose="020B0403020202020204"/>
              </a:rPr>
              <a:t>Font size of these bullets may change as the list grows</a:t>
            </a:r>
          </a:p>
          <a:p>
            <a:pPr>
              <a:lnSpc>
                <a:spcPct val="120000"/>
              </a:lnSpc>
            </a:pPr>
            <a:r>
              <a:rPr lang="en-US" sz="1235" dirty="0">
                <a:solidFill>
                  <a:schemeClr val="bg1">
                    <a:lumMod val="50000"/>
                  </a:schemeClr>
                </a:solidFill>
                <a:latin typeface="Helvetica Light" panose="020B0403020202020204"/>
              </a:rPr>
              <a:t>Keep adding</a:t>
            </a:r>
          </a:p>
        </p:txBody>
      </p:sp>
      <p:sp>
        <p:nvSpPr>
          <p:cNvPr id="22" name="Text Placeholder 3">
            <a:extLst>
              <a:ext uri="{FF2B5EF4-FFF2-40B4-BE49-F238E27FC236}">
                <a16:creationId xmlns:a16="http://schemas.microsoft.com/office/drawing/2014/main" id="{B1D595F6-F92E-BD4C-94FC-20B2B147CA61}"/>
              </a:ext>
            </a:extLst>
          </p:cNvPr>
          <p:cNvSpPr>
            <a:spLocks noGrp="1"/>
          </p:cNvSpPr>
          <p:nvPr>
            <p:ph type="body" sz="quarter" idx="13" hasCustomPrompt="1"/>
          </p:nvPr>
        </p:nvSpPr>
        <p:spPr>
          <a:xfrm>
            <a:off x="6110986" y="1982752"/>
            <a:ext cx="2613327" cy="4112494"/>
          </a:xfrm>
          <a:prstGeom prst="rect">
            <a:avLst/>
          </a:prstGeom>
        </p:spPr>
        <p:txBody>
          <a:bodyPr/>
          <a:lstStyle/>
          <a:p>
            <a:pPr>
              <a:lnSpc>
                <a:spcPct val="120000"/>
              </a:lnSpc>
            </a:pPr>
            <a:r>
              <a:rPr lang="en-US" sz="1235" dirty="0">
                <a:latin typeface="Helvetica Light" panose="020B0403020202020204"/>
                <a:cs typeface="Helvetica"/>
              </a:rPr>
              <a:t>Descriptive bullets</a:t>
            </a:r>
          </a:p>
          <a:p>
            <a:pPr>
              <a:lnSpc>
                <a:spcPct val="120000"/>
              </a:lnSpc>
            </a:pPr>
            <a:r>
              <a:rPr lang="en-US" sz="1235" dirty="0">
                <a:latin typeface="Helvetica Light" panose="020B0403020202020204"/>
              </a:rPr>
              <a:t>Add more or less</a:t>
            </a:r>
          </a:p>
          <a:p>
            <a:pPr lvl="1">
              <a:lnSpc>
                <a:spcPct val="120000"/>
              </a:lnSpc>
            </a:pPr>
            <a:r>
              <a:rPr lang="en-US" sz="882" dirty="0">
                <a:latin typeface="Helvetica Light" panose="020B0403020202020204"/>
              </a:rPr>
              <a:t>Sub-bullets</a:t>
            </a:r>
          </a:p>
          <a:p>
            <a:pPr lvl="1">
              <a:lnSpc>
                <a:spcPct val="120000"/>
              </a:lnSpc>
            </a:pPr>
            <a:r>
              <a:rPr lang="en-US" sz="882" dirty="0">
                <a:latin typeface="Helvetica Light" panose="020B0403020202020204"/>
              </a:rPr>
              <a:t>Add to your idea</a:t>
            </a:r>
          </a:p>
          <a:p>
            <a:pPr>
              <a:lnSpc>
                <a:spcPct val="120000"/>
              </a:lnSpc>
            </a:pPr>
            <a:r>
              <a:rPr lang="en-US" sz="1235" dirty="0">
                <a:latin typeface="Helvetica Light" panose="020B0403020202020204"/>
              </a:rPr>
              <a:t>These are long bullets or short ideas</a:t>
            </a:r>
          </a:p>
          <a:p>
            <a:pPr>
              <a:lnSpc>
                <a:spcPct val="120000"/>
              </a:lnSpc>
            </a:pPr>
            <a:r>
              <a:rPr lang="en-US" sz="1235" dirty="0">
                <a:solidFill>
                  <a:schemeClr val="bg1">
                    <a:lumMod val="50000"/>
                  </a:schemeClr>
                </a:solidFill>
                <a:latin typeface="Helvetica Light" panose="020B0403020202020204"/>
              </a:rPr>
              <a:t>Font size of these bullets may change as the list grows</a:t>
            </a:r>
          </a:p>
          <a:p>
            <a:pPr>
              <a:lnSpc>
                <a:spcPct val="120000"/>
              </a:lnSpc>
            </a:pPr>
            <a:r>
              <a:rPr lang="en-US" sz="1235" dirty="0">
                <a:solidFill>
                  <a:schemeClr val="bg1">
                    <a:lumMod val="50000"/>
                  </a:schemeClr>
                </a:solidFill>
                <a:latin typeface="Helvetica Light" panose="020B0403020202020204"/>
              </a:rPr>
              <a:t>Keep adding</a:t>
            </a:r>
          </a:p>
        </p:txBody>
      </p:sp>
      <p:sp>
        <p:nvSpPr>
          <p:cNvPr id="23" name="Slide Number Placeholder 2">
            <a:extLst>
              <a:ext uri="{FF2B5EF4-FFF2-40B4-BE49-F238E27FC236}">
                <a16:creationId xmlns:a16="http://schemas.microsoft.com/office/drawing/2014/main" id="{F25C627E-E3AD-5749-9315-143E359031B9}"/>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24" name="Text Placeholder 3">
            <a:extLst>
              <a:ext uri="{FF2B5EF4-FFF2-40B4-BE49-F238E27FC236}">
                <a16:creationId xmlns:a16="http://schemas.microsoft.com/office/drawing/2014/main" id="{CFF3561E-5A01-E449-98C2-0722AB84D3D9}"/>
              </a:ext>
            </a:extLst>
          </p:cNvPr>
          <p:cNvSpPr>
            <a:spLocks noGrp="1"/>
          </p:cNvSpPr>
          <p:nvPr>
            <p:ph type="body" sz="quarter" idx="15" hasCustomPrompt="1"/>
          </p:nvPr>
        </p:nvSpPr>
        <p:spPr>
          <a:xfrm>
            <a:off x="446895" y="1375398"/>
            <a:ext cx="2619175" cy="539554"/>
          </a:xfrm>
          <a:prstGeom prst="rect">
            <a:avLst/>
          </a:prstGeom>
        </p:spPr>
        <p:txBody>
          <a:bodyPr/>
          <a:lstStyle>
            <a:lvl1pPr marL="0" indent="0">
              <a:lnSpc>
                <a:spcPct val="150000"/>
              </a:lnSpc>
              <a:buFont typeface="Arial" panose="020B0604020202020204" pitchFamily="34" charset="0"/>
              <a:buNone/>
              <a:defRPr/>
            </a:lvl1pPr>
          </a:lstStyle>
          <a:p>
            <a:pPr marL="0" indent="0">
              <a:lnSpc>
                <a:spcPct val="150000"/>
              </a:lnSpc>
              <a:buFont typeface="Arial" panose="020B0604020202020204" pitchFamily="34" charset="0"/>
              <a:buNone/>
            </a:pPr>
            <a:r>
              <a:rPr lang="en-US" dirty="0">
                <a:solidFill>
                  <a:srgbClr val="00AEEF"/>
                </a:solidFill>
                <a:latin typeface="Helvetica"/>
                <a:cs typeface="Helvetica"/>
              </a:rPr>
              <a:t>Title</a:t>
            </a:r>
            <a:endParaRPr lang="en-US" sz="2118" dirty="0">
              <a:latin typeface="Helvetica"/>
              <a:cs typeface="Helvetica"/>
            </a:endParaRPr>
          </a:p>
        </p:txBody>
      </p:sp>
      <p:sp>
        <p:nvSpPr>
          <p:cNvPr id="25" name="Text Placeholder 3">
            <a:extLst>
              <a:ext uri="{FF2B5EF4-FFF2-40B4-BE49-F238E27FC236}">
                <a16:creationId xmlns:a16="http://schemas.microsoft.com/office/drawing/2014/main" id="{49DB6B89-95F5-F741-B486-485878238417}"/>
              </a:ext>
            </a:extLst>
          </p:cNvPr>
          <p:cNvSpPr>
            <a:spLocks noGrp="1"/>
          </p:cNvSpPr>
          <p:nvPr>
            <p:ph type="body" sz="quarter" idx="16" hasCustomPrompt="1"/>
          </p:nvPr>
        </p:nvSpPr>
        <p:spPr>
          <a:xfrm>
            <a:off x="3281863" y="1375398"/>
            <a:ext cx="2619175" cy="539554"/>
          </a:xfrm>
          <a:prstGeom prst="rect">
            <a:avLst/>
          </a:prstGeom>
        </p:spPr>
        <p:txBody>
          <a:bodyPr/>
          <a:lstStyle>
            <a:lvl1pPr marL="0" indent="0">
              <a:lnSpc>
                <a:spcPct val="150000"/>
              </a:lnSpc>
              <a:buFont typeface="Arial" panose="020B0604020202020204" pitchFamily="34" charset="0"/>
              <a:buNone/>
              <a:defRPr/>
            </a:lvl1pPr>
          </a:lstStyle>
          <a:p>
            <a:pPr marL="0" indent="0">
              <a:lnSpc>
                <a:spcPct val="150000"/>
              </a:lnSpc>
              <a:buFont typeface="Arial" panose="020B0604020202020204" pitchFamily="34" charset="0"/>
              <a:buNone/>
            </a:pPr>
            <a:r>
              <a:rPr lang="en-US" dirty="0">
                <a:solidFill>
                  <a:srgbClr val="00AEEF"/>
                </a:solidFill>
                <a:latin typeface="Helvetica"/>
                <a:cs typeface="Helvetica"/>
              </a:rPr>
              <a:t>Title</a:t>
            </a:r>
            <a:endParaRPr lang="en-US" sz="2118" dirty="0">
              <a:latin typeface="Helvetica"/>
              <a:cs typeface="Helvetica"/>
            </a:endParaRPr>
          </a:p>
        </p:txBody>
      </p:sp>
      <p:sp>
        <p:nvSpPr>
          <p:cNvPr id="26" name="Text Placeholder 3">
            <a:extLst>
              <a:ext uri="{FF2B5EF4-FFF2-40B4-BE49-F238E27FC236}">
                <a16:creationId xmlns:a16="http://schemas.microsoft.com/office/drawing/2014/main" id="{6B53B153-30F1-B044-A894-49EAAA5ECA75}"/>
              </a:ext>
            </a:extLst>
          </p:cNvPr>
          <p:cNvSpPr>
            <a:spLocks noGrp="1"/>
          </p:cNvSpPr>
          <p:nvPr>
            <p:ph type="body" sz="quarter" idx="17" hasCustomPrompt="1"/>
          </p:nvPr>
        </p:nvSpPr>
        <p:spPr>
          <a:xfrm>
            <a:off x="6105138" y="1375398"/>
            <a:ext cx="2619175" cy="539554"/>
          </a:xfrm>
          <a:prstGeom prst="rect">
            <a:avLst/>
          </a:prstGeom>
        </p:spPr>
        <p:txBody>
          <a:bodyPr/>
          <a:lstStyle>
            <a:lvl1pPr marL="0" indent="0">
              <a:lnSpc>
                <a:spcPct val="150000"/>
              </a:lnSpc>
              <a:buFont typeface="Arial" panose="020B0604020202020204" pitchFamily="34" charset="0"/>
              <a:buNone/>
              <a:defRPr/>
            </a:lvl1pPr>
          </a:lstStyle>
          <a:p>
            <a:pPr marL="0" indent="0">
              <a:lnSpc>
                <a:spcPct val="150000"/>
              </a:lnSpc>
              <a:buFont typeface="Arial" panose="020B0604020202020204" pitchFamily="34" charset="0"/>
              <a:buNone/>
            </a:pPr>
            <a:r>
              <a:rPr lang="en-US" dirty="0">
                <a:solidFill>
                  <a:srgbClr val="00AEEF"/>
                </a:solidFill>
                <a:latin typeface="Helvetica"/>
                <a:cs typeface="Helvetica"/>
              </a:rPr>
              <a:t>Title</a:t>
            </a:r>
            <a:endParaRPr lang="en-US" sz="2118" dirty="0">
              <a:latin typeface="Helvetica"/>
              <a:cs typeface="Helvetica"/>
            </a:endParaRPr>
          </a:p>
        </p:txBody>
      </p:sp>
    </p:spTree>
    <p:extLst>
      <p:ext uri="{BB962C8B-B14F-4D97-AF65-F5344CB8AC3E}">
        <p14:creationId xmlns:p14="http://schemas.microsoft.com/office/powerpoint/2010/main" val="24858153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01F257E4-178A-B24B-B6B3-BD723F9462CE}"/>
              </a:ext>
            </a:extLst>
          </p:cNvPr>
          <p:cNvSpPr>
            <a:spLocks noGrp="1"/>
          </p:cNvSpPr>
          <p:nvPr>
            <p:ph type="body" sz="quarter" idx="10" hasCustomPrompt="1"/>
          </p:nvPr>
        </p:nvSpPr>
        <p:spPr>
          <a:xfrm>
            <a:off x="251478" y="6325768"/>
            <a:ext cx="5420212" cy="407696"/>
          </a:xfrm>
          <a:prstGeom prst="rect">
            <a:avLst/>
          </a:prstGeom>
        </p:spPr>
        <p:txBody>
          <a:bodyPr lIns="0" tIns="0" rIns="0" bIns="0">
            <a:noAutofit/>
          </a:bodyPr>
          <a:lstStyle>
            <a:lvl1pPr marL="0" indent="0">
              <a:lnSpc>
                <a:spcPct val="100000"/>
              </a:lnSpc>
              <a:spcBef>
                <a:spcPts val="0"/>
              </a:spcBef>
              <a:buNone/>
              <a:defRPr sz="706">
                <a:solidFill>
                  <a:schemeClr val="bg1">
                    <a:lumMod val="50000"/>
                  </a:schemeClr>
                </a:solidFill>
                <a:latin typeface="Helvetica Light" panose="020B0403020202020204"/>
              </a:defRPr>
            </a:lvl1pPr>
          </a:lstStyle>
          <a:p>
            <a:pPr lvl="0"/>
            <a:r>
              <a:rPr lang="en-US" dirty="0"/>
              <a:t>Disclosures and footnotes go here.</a:t>
            </a:r>
          </a:p>
        </p:txBody>
      </p:sp>
      <p:sp>
        <p:nvSpPr>
          <p:cNvPr id="8" name="Title 1">
            <a:extLst>
              <a:ext uri="{FF2B5EF4-FFF2-40B4-BE49-F238E27FC236}">
                <a16:creationId xmlns:a16="http://schemas.microsoft.com/office/drawing/2014/main" id="{7332A8AC-8E65-1447-ADAE-B887C6ABDAC4}"/>
              </a:ext>
            </a:extLst>
          </p:cNvPr>
          <p:cNvSpPr>
            <a:spLocks noGrp="1"/>
          </p:cNvSpPr>
          <p:nvPr>
            <p:ph type="title" hasCustomPrompt="1"/>
          </p:nvPr>
        </p:nvSpPr>
        <p:spPr>
          <a:xfrm>
            <a:off x="0" y="2540774"/>
            <a:ext cx="9144000" cy="1776453"/>
          </a:xfrm>
        </p:spPr>
        <p:txBody>
          <a:bodyPr>
            <a:noAutofit/>
          </a:bodyPr>
          <a:lstStyle/>
          <a:p>
            <a:pPr>
              <a:lnSpc>
                <a:spcPct val="100000"/>
              </a:lnSpc>
            </a:pPr>
            <a:r>
              <a:rPr lang="en-US" sz="4765" spc="265" dirty="0">
                <a:solidFill>
                  <a:srgbClr val="00AEEF"/>
                </a:solidFill>
                <a:cs typeface="Helvetica"/>
              </a:rPr>
              <a:t>THIS IS A USEFUL</a:t>
            </a:r>
            <a:br>
              <a:rPr lang="en-US" sz="4765" spc="265" dirty="0">
                <a:solidFill>
                  <a:srgbClr val="00AEEF"/>
                </a:solidFill>
                <a:cs typeface="Helvetica"/>
              </a:rPr>
            </a:br>
            <a:r>
              <a:rPr lang="en-US" sz="4765" spc="265" dirty="0">
                <a:solidFill>
                  <a:srgbClr val="00AEEF"/>
                </a:solidFill>
                <a:cs typeface="Helvetica"/>
              </a:rPr>
              <a:t>DIVIDER SLIDE (54PT)</a:t>
            </a:r>
            <a:endParaRPr lang="en-US" sz="4765" b="1" dirty="0">
              <a:latin typeface="Helvetica"/>
              <a:cs typeface="Helvetica"/>
            </a:endParaRPr>
          </a:p>
        </p:txBody>
      </p:sp>
      <p:sp>
        <p:nvSpPr>
          <p:cNvPr id="4" name="Slide Number Placeholder 2">
            <a:extLst>
              <a:ext uri="{FF2B5EF4-FFF2-40B4-BE49-F238E27FC236}">
                <a16:creationId xmlns:a16="http://schemas.microsoft.com/office/drawing/2014/main" id="{49655BB3-D515-8840-AAEF-59E2E1DA0450}"/>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Tree>
    <p:extLst>
      <p:ext uri="{BB962C8B-B14F-4D97-AF65-F5344CB8AC3E}">
        <p14:creationId xmlns:p14="http://schemas.microsoft.com/office/powerpoint/2010/main" val="28615909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ered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215A6-A658-4B1C-A2EE-3569490E8AAA}"/>
              </a:ext>
            </a:extLst>
          </p:cNvPr>
          <p:cNvSpPr>
            <a:spLocks noGrp="1"/>
          </p:cNvSpPr>
          <p:nvPr>
            <p:ph type="title" hasCustomPrompt="1"/>
          </p:nvPr>
        </p:nvSpPr>
        <p:spPr/>
        <p:txBody>
          <a:bodyPr/>
          <a:lstStyle/>
          <a:p>
            <a:r>
              <a:rPr lang="en-US" dirty="0">
                <a:solidFill>
                  <a:srgbClr val="00AEEF"/>
                </a:solidFill>
              </a:rPr>
              <a:t>CLICK TO ADD</a:t>
            </a:r>
            <a:r>
              <a:rPr lang="en-US" dirty="0"/>
              <a:t> </a:t>
            </a:r>
            <a:r>
              <a:rPr lang="en-US" b="1" dirty="0">
                <a:latin typeface="Helvetica" panose="020B0604020202020204" pitchFamily="34" charset="0"/>
              </a:rPr>
              <a:t>TITLE</a:t>
            </a:r>
            <a:endParaRPr lang="en-US" dirty="0"/>
          </a:p>
        </p:txBody>
      </p:sp>
      <p:sp>
        <p:nvSpPr>
          <p:cNvPr id="6" name="Text Placeholder 17">
            <a:extLst>
              <a:ext uri="{FF2B5EF4-FFF2-40B4-BE49-F238E27FC236}">
                <a16:creationId xmlns:a16="http://schemas.microsoft.com/office/drawing/2014/main" id="{1E085A3A-4897-6847-86D4-FF57BBC3A6D8}"/>
              </a:ext>
            </a:extLst>
          </p:cNvPr>
          <p:cNvSpPr>
            <a:spLocks noGrp="1"/>
          </p:cNvSpPr>
          <p:nvPr>
            <p:ph type="body" sz="quarter" idx="11" hasCustomPrompt="1"/>
          </p:nvPr>
        </p:nvSpPr>
        <p:spPr>
          <a:xfrm>
            <a:off x="251478" y="6325768"/>
            <a:ext cx="5420212" cy="407696"/>
          </a:xfrm>
          <a:prstGeom prst="rect">
            <a:avLst/>
          </a:prstGeom>
        </p:spPr>
        <p:txBody>
          <a:bodyPr lIns="0" tIns="0" rIns="0" bIns="0">
            <a:noAutofit/>
          </a:bodyPr>
          <a:lstStyle>
            <a:lvl1pPr marL="0" indent="0">
              <a:lnSpc>
                <a:spcPct val="100000"/>
              </a:lnSpc>
              <a:spcBef>
                <a:spcPts val="0"/>
              </a:spcBef>
              <a:buNone/>
              <a:defRPr sz="706">
                <a:solidFill>
                  <a:schemeClr val="bg1">
                    <a:lumMod val="50000"/>
                  </a:schemeClr>
                </a:solidFill>
                <a:latin typeface="Helvetica Light" panose="020B0403020202020204"/>
              </a:defRPr>
            </a:lvl1pPr>
          </a:lstStyle>
          <a:p>
            <a:pPr lvl="0"/>
            <a:r>
              <a:rPr lang="en-US" dirty="0"/>
              <a:t>Disclosures and footnotes go here.</a:t>
            </a:r>
          </a:p>
        </p:txBody>
      </p:sp>
      <p:sp>
        <p:nvSpPr>
          <p:cNvPr id="7" name="Rectangle 6">
            <a:extLst>
              <a:ext uri="{FF2B5EF4-FFF2-40B4-BE49-F238E27FC236}">
                <a16:creationId xmlns:a16="http://schemas.microsoft.com/office/drawing/2014/main" id="{135E44FA-AD12-7B44-B7AA-74AA912949E3}"/>
              </a:ext>
            </a:extLst>
          </p:cNvPr>
          <p:cNvSpPr/>
          <p:nvPr/>
        </p:nvSpPr>
        <p:spPr>
          <a:xfrm>
            <a:off x="434671" y="1378119"/>
            <a:ext cx="1537713" cy="1298253"/>
          </a:xfrm>
          <a:prstGeom prst="rect">
            <a:avLst/>
          </a:prstGeom>
          <a:solidFill>
            <a:srgbClr val="263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2" name="Rectangle 11">
            <a:extLst>
              <a:ext uri="{FF2B5EF4-FFF2-40B4-BE49-F238E27FC236}">
                <a16:creationId xmlns:a16="http://schemas.microsoft.com/office/drawing/2014/main" id="{939DCA82-B55F-7043-BEC6-64F6182837AD}"/>
              </a:ext>
            </a:extLst>
          </p:cNvPr>
          <p:cNvSpPr/>
          <p:nvPr/>
        </p:nvSpPr>
        <p:spPr>
          <a:xfrm>
            <a:off x="2284324" y="2941281"/>
            <a:ext cx="1537713" cy="1298253"/>
          </a:xfrm>
          <a:prstGeom prst="rect">
            <a:avLst/>
          </a:prstGeom>
          <a:solidFill>
            <a:srgbClr val="263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3" name="Rectangle 12">
            <a:extLst>
              <a:ext uri="{FF2B5EF4-FFF2-40B4-BE49-F238E27FC236}">
                <a16:creationId xmlns:a16="http://schemas.microsoft.com/office/drawing/2014/main" id="{A00A4181-96A9-5D4C-ACEB-003791FBF20E}"/>
              </a:ext>
            </a:extLst>
          </p:cNvPr>
          <p:cNvSpPr/>
          <p:nvPr/>
        </p:nvSpPr>
        <p:spPr>
          <a:xfrm>
            <a:off x="4178675" y="4512838"/>
            <a:ext cx="1537713" cy="1298253"/>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7" name="Arrow: Bent-Up 7">
            <a:extLst>
              <a:ext uri="{FF2B5EF4-FFF2-40B4-BE49-F238E27FC236}">
                <a16:creationId xmlns:a16="http://schemas.microsoft.com/office/drawing/2014/main" id="{459416B5-5017-804C-AD54-208B5BD1DA58}"/>
              </a:ext>
            </a:extLst>
          </p:cNvPr>
          <p:cNvSpPr/>
          <p:nvPr/>
        </p:nvSpPr>
        <p:spPr>
          <a:xfrm rot="5400000">
            <a:off x="1041046" y="2842488"/>
            <a:ext cx="1084729" cy="999007"/>
          </a:xfrm>
          <a:prstGeom prst="bentUpArrow">
            <a:avLst>
              <a:gd name="adj1" fmla="val 15708"/>
              <a:gd name="adj2" fmla="val 25000"/>
              <a:gd name="adj3" fmla="val 25000"/>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8" name="Arrow: Bent-Up 24">
            <a:extLst>
              <a:ext uri="{FF2B5EF4-FFF2-40B4-BE49-F238E27FC236}">
                <a16:creationId xmlns:a16="http://schemas.microsoft.com/office/drawing/2014/main" id="{34886E55-6A46-264E-9053-36BB68FDD4F0}"/>
              </a:ext>
            </a:extLst>
          </p:cNvPr>
          <p:cNvSpPr/>
          <p:nvPr/>
        </p:nvSpPr>
        <p:spPr>
          <a:xfrm rot="5400000">
            <a:off x="2912710" y="4402983"/>
            <a:ext cx="1084729" cy="999007"/>
          </a:xfrm>
          <a:prstGeom prst="bentUpArrow">
            <a:avLst>
              <a:gd name="adj1" fmla="val 15708"/>
              <a:gd name="adj2" fmla="val 25000"/>
              <a:gd name="adj3" fmla="val 25000"/>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0" name="Slide Number Placeholder 2">
            <a:extLst>
              <a:ext uri="{FF2B5EF4-FFF2-40B4-BE49-F238E27FC236}">
                <a16:creationId xmlns:a16="http://schemas.microsoft.com/office/drawing/2014/main" id="{5606E321-28ED-434C-8391-7D02133F19F5}"/>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21" name="Text Placeholder 3">
            <a:extLst>
              <a:ext uri="{FF2B5EF4-FFF2-40B4-BE49-F238E27FC236}">
                <a16:creationId xmlns:a16="http://schemas.microsoft.com/office/drawing/2014/main" id="{F3BB2743-28C9-E844-8370-54017BC6278B}"/>
              </a:ext>
            </a:extLst>
          </p:cNvPr>
          <p:cNvSpPr>
            <a:spLocks noGrp="1"/>
          </p:cNvSpPr>
          <p:nvPr>
            <p:ph type="body" sz="quarter" idx="15" hasCustomPrompt="1"/>
          </p:nvPr>
        </p:nvSpPr>
        <p:spPr>
          <a:xfrm>
            <a:off x="2284323" y="1574539"/>
            <a:ext cx="6609975" cy="539554"/>
          </a:xfrm>
          <a:prstGeom prst="rect">
            <a:avLst/>
          </a:prstGeom>
        </p:spPr>
        <p:txBody>
          <a:bodyPr/>
          <a:lstStyle>
            <a:lvl1pPr marL="0" indent="0">
              <a:lnSpc>
                <a:spcPct val="150000"/>
              </a:lnSpc>
              <a:buFont typeface="Arial" panose="020B0604020202020204" pitchFamily="34" charset="0"/>
              <a:buNone/>
              <a:defRPr/>
            </a:lvl1pPr>
          </a:lstStyle>
          <a:p>
            <a:pPr marL="0" indent="0">
              <a:lnSpc>
                <a:spcPct val="150000"/>
              </a:lnSpc>
              <a:buFont typeface="Arial" panose="020B0604020202020204" pitchFamily="34" charset="0"/>
              <a:buNone/>
            </a:pPr>
            <a:r>
              <a:rPr lang="en-US" dirty="0">
                <a:solidFill>
                  <a:srgbClr val="00AEEF"/>
                </a:solidFill>
                <a:latin typeface="Helvetica"/>
                <a:cs typeface="Helvetica"/>
              </a:rPr>
              <a:t>Title</a:t>
            </a:r>
            <a:endParaRPr lang="en-US" sz="2118" dirty="0">
              <a:latin typeface="Helvetica"/>
              <a:cs typeface="Helvetica"/>
            </a:endParaRPr>
          </a:p>
        </p:txBody>
      </p:sp>
      <p:sp>
        <p:nvSpPr>
          <p:cNvPr id="22" name="Text Placeholder 8">
            <a:extLst>
              <a:ext uri="{FF2B5EF4-FFF2-40B4-BE49-F238E27FC236}">
                <a16:creationId xmlns:a16="http://schemas.microsoft.com/office/drawing/2014/main" id="{C363BCDD-379F-4745-9764-8F0F979876FF}"/>
              </a:ext>
            </a:extLst>
          </p:cNvPr>
          <p:cNvSpPr>
            <a:spLocks noGrp="1"/>
          </p:cNvSpPr>
          <p:nvPr>
            <p:ph type="body" sz="quarter" idx="12" hasCustomPrompt="1"/>
          </p:nvPr>
        </p:nvSpPr>
        <p:spPr>
          <a:xfrm>
            <a:off x="2284324" y="2126675"/>
            <a:ext cx="6609975" cy="342684"/>
          </a:xfrm>
          <a:prstGeom prst="rect">
            <a:avLst/>
          </a:prstGeom>
        </p:spPr>
        <p:txBody>
          <a:bodyPr/>
          <a:lstStyle>
            <a:lvl1pPr marL="0" marR="0" indent="0" algn="l" defTabSz="403433" rtl="0" eaLnBrk="1" fontAlgn="auto" latinLnBrk="0" hangingPunct="1">
              <a:lnSpc>
                <a:spcPct val="120000"/>
              </a:lnSpc>
              <a:spcBef>
                <a:spcPts val="0"/>
              </a:spcBef>
              <a:spcAft>
                <a:spcPts val="3441"/>
              </a:spcAft>
              <a:buClrTx/>
              <a:buSzTx/>
              <a:buFontTx/>
              <a:buNone/>
              <a:tabLst/>
              <a:defRPr sz="1412"/>
            </a:lvl1pPr>
          </a:lstStyle>
          <a:p>
            <a:pPr marL="0" indent="0">
              <a:lnSpc>
                <a:spcPct val="120000"/>
              </a:lnSpc>
              <a:buNone/>
            </a:pPr>
            <a:r>
              <a:rPr lang="en-US" sz="1588" dirty="0">
                <a:latin typeface="Helvetica"/>
                <a:cs typeface="Helvetica"/>
              </a:rPr>
              <a:t>Subtitle or short description</a:t>
            </a:r>
            <a:endParaRPr lang="en-US" sz="1588" dirty="0"/>
          </a:p>
        </p:txBody>
      </p:sp>
      <p:sp>
        <p:nvSpPr>
          <p:cNvPr id="23" name="Text Placeholder 3">
            <a:extLst>
              <a:ext uri="{FF2B5EF4-FFF2-40B4-BE49-F238E27FC236}">
                <a16:creationId xmlns:a16="http://schemas.microsoft.com/office/drawing/2014/main" id="{8AB0E494-61F7-D944-8EDA-B9386B54D6F6}"/>
              </a:ext>
            </a:extLst>
          </p:cNvPr>
          <p:cNvSpPr>
            <a:spLocks noGrp="1"/>
          </p:cNvSpPr>
          <p:nvPr>
            <p:ph type="body" sz="quarter" idx="16" hasCustomPrompt="1"/>
          </p:nvPr>
        </p:nvSpPr>
        <p:spPr>
          <a:xfrm>
            <a:off x="4151834" y="3136022"/>
            <a:ext cx="4742464" cy="539554"/>
          </a:xfrm>
          <a:prstGeom prst="rect">
            <a:avLst/>
          </a:prstGeom>
        </p:spPr>
        <p:txBody>
          <a:bodyPr/>
          <a:lstStyle>
            <a:lvl1pPr marL="0" indent="0">
              <a:lnSpc>
                <a:spcPct val="150000"/>
              </a:lnSpc>
              <a:buFont typeface="Arial" panose="020B0604020202020204" pitchFamily="34" charset="0"/>
              <a:buNone/>
              <a:defRPr/>
            </a:lvl1pPr>
          </a:lstStyle>
          <a:p>
            <a:pPr marL="0" indent="0">
              <a:lnSpc>
                <a:spcPct val="150000"/>
              </a:lnSpc>
              <a:buFont typeface="Arial" panose="020B0604020202020204" pitchFamily="34" charset="0"/>
              <a:buNone/>
            </a:pPr>
            <a:r>
              <a:rPr lang="en-US" dirty="0">
                <a:solidFill>
                  <a:srgbClr val="00AEEF"/>
                </a:solidFill>
                <a:latin typeface="Helvetica"/>
                <a:cs typeface="Helvetica"/>
              </a:rPr>
              <a:t>Title</a:t>
            </a:r>
            <a:endParaRPr lang="en-US" sz="2118" dirty="0">
              <a:latin typeface="Helvetica"/>
              <a:cs typeface="Helvetica"/>
            </a:endParaRPr>
          </a:p>
        </p:txBody>
      </p:sp>
      <p:sp>
        <p:nvSpPr>
          <p:cNvPr id="24" name="Text Placeholder 8">
            <a:extLst>
              <a:ext uri="{FF2B5EF4-FFF2-40B4-BE49-F238E27FC236}">
                <a16:creationId xmlns:a16="http://schemas.microsoft.com/office/drawing/2014/main" id="{6FB66024-04DE-0E4E-9F18-AB63B3B81472}"/>
              </a:ext>
            </a:extLst>
          </p:cNvPr>
          <p:cNvSpPr>
            <a:spLocks noGrp="1"/>
          </p:cNvSpPr>
          <p:nvPr>
            <p:ph type="body" sz="quarter" idx="17" hasCustomPrompt="1"/>
          </p:nvPr>
        </p:nvSpPr>
        <p:spPr>
          <a:xfrm>
            <a:off x="4151835" y="3688157"/>
            <a:ext cx="4742464" cy="342684"/>
          </a:xfrm>
          <a:prstGeom prst="rect">
            <a:avLst/>
          </a:prstGeom>
        </p:spPr>
        <p:txBody>
          <a:bodyPr/>
          <a:lstStyle>
            <a:lvl1pPr marL="0" marR="0" indent="0" algn="l" defTabSz="403433" rtl="0" eaLnBrk="1" fontAlgn="auto" latinLnBrk="0" hangingPunct="1">
              <a:lnSpc>
                <a:spcPct val="120000"/>
              </a:lnSpc>
              <a:spcBef>
                <a:spcPts val="0"/>
              </a:spcBef>
              <a:spcAft>
                <a:spcPts val="3441"/>
              </a:spcAft>
              <a:buClrTx/>
              <a:buSzTx/>
              <a:buFontTx/>
              <a:buNone/>
              <a:tabLst/>
              <a:defRPr sz="1412"/>
            </a:lvl1pPr>
          </a:lstStyle>
          <a:p>
            <a:pPr marL="0" indent="0">
              <a:lnSpc>
                <a:spcPct val="120000"/>
              </a:lnSpc>
              <a:buNone/>
            </a:pPr>
            <a:r>
              <a:rPr lang="en-US" sz="1588" dirty="0">
                <a:latin typeface="Helvetica"/>
                <a:cs typeface="Helvetica"/>
              </a:rPr>
              <a:t>Subtitle or short description</a:t>
            </a:r>
            <a:endParaRPr lang="en-US" sz="1588" dirty="0"/>
          </a:p>
        </p:txBody>
      </p:sp>
      <p:sp>
        <p:nvSpPr>
          <p:cNvPr id="27" name="Text Placeholder 3">
            <a:extLst>
              <a:ext uri="{FF2B5EF4-FFF2-40B4-BE49-F238E27FC236}">
                <a16:creationId xmlns:a16="http://schemas.microsoft.com/office/drawing/2014/main" id="{D818688C-7FBF-A842-92B6-9365A4F17C48}"/>
              </a:ext>
            </a:extLst>
          </p:cNvPr>
          <p:cNvSpPr>
            <a:spLocks noGrp="1"/>
          </p:cNvSpPr>
          <p:nvPr>
            <p:ph type="body" sz="quarter" idx="18" hasCustomPrompt="1"/>
          </p:nvPr>
        </p:nvSpPr>
        <p:spPr>
          <a:xfrm>
            <a:off x="5995396" y="4743907"/>
            <a:ext cx="2898903" cy="539554"/>
          </a:xfrm>
          <a:prstGeom prst="rect">
            <a:avLst/>
          </a:prstGeom>
        </p:spPr>
        <p:txBody>
          <a:bodyPr/>
          <a:lstStyle>
            <a:lvl1pPr marL="0" indent="0">
              <a:lnSpc>
                <a:spcPct val="150000"/>
              </a:lnSpc>
              <a:buFont typeface="Arial" panose="020B0604020202020204" pitchFamily="34" charset="0"/>
              <a:buNone/>
              <a:defRPr/>
            </a:lvl1pPr>
          </a:lstStyle>
          <a:p>
            <a:pPr marL="0" indent="0">
              <a:lnSpc>
                <a:spcPct val="150000"/>
              </a:lnSpc>
              <a:buFont typeface="Arial" panose="020B0604020202020204" pitchFamily="34" charset="0"/>
              <a:buNone/>
            </a:pPr>
            <a:r>
              <a:rPr lang="en-US" dirty="0">
                <a:solidFill>
                  <a:srgbClr val="00AEEF"/>
                </a:solidFill>
                <a:latin typeface="Helvetica"/>
                <a:cs typeface="Helvetica"/>
              </a:rPr>
              <a:t>Title</a:t>
            </a:r>
            <a:endParaRPr lang="en-US" sz="2118" dirty="0">
              <a:latin typeface="Helvetica"/>
              <a:cs typeface="Helvetica"/>
            </a:endParaRPr>
          </a:p>
        </p:txBody>
      </p:sp>
      <p:sp>
        <p:nvSpPr>
          <p:cNvPr id="28" name="Text Placeholder 8">
            <a:extLst>
              <a:ext uri="{FF2B5EF4-FFF2-40B4-BE49-F238E27FC236}">
                <a16:creationId xmlns:a16="http://schemas.microsoft.com/office/drawing/2014/main" id="{5C2F6FA7-3986-E34D-9C46-39C914D6EBB5}"/>
              </a:ext>
            </a:extLst>
          </p:cNvPr>
          <p:cNvSpPr>
            <a:spLocks noGrp="1"/>
          </p:cNvSpPr>
          <p:nvPr>
            <p:ph type="body" sz="quarter" idx="19" hasCustomPrompt="1"/>
          </p:nvPr>
        </p:nvSpPr>
        <p:spPr>
          <a:xfrm>
            <a:off x="5995396" y="5296042"/>
            <a:ext cx="2898902" cy="342684"/>
          </a:xfrm>
          <a:prstGeom prst="rect">
            <a:avLst/>
          </a:prstGeom>
        </p:spPr>
        <p:txBody>
          <a:bodyPr/>
          <a:lstStyle>
            <a:lvl1pPr marL="0" marR="0" indent="0" algn="l" defTabSz="403433" rtl="0" eaLnBrk="1" fontAlgn="auto" latinLnBrk="0" hangingPunct="1">
              <a:lnSpc>
                <a:spcPct val="120000"/>
              </a:lnSpc>
              <a:spcBef>
                <a:spcPts val="0"/>
              </a:spcBef>
              <a:spcAft>
                <a:spcPts val="3441"/>
              </a:spcAft>
              <a:buClrTx/>
              <a:buSzTx/>
              <a:buFontTx/>
              <a:buNone/>
              <a:tabLst/>
              <a:defRPr sz="1412"/>
            </a:lvl1pPr>
          </a:lstStyle>
          <a:p>
            <a:pPr marL="0" indent="0">
              <a:lnSpc>
                <a:spcPct val="120000"/>
              </a:lnSpc>
              <a:buNone/>
            </a:pPr>
            <a:r>
              <a:rPr lang="en-US" sz="1588" dirty="0">
                <a:latin typeface="Helvetica"/>
                <a:cs typeface="Helvetica"/>
              </a:rPr>
              <a:t>Subtitle or short description</a:t>
            </a:r>
            <a:endParaRPr lang="en-US" sz="1588" dirty="0"/>
          </a:p>
        </p:txBody>
      </p:sp>
      <p:sp>
        <p:nvSpPr>
          <p:cNvPr id="4" name="Text Placeholder 3">
            <a:extLst>
              <a:ext uri="{FF2B5EF4-FFF2-40B4-BE49-F238E27FC236}">
                <a16:creationId xmlns:a16="http://schemas.microsoft.com/office/drawing/2014/main" id="{5A65C05F-9133-F446-AB43-07428D5C7503}"/>
              </a:ext>
            </a:extLst>
          </p:cNvPr>
          <p:cNvSpPr>
            <a:spLocks noGrp="1"/>
          </p:cNvSpPr>
          <p:nvPr>
            <p:ph type="body" sz="quarter" idx="20" hasCustomPrompt="1"/>
          </p:nvPr>
        </p:nvSpPr>
        <p:spPr>
          <a:xfrm>
            <a:off x="646822" y="1704912"/>
            <a:ext cx="1113411" cy="575117"/>
          </a:xfrm>
          <a:prstGeom prst="rect">
            <a:avLst/>
          </a:prstGeom>
        </p:spPr>
        <p:txBody>
          <a:bodyPr/>
          <a:lstStyle>
            <a:lvl1pPr marL="0" indent="0" algn="ctr">
              <a:lnSpc>
                <a:spcPct val="150000"/>
              </a:lnSpc>
              <a:buFont typeface="Arial" panose="020B0604020202020204" pitchFamily="34" charset="0"/>
              <a:buNone/>
              <a:defRPr/>
            </a:lvl1pPr>
          </a:lstStyle>
          <a:p>
            <a:pPr marL="0" indent="0" algn="ctr">
              <a:lnSpc>
                <a:spcPct val="150000"/>
              </a:lnSpc>
              <a:buFont typeface="Arial" panose="020B0604020202020204" pitchFamily="34" charset="0"/>
              <a:buNone/>
            </a:pPr>
            <a:r>
              <a:rPr lang="en-US" dirty="0">
                <a:solidFill>
                  <a:schemeClr val="bg1"/>
                </a:solidFill>
                <a:latin typeface="Helvetica"/>
                <a:cs typeface="Helvetica"/>
              </a:rPr>
              <a:t>10.5%</a:t>
            </a:r>
          </a:p>
        </p:txBody>
      </p:sp>
      <p:sp>
        <p:nvSpPr>
          <p:cNvPr id="30" name="Text Placeholder 3">
            <a:extLst>
              <a:ext uri="{FF2B5EF4-FFF2-40B4-BE49-F238E27FC236}">
                <a16:creationId xmlns:a16="http://schemas.microsoft.com/office/drawing/2014/main" id="{19DC76EB-E6F8-3741-B6BE-628C9EDA4761}"/>
              </a:ext>
            </a:extLst>
          </p:cNvPr>
          <p:cNvSpPr>
            <a:spLocks noGrp="1"/>
          </p:cNvSpPr>
          <p:nvPr>
            <p:ph type="body" sz="quarter" idx="21" hasCustomPrompt="1"/>
          </p:nvPr>
        </p:nvSpPr>
        <p:spPr>
          <a:xfrm>
            <a:off x="2496475" y="3274953"/>
            <a:ext cx="1113411" cy="575117"/>
          </a:xfrm>
          <a:prstGeom prst="rect">
            <a:avLst/>
          </a:prstGeom>
        </p:spPr>
        <p:txBody>
          <a:bodyPr/>
          <a:lstStyle>
            <a:lvl1pPr marL="0" indent="0" algn="ctr">
              <a:lnSpc>
                <a:spcPct val="150000"/>
              </a:lnSpc>
              <a:buFont typeface="Arial" panose="020B0604020202020204" pitchFamily="34" charset="0"/>
              <a:buNone/>
              <a:defRPr/>
            </a:lvl1pPr>
          </a:lstStyle>
          <a:p>
            <a:pPr marL="0" indent="0" algn="ctr">
              <a:lnSpc>
                <a:spcPct val="150000"/>
              </a:lnSpc>
              <a:buFont typeface="Arial" panose="020B0604020202020204" pitchFamily="34" charset="0"/>
              <a:buNone/>
            </a:pPr>
            <a:r>
              <a:rPr lang="en-US" dirty="0">
                <a:solidFill>
                  <a:schemeClr val="bg1"/>
                </a:solidFill>
                <a:latin typeface="Helvetica"/>
                <a:cs typeface="Helvetica"/>
              </a:rPr>
              <a:t>12.2%</a:t>
            </a:r>
          </a:p>
        </p:txBody>
      </p:sp>
      <p:sp>
        <p:nvSpPr>
          <p:cNvPr id="31" name="Text Placeholder 3">
            <a:extLst>
              <a:ext uri="{FF2B5EF4-FFF2-40B4-BE49-F238E27FC236}">
                <a16:creationId xmlns:a16="http://schemas.microsoft.com/office/drawing/2014/main" id="{373FA2E7-1A42-1A47-96BF-744845561C7A}"/>
              </a:ext>
            </a:extLst>
          </p:cNvPr>
          <p:cNvSpPr>
            <a:spLocks noGrp="1"/>
          </p:cNvSpPr>
          <p:nvPr>
            <p:ph type="body" sz="quarter" idx="22" hasCustomPrompt="1"/>
          </p:nvPr>
        </p:nvSpPr>
        <p:spPr>
          <a:xfrm>
            <a:off x="4390826" y="4852163"/>
            <a:ext cx="1113411" cy="575117"/>
          </a:xfrm>
          <a:prstGeom prst="rect">
            <a:avLst/>
          </a:prstGeom>
        </p:spPr>
        <p:txBody>
          <a:bodyPr/>
          <a:lstStyle>
            <a:lvl1pPr marL="0" indent="0" algn="ctr">
              <a:lnSpc>
                <a:spcPct val="150000"/>
              </a:lnSpc>
              <a:buFont typeface="Arial" panose="020B0604020202020204" pitchFamily="34" charset="0"/>
              <a:buNone/>
              <a:defRPr/>
            </a:lvl1pPr>
          </a:lstStyle>
          <a:p>
            <a:pPr marL="0" indent="0" algn="ctr">
              <a:lnSpc>
                <a:spcPct val="150000"/>
              </a:lnSpc>
              <a:buFont typeface="Arial" panose="020B0604020202020204" pitchFamily="34" charset="0"/>
              <a:buNone/>
            </a:pPr>
            <a:r>
              <a:rPr lang="en-US" dirty="0">
                <a:solidFill>
                  <a:schemeClr val="bg1"/>
                </a:solidFill>
                <a:latin typeface="Helvetica"/>
                <a:cs typeface="Helvetica"/>
              </a:rPr>
              <a:t>0.97%</a:t>
            </a:r>
          </a:p>
        </p:txBody>
      </p:sp>
    </p:spTree>
    <p:extLst>
      <p:ext uri="{BB962C8B-B14F-4D97-AF65-F5344CB8AC3E}">
        <p14:creationId xmlns:p14="http://schemas.microsoft.com/office/powerpoint/2010/main" val="1789476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37461E-5416-471E-B1FB-17979C25007A}" type="datetime1">
              <a:rPr lang="en-US" smtClean="0">
                <a:solidFill>
                  <a:prstClr val="black">
                    <a:tint val="75000"/>
                  </a:prstClr>
                </a:solidFill>
              </a:rPr>
              <a:t>10/12/2022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54BBEC-23AD-454F-B700-75A3D60DC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61607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Numerical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215A6-A658-4B1C-A2EE-3569490E8AAA}"/>
              </a:ext>
            </a:extLst>
          </p:cNvPr>
          <p:cNvSpPr>
            <a:spLocks noGrp="1"/>
          </p:cNvSpPr>
          <p:nvPr>
            <p:ph type="title" hasCustomPrompt="1"/>
          </p:nvPr>
        </p:nvSpPr>
        <p:spPr/>
        <p:txBody>
          <a:bodyPr/>
          <a:lstStyle/>
          <a:p>
            <a:r>
              <a:rPr lang="en-US" dirty="0">
                <a:solidFill>
                  <a:srgbClr val="00AEEF"/>
                </a:solidFill>
              </a:rPr>
              <a:t>CLICK TO ADD</a:t>
            </a:r>
            <a:r>
              <a:rPr lang="en-US" dirty="0"/>
              <a:t> </a:t>
            </a:r>
            <a:r>
              <a:rPr lang="en-US" b="1" dirty="0">
                <a:latin typeface="Helvetica" panose="020B0604020202020204" pitchFamily="34" charset="0"/>
              </a:rPr>
              <a:t>TITLE</a:t>
            </a:r>
            <a:endParaRPr lang="en-US" dirty="0"/>
          </a:p>
        </p:txBody>
      </p:sp>
      <p:sp>
        <p:nvSpPr>
          <p:cNvPr id="6" name="Text Placeholder 17">
            <a:extLst>
              <a:ext uri="{FF2B5EF4-FFF2-40B4-BE49-F238E27FC236}">
                <a16:creationId xmlns:a16="http://schemas.microsoft.com/office/drawing/2014/main" id="{1E085A3A-4897-6847-86D4-FF57BBC3A6D8}"/>
              </a:ext>
            </a:extLst>
          </p:cNvPr>
          <p:cNvSpPr>
            <a:spLocks noGrp="1"/>
          </p:cNvSpPr>
          <p:nvPr>
            <p:ph type="body" sz="quarter" idx="11" hasCustomPrompt="1"/>
          </p:nvPr>
        </p:nvSpPr>
        <p:spPr>
          <a:xfrm>
            <a:off x="251478" y="6325768"/>
            <a:ext cx="5420212" cy="407696"/>
          </a:xfrm>
          <a:prstGeom prst="rect">
            <a:avLst/>
          </a:prstGeom>
        </p:spPr>
        <p:txBody>
          <a:bodyPr lIns="0" tIns="0" rIns="0" bIns="0">
            <a:noAutofit/>
          </a:bodyPr>
          <a:lstStyle>
            <a:lvl1pPr marL="0" indent="0">
              <a:lnSpc>
                <a:spcPct val="100000"/>
              </a:lnSpc>
              <a:spcBef>
                <a:spcPts val="0"/>
              </a:spcBef>
              <a:buNone/>
              <a:defRPr sz="706">
                <a:solidFill>
                  <a:schemeClr val="bg1">
                    <a:lumMod val="50000"/>
                  </a:schemeClr>
                </a:solidFill>
                <a:latin typeface="Helvetica Light" panose="020B0403020202020204"/>
              </a:defRPr>
            </a:lvl1pPr>
          </a:lstStyle>
          <a:p>
            <a:pPr lvl="0"/>
            <a:r>
              <a:rPr lang="en-US" dirty="0"/>
              <a:t>Disclosures and footnotes go here.</a:t>
            </a:r>
          </a:p>
        </p:txBody>
      </p:sp>
      <p:sp>
        <p:nvSpPr>
          <p:cNvPr id="7" name="Oval 6">
            <a:extLst>
              <a:ext uri="{FF2B5EF4-FFF2-40B4-BE49-F238E27FC236}">
                <a16:creationId xmlns:a16="http://schemas.microsoft.com/office/drawing/2014/main" id="{31E62752-458F-654D-BEC2-7B037949ABDC}"/>
              </a:ext>
            </a:extLst>
          </p:cNvPr>
          <p:cNvSpPr/>
          <p:nvPr/>
        </p:nvSpPr>
        <p:spPr>
          <a:xfrm>
            <a:off x="-1068897" y="1833587"/>
            <a:ext cx="3026461" cy="3568770"/>
          </a:xfrm>
          <a:prstGeom prst="ellipse">
            <a:avLst/>
          </a:prstGeom>
          <a:solidFill>
            <a:schemeClr val="bg1"/>
          </a:solidFill>
          <a:ln w="3810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88" dirty="0"/>
              <a:t>[[</a:t>
            </a:r>
          </a:p>
        </p:txBody>
      </p:sp>
      <p:sp>
        <p:nvSpPr>
          <p:cNvPr id="9" name="Rectangle 8">
            <a:extLst>
              <a:ext uri="{FF2B5EF4-FFF2-40B4-BE49-F238E27FC236}">
                <a16:creationId xmlns:a16="http://schemas.microsoft.com/office/drawing/2014/main" id="{4993E6D9-9503-354D-8A67-D85826A0394C}"/>
              </a:ext>
            </a:extLst>
          </p:cNvPr>
          <p:cNvSpPr/>
          <p:nvPr/>
        </p:nvSpPr>
        <p:spPr>
          <a:xfrm>
            <a:off x="-1229403" y="1330350"/>
            <a:ext cx="2069811" cy="452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0" name="Oval 9">
            <a:extLst>
              <a:ext uri="{FF2B5EF4-FFF2-40B4-BE49-F238E27FC236}">
                <a16:creationId xmlns:a16="http://schemas.microsoft.com/office/drawing/2014/main" id="{04669399-F107-1442-9376-1B7B0F766D7A}"/>
              </a:ext>
            </a:extLst>
          </p:cNvPr>
          <p:cNvSpPr/>
          <p:nvPr/>
        </p:nvSpPr>
        <p:spPr>
          <a:xfrm>
            <a:off x="434671" y="1501374"/>
            <a:ext cx="999007" cy="969625"/>
          </a:xfrm>
          <a:prstGeom prst="ellipse">
            <a:avLst/>
          </a:prstGeom>
          <a:solidFill>
            <a:srgbClr val="2636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1" name="Oval 10">
            <a:extLst>
              <a:ext uri="{FF2B5EF4-FFF2-40B4-BE49-F238E27FC236}">
                <a16:creationId xmlns:a16="http://schemas.microsoft.com/office/drawing/2014/main" id="{355DAC78-63C7-374E-A663-A517D1411E29}"/>
              </a:ext>
            </a:extLst>
          </p:cNvPr>
          <p:cNvSpPr/>
          <p:nvPr/>
        </p:nvSpPr>
        <p:spPr>
          <a:xfrm>
            <a:off x="1433678" y="3132488"/>
            <a:ext cx="999007" cy="969625"/>
          </a:xfrm>
          <a:prstGeom prst="ellipse">
            <a:avLst/>
          </a:prstGeom>
          <a:solidFill>
            <a:srgbClr val="2636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2" name="Oval 11">
            <a:extLst>
              <a:ext uri="{FF2B5EF4-FFF2-40B4-BE49-F238E27FC236}">
                <a16:creationId xmlns:a16="http://schemas.microsoft.com/office/drawing/2014/main" id="{0ABB4F3A-E775-ED4C-8A38-7155F63BE9C4}"/>
              </a:ext>
            </a:extLst>
          </p:cNvPr>
          <p:cNvSpPr/>
          <p:nvPr/>
        </p:nvSpPr>
        <p:spPr>
          <a:xfrm>
            <a:off x="434671" y="4729840"/>
            <a:ext cx="999007" cy="969625"/>
          </a:xfrm>
          <a:prstGeom prst="ellipse">
            <a:avLst/>
          </a:prstGeom>
          <a:solidFill>
            <a:srgbClr val="2636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3" name="Content Placeholder 2">
            <a:extLst>
              <a:ext uri="{FF2B5EF4-FFF2-40B4-BE49-F238E27FC236}">
                <a16:creationId xmlns:a16="http://schemas.microsoft.com/office/drawing/2014/main" id="{1ECEE5B9-A630-9F49-8478-B532153E642D}"/>
              </a:ext>
            </a:extLst>
          </p:cNvPr>
          <p:cNvSpPr txBox="1">
            <a:spLocks/>
          </p:cNvSpPr>
          <p:nvPr/>
        </p:nvSpPr>
        <p:spPr>
          <a:xfrm>
            <a:off x="297917" y="1411660"/>
            <a:ext cx="1272515" cy="969625"/>
          </a:xfrm>
          <a:prstGeom prst="rect">
            <a:avLst/>
          </a:prstGeom>
        </p:spPr>
        <p:txBody>
          <a:bodyPr vert="horz" lIns="80682" tIns="40341" rIns="80682" bIns="4034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Helvetica Light" panose="020B0403020202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Helvetica Light" panose="020B0403020202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Helvetica Light" panose="020B0403020202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Helvetica Light" panose="020B0403020202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3530" b="1" dirty="0">
                <a:solidFill>
                  <a:schemeClr val="bg1"/>
                </a:solidFill>
                <a:latin typeface="Helvetica"/>
                <a:cs typeface="Helvetica"/>
              </a:rPr>
              <a:t>1</a:t>
            </a:r>
          </a:p>
        </p:txBody>
      </p:sp>
      <p:sp>
        <p:nvSpPr>
          <p:cNvPr id="14" name="Content Placeholder 2">
            <a:extLst>
              <a:ext uri="{FF2B5EF4-FFF2-40B4-BE49-F238E27FC236}">
                <a16:creationId xmlns:a16="http://schemas.microsoft.com/office/drawing/2014/main" id="{8EC2DB87-B2C7-C540-B943-115A76A64F78}"/>
              </a:ext>
            </a:extLst>
          </p:cNvPr>
          <p:cNvSpPr txBox="1">
            <a:spLocks/>
          </p:cNvSpPr>
          <p:nvPr/>
        </p:nvSpPr>
        <p:spPr>
          <a:xfrm>
            <a:off x="1306161" y="3029230"/>
            <a:ext cx="1272515" cy="969625"/>
          </a:xfrm>
          <a:prstGeom prst="rect">
            <a:avLst/>
          </a:prstGeom>
        </p:spPr>
        <p:txBody>
          <a:bodyPr vert="horz" lIns="80682" tIns="40341" rIns="80682" bIns="4034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Helvetica Light" panose="020B0403020202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Helvetica Light" panose="020B0403020202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Helvetica Light" panose="020B0403020202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Helvetica Light" panose="020B0403020202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3530" b="1" dirty="0">
                <a:solidFill>
                  <a:schemeClr val="bg1"/>
                </a:solidFill>
                <a:latin typeface="Helvetica"/>
                <a:cs typeface="Helvetica"/>
              </a:rPr>
              <a:t>2</a:t>
            </a:r>
          </a:p>
        </p:txBody>
      </p:sp>
      <p:sp>
        <p:nvSpPr>
          <p:cNvPr id="15" name="Content Placeholder 2">
            <a:extLst>
              <a:ext uri="{FF2B5EF4-FFF2-40B4-BE49-F238E27FC236}">
                <a16:creationId xmlns:a16="http://schemas.microsoft.com/office/drawing/2014/main" id="{254291A5-955D-9440-80E7-8799B43BB0A7}"/>
              </a:ext>
            </a:extLst>
          </p:cNvPr>
          <p:cNvSpPr txBox="1">
            <a:spLocks/>
          </p:cNvSpPr>
          <p:nvPr/>
        </p:nvSpPr>
        <p:spPr>
          <a:xfrm>
            <a:off x="307153" y="4650588"/>
            <a:ext cx="1272515" cy="969625"/>
          </a:xfrm>
          <a:prstGeom prst="rect">
            <a:avLst/>
          </a:prstGeom>
        </p:spPr>
        <p:txBody>
          <a:bodyPr vert="horz" lIns="80682" tIns="40341" rIns="80682" bIns="4034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Helvetica Light" panose="020B0403020202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Helvetica Light" panose="020B0403020202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Helvetica Light" panose="020B0403020202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Helvetica Light" panose="020B0403020202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3530" b="1" dirty="0">
                <a:solidFill>
                  <a:schemeClr val="bg1"/>
                </a:solidFill>
                <a:latin typeface="Helvetica"/>
                <a:cs typeface="Helvetica"/>
              </a:rPr>
              <a:t>3</a:t>
            </a:r>
          </a:p>
        </p:txBody>
      </p:sp>
      <p:sp>
        <p:nvSpPr>
          <p:cNvPr id="21" name="Slide Number Placeholder 2">
            <a:extLst>
              <a:ext uri="{FF2B5EF4-FFF2-40B4-BE49-F238E27FC236}">
                <a16:creationId xmlns:a16="http://schemas.microsoft.com/office/drawing/2014/main" id="{5F3153EC-B4C9-6243-9E95-A968C3E8CDC3}"/>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23" name="Text Placeholder 3">
            <a:extLst>
              <a:ext uri="{FF2B5EF4-FFF2-40B4-BE49-F238E27FC236}">
                <a16:creationId xmlns:a16="http://schemas.microsoft.com/office/drawing/2014/main" id="{49802214-A233-E943-9C82-E7BDB33ED312}"/>
              </a:ext>
            </a:extLst>
          </p:cNvPr>
          <p:cNvSpPr>
            <a:spLocks noGrp="1"/>
          </p:cNvSpPr>
          <p:nvPr>
            <p:ph type="body" sz="quarter" idx="12" hasCustomPrompt="1"/>
          </p:nvPr>
        </p:nvSpPr>
        <p:spPr>
          <a:xfrm>
            <a:off x="2094318" y="1754337"/>
            <a:ext cx="6799981" cy="1050787"/>
          </a:xfrm>
          <a:prstGeom prst="rect">
            <a:avLst/>
          </a:prstGeom>
        </p:spPr>
        <p:txBody>
          <a:bodyPr/>
          <a:lstStyle>
            <a:lvl1pPr marL="252146" indent="-252146" algn="l">
              <a:lnSpc>
                <a:spcPct val="100000"/>
              </a:lnSpc>
              <a:buFont typeface="Arial" panose="020B0604020202020204" pitchFamily="34" charset="0"/>
              <a:buChar char="•"/>
              <a:defRPr sz="1412"/>
            </a:lvl1pPr>
            <a:lvl2pPr algn="ctr">
              <a:defRPr/>
            </a:lvl2pPr>
          </a:lstStyle>
          <a:p>
            <a:pPr>
              <a:lnSpc>
                <a:spcPct val="120000"/>
              </a:lnSpc>
            </a:pPr>
            <a:r>
              <a:rPr lang="en-US" sz="1235" dirty="0">
                <a:latin typeface="Helvetica Light" panose="020B0403020202020204"/>
                <a:cs typeface="Helvetica"/>
              </a:rPr>
              <a:t>Descriptive bullets</a:t>
            </a:r>
          </a:p>
          <a:p>
            <a:pPr>
              <a:lnSpc>
                <a:spcPct val="120000"/>
              </a:lnSpc>
            </a:pPr>
            <a:r>
              <a:rPr lang="en-US" sz="1235" dirty="0">
                <a:latin typeface="Helvetica Light" panose="020B0403020202020204"/>
              </a:rPr>
              <a:t>Add more or less</a:t>
            </a:r>
          </a:p>
          <a:p>
            <a:pPr>
              <a:lnSpc>
                <a:spcPct val="120000"/>
              </a:lnSpc>
            </a:pPr>
            <a:r>
              <a:rPr lang="en-US" sz="1235" dirty="0">
                <a:latin typeface="Helvetica Light" panose="020B0403020202020204"/>
              </a:rPr>
              <a:t>These are long bullets or short ideas</a:t>
            </a:r>
          </a:p>
        </p:txBody>
      </p:sp>
      <p:sp>
        <p:nvSpPr>
          <p:cNvPr id="24" name="Text Placeholder 3">
            <a:extLst>
              <a:ext uri="{FF2B5EF4-FFF2-40B4-BE49-F238E27FC236}">
                <a16:creationId xmlns:a16="http://schemas.microsoft.com/office/drawing/2014/main" id="{984AA172-6F54-8244-A9E7-05259B8A0557}"/>
              </a:ext>
            </a:extLst>
          </p:cNvPr>
          <p:cNvSpPr>
            <a:spLocks noGrp="1"/>
          </p:cNvSpPr>
          <p:nvPr>
            <p:ph type="body" sz="quarter" idx="13" hasCustomPrompt="1"/>
          </p:nvPr>
        </p:nvSpPr>
        <p:spPr>
          <a:xfrm>
            <a:off x="2818834" y="3367133"/>
            <a:ext cx="6075465" cy="1050787"/>
          </a:xfrm>
          <a:prstGeom prst="rect">
            <a:avLst/>
          </a:prstGeom>
        </p:spPr>
        <p:txBody>
          <a:bodyPr/>
          <a:lstStyle>
            <a:lvl1pPr marL="252146" indent="-252146" algn="l">
              <a:lnSpc>
                <a:spcPct val="100000"/>
              </a:lnSpc>
              <a:buFont typeface="Arial" panose="020B0604020202020204" pitchFamily="34" charset="0"/>
              <a:buChar char="•"/>
              <a:defRPr sz="1412"/>
            </a:lvl1pPr>
            <a:lvl2pPr algn="ctr">
              <a:defRPr/>
            </a:lvl2pPr>
          </a:lstStyle>
          <a:p>
            <a:pPr>
              <a:lnSpc>
                <a:spcPct val="120000"/>
              </a:lnSpc>
            </a:pPr>
            <a:r>
              <a:rPr lang="en-US" sz="1235" dirty="0">
                <a:latin typeface="Helvetica Light" panose="020B0403020202020204"/>
                <a:cs typeface="Helvetica"/>
              </a:rPr>
              <a:t>Descriptive bullets</a:t>
            </a:r>
          </a:p>
          <a:p>
            <a:pPr>
              <a:lnSpc>
                <a:spcPct val="120000"/>
              </a:lnSpc>
            </a:pPr>
            <a:r>
              <a:rPr lang="en-US" sz="1235" dirty="0">
                <a:latin typeface="Helvetica Light" panose="020B0403020202020204"/>
              </a:rPr>
              <a:t>Add more or less</a:t>
            </a:r>
          </a:p>
          <a:p>
            <a:pPr>
              <a:lnSpc>
                <a:spcPct val="120000"/>
              </a:lnSpc>
            </a:pPr>
            <a:r>
              <a:rPr lang="en-US" sz="1235" dirty="0">
                <a:latin typeface="Helvetica Light" panose="020B0403020202020204"/>
              </a:rPr>
              <a:t>These are long bullets or short ideas</a:t>
            </a:r>
          </a:p>
        </p:txBody>
      </p:sp>
      <p:sp>
        <p:nvSpPr>
          <p:cNvPr id="25" name="Text Placeholder 3">
            <a:extLst>
              <a:ext uri="{FF2B5EF4-FFF2-40B4-BE49-F238E27FC236}">
                <a16:creationId xmlns:a16="http://schemas.microsoft.com/office/drawing/2014/main" id="{EAE66834-8039-4748-9E9A-F2E027997737}"/>
              </a:ext>
            </a:extLst>
          </p:cNvPr>
          <p:cNvSpPr>
            <a:spLocks noGrp="1"/>
          </p:cNvSpPr>
          <p:nvPr>
            <p:ph type="body" sz="quarter" idx="14" hasCustomPrompt="1"/>
          </p:nvPr>
        </p:nvSpPr>
        <p:spPr>
          <a:xfrm>
            <a:off x="2094318" y="4978918"/>
            <a:ext cx="6799981" cy="1050787"/>
          </a:xfrm>
          <a:prstGeom prst="rect">
            <a:avLst/>
          </a:prstGeom>
        </p:spPr>
        <p:txBody>
          <a:bodyPr/>
          <a:lstStyle>
            <a:lvl1pPr marL="252146" indent="-252146" algn="l">
              <a:lnSpc>
                <a:spcPct val="100000"/>
              </a:lnSpc>
              <a:buFont typeface="Arial" panose="020B0604020202020204" pitchFamily="34" charset="0"/>
              <a:buChar char="•"/>
              <a:defRPr sz="1412"/>
            </a:lvl1pPr>
            <a:lvl2pPr algn="ctr">
              <a:defRPr/>
            </a:lvl2pPr>
          </a:lstStyle>
          <a:p>
            <a:pPr>
              <a:lnSpc>
                <a:spcPct val="120000"/>
              </a:lnSpc>
            </a:pPr>
            <a:r>
              <a:rPr lang="en-US" sz="1235" dirty="0">
                <a:latin typeface="Helvetica Light" panose="020B0403020202020204"/>
                <a:cs typeface="Helvetica"/>
              </a:rPr>
              <a:t>Descriptive bullets</a:t>
            </a:r>
          </a:p>
          <a:p>
            <a:pPr>
              <a:lnSpc>
                <a:spcPct val="120000"/>
              </a:lnSpc>
            </a:pPr>
            <a:r>
              <a:rPr lang="en-US" sz="1235" dirty="0">
                <a:latin typeface="Helvetica Light" panose="020B0403020202020204"/>
              </a:rPr>
              <a:t>Add more or less</a:t>
            </a:r>
          </a:p>
          <a:p>
            <a:pPr>
              <a:lnSpc>
                <a:spcPct val="120000"/>
              </a:lnSpc>
            </a:pPr>
            <a:r>
              <a:rPr lang="en-US" sz="1235" dirty="0">
                <a:latin typeface="Helvetica Light" panose="020B0403020202020204"/>
              </a:rPr>
              <a:t>These are long bullets or short ideas</a:t>
            </a:r>
          </a:p>
        </p:txBody>
      </p:sp>
      <p:sp>
        <p:nvSpPr>
          <p:cNvPr id="4" name="Text Placeholder 3">
            <a:extLst>
              <a:ext uri="{FF2B5EF4-FFF2-40B4-BE49-F238E27FC236}">
                <a16:creationId xmlns:a16="http://schemas.microsoft.com/office/drawing/2014/main" id="{F37BFA78-7F57-4F43-A483-0AC7BDAC6D25}"/>
              </a:ext>
            </a:extLst>
          </p:cNvPr>
          <p:cNvSpPr>
            <a:spLocks noGrp="1"/>
          </p:cNvSpPr>
          <p:nvPr>
            <p:ph type="body" sz="quarter" idx="15" hasCustomPrompt="1"/>
          </p:nvPr>
        </p:nvSpPr>
        <p:spPr>
          <a:xfrm>
            <a:off x="2089799" y="1201152"/>
            <a:ext cx="6799981" cy="539554"/>
          </a:xfrm>
          <a:prstGeom prst="rect">
            <a:avLst/>
          </a:prstGeom>
        </p:spPr>
        <p:txBody>
          <a:bodyPr/>
          <a:lstStyle>
            <a:lvl1pPr marL="0" indent="0">
              <a:lnSpc>
                <a:spcPct val="150000"/>
              </a:lnSpc>
              <a:buFont typeface="Arial" panose="020B0604020202020204" pitchFamily="34" charset="0"/>
              <a:buNone/>
              <a:defRPr/>
            </a:lvl1pPr>
          </a:lstStyle>
          <a:p>
            <a:pPr marL="0" indent="0">
              <a:lnSpc>
                <a:spcPct val="150000"/>
              </a:lnSpc>
              <a:buFont typeface="Arial" panose="020B0604020202020204" pitchFamily="34" charset="0"/>
              <a:buNone/>
            </a:pPr>
            <a:r>
              <a:rPr lang="en-US" dirty="0">
                <a:solidFill>
                  <a:srgbClr val="00AEEF"/>
                </a:solidFill>
                <a:latin typeface="Helvetica"/>
                <a:cs typeface="Helvetica"/>
              </a:rPr>
              <a:t>Title</a:t>
            </a:r>
            <a:endParaRPr lang="en-US" sz="2118" dirty="0">
              <a:latin typeface="Helvetica"/>
              <a:cs typeface="Helvetica"/>
            </a:endParaRPr>
          </a:p>
        </p:txBody>
      </p:sp>
      <p:sp>
        <p:nvSpPr>
          <p:cNvPr id="27" name="Text Placeholder 3">
            <a:extLst>
              <a:ext uri="{FF2B5EF4-FFF2-40B4-BE49-F238E27FC236}">
                <a16:creationId xmlns:a16="http://schemas.microsoft.com/office/drawing/2014/main" id="{9602AFCB-1046-574D-8A03-856048E673E3}"/>
              </a:ext>
            </a:extLst>
          </p:cNvPr>
          <p:cNvSpPr>
            <a:spLocks noGrp="1"/>
          </p:cNvSpPr>
          <p:nvPr>
            <p:ph type="body" sz="quarter" idx="16" hasCustomPrompt="1"/>
          </p:nvPr>
        </p:nvSpPr>
        <p:spPr>
          <a:xfrm>
            <a:off x="2089799" y="4428446"/>
            <a:ext cx="6799981" cy="539554"/>
          </a:xfrm>
          <a:prstGeom prst="rect">
            <a:avLst/>
          </a:prstGeom>
        </p:spPr>
        <p:txBody>
          <a:bodyPr/>
          <a:lstStyle>
            <a:lvl1pPr marL="0" indent="0">
              <a:lnSpc>
                <a:spcPct val="150000"/>
              </a:lnSpc>
              <a:buFont typeface="Arial" panose="020B0604020202020204" pitchFamily="34" charset="0"/>
              <a:buNone/>
              <a:defRPr/>
            </a:lvl1pPr>
          </a:lstStyle>
          <a:p>
            <a:pPr marL="0" indent="0">
              <a:lnSpc>
                <a:spcPct val="150000"/>
              </a:lnSpc>
              <a:buFont typeface="Arial" panose="020B0604020202020204" pitchFamily="34" charset="0"/>
              <a:buNone/>
            </a:pPr>
            <a:r>
              <a:rPr lang="en-US" dirty="0">
                <a:solidFill>
                  <a:srgbClr val="00AEEF"/>
                </a:solidFill>
                <a:latin typeface="Helvetica"/>
                <a:cs typeface="Helvetica"/>
              </a:rPr>
              <a:t>Title</a:t>
            </a:r>
            <a:endParaRPr lang="en-US" sz="2118" dirty="0">
              <a:latin typeface="Helvetica"/>
              <a:cs typeface="Helvetica"/>
            </a:endParaRPr>
          </a:p>
        </p:txBody>
      </p:sp>
      <p:sp>
        <p:nvSpPr>
          <p:cNvPr id="29" name="Text Placeholder 3">
            <a:extLst>
              <a:ext uri="{FF2B5EF4-FFF2-40B4-BE49-F238E27FC236}">
                <a16:creationId xmlns:a16="http://schemas.microsoft.com/office/drawing/2014/main" id="{6DBA58A3-0A1A-4740-9534-D910250EB6A9}"/>
              </a:ext>
            </a:extLst>
          </p:cNvPr>
          <p:cNvSpPr>
            <a:spLocks noGrp="1"/>
          </p:cNvSpPr>
          <p:nvPr>
            <p:ph type="body" sz="quarter" idx="17" hasCustomPrompt="1"/>
          </p:nvPr>
        </p:nvSpPr>
        <p:spPr>
          <a:xfrm>
            <a:off x="2818834" y="2816124"/>
            <a:ext cx="6070945" cy="539554"/>
          </a:xfrm>
          <a:prstGeom prst="rect">
            <a:avLst/>
          </a:prstGeom>
        </p:spPr>
        <p:txBody>
          <a:bodyPr/>
          <a:lstStyle>
            <a:lvl1pPr marL="0" indent="0">
              <a:lnSpc>
                <a:spcPct val="150000"/>
              </a:lnSpc>
              <a:buFont typeface="Arial" panose="020B0604020202020204" pitchFamily="34" charset="0"/>
              <a:buNone/>
              <a:defRPr/>
            </a:lvl1pPr>
          </a:lstStyle>
          <a:p>
            <a:pPr marL="0" indent="0">
              <a:lnSpc>
                <a:spcPct val="150000"/>
              </a:lnSpc>
              <a:buFont typeface="Arial" panose="020B0604020202020204" pitchFamily="34" charset="0"/>
              <a:buNone/>
            </a:pPr>
            <a:r>
              <a:rPr lang="en-US" dirty="0">
                <a:solidFill>
                  <a:srgbClr val="00AEEF"/>
                </a:solidFill>
                <a:latin typeface="Helvetica"/>
                <a:cs typeface="Helvetica"/>
              </a:rPr>
              <a:t>Title</a:t>
            </a:r>
            <a:endParaRPr lang="en-US" sz="2118" dirty="0">
              <a:latin typeface="Helvetica"/>
              <a:cs typeface="Helvetica"/>
            </a:endParaRPr>
          </a:p>
        </p:txBody>
      </p:sp>
    </p:spTree>
    <p:extLst>
      <p:ext uri="{BB962C8B-B14F-4D97-AF65-F5344CB8AC3E}">
        <p14:creationId xmlns:p14="http://schemas.microsoft.com/office/powerpoint/2010/main" val="9589143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215A6-A658-4B1C-A2EE-3569490E8AAA}"/>
              </a:ext>
            </a:extLst>
          </p:cNvPr>
          <p:cNvSpPr>
            <a:spLocks noGrp="1"/>
          </p:cNvSpPr>
          <p:nvPr>
            <p:ph type="title" hasCustomPrompt="1"/>
          </p:nvPr>
        </p:nvSpPr>
        <p:spPr/>
        <p:txBody>
          <a:bodyPr/>
          <a:lstStyle/>
          <a:p>
            <a:r>
              <a:rPr lang="en-US" dirty="0">
                <a:solidFill>
                  <a:srgbClr val="00AEEF"/>
                </a:solidFill>
              </a:rPr>
              <a:t>CLICK TO ADD</a:t>
            </a:r>
            <a:r>
              <a:rPr lang="en-US" dirty="0"/>
              <a:t> </a:t>
            </a:r>
            <a:r>
              <a:rPr lang="en-US" b="1" dirty="0">
                <a:latin typeface="Helvetica" panose="020B0604020202020204" pitchFamily="34" charset="0"/>
              </a:rPr>
              <a:t>TITLE</a:t>
            </a:r>
            <a:endParaRPr lang="en-US" dirty="0"/>
          </a:p>
        </p:txBody>
      </p:sp>
      <p:sp>
        <p:nvSpPr>
          <p:cNvPr id="6" name="Text Placeholder 17">
            <a:extLst>
              <a:ext uri="{FF2B5EF4-FFF2-40B4-BE49-F238E27FC236}">
                <a16:creationId xmlns:a16="http://schemas.microsoft.com/office/drawing/2014/main" id="{1E085A3A-4897-6847-86D4-FF57BBC3A6D8}"/>
              </a:ext>
            </a:extLst>
          </p:cNvPr>
          <p:cNvSpPr>
            <a:spLocks noGrp="1"/>
          </p:cNvSpPr>
          <p:nvPr>
            <p:ph type="body" sz="quarter" idx="11" hasCustomPrompt="1"/>
          </p:nvPr>
        </p:nvSpPr>
        <p:spPr>
          <a:xfrm>
            <a:off x="251478" y="6325768"/>
            <a:ext cx="5420212" cy="407696"/>
          </a:xfrm>
          <a:prstGeom prst="rect">
            <a:avLst/>
          </a:prstGeom>
        </p:spPr>
        <p:txBody>
          <a:bodyPr lIns="0" tIns="0" rIns="0" bIns="0">
            <a:noAutofit/>
          </a:bodyPr>
          <a:lstStyle>
            <a:lvl1pPr marL="0" indent="0">
              <a:lnSpc>
                <a:spcPct val="100000"/>
              </a:lnSpc>
              <a:spcBef>
                <a:spcPts val="0"/>
              </a:spcBef>
              <a:buNone/>
              <a:defRPr sz="706">
                <a:solidFill>
                  <a:schemeClr val="bg1">
                    <a:lumMod val="50000"/>
                  </a:schemeClr>
                </a:solidFill>
                <a:latin typeface="Helvetica Light" panose="020B0403020202020204"/>
              </a:defRPr>
            </a:lvl1pPr>
          </a:lstStyle>
          <a:p>
            <a:pPr lvl="0"/>
            <a:r>
              <a:rPr lang="en-US" dirty="0"/>
              <a:t>Disclosures and footnotes go here.</a:t>
            </a:r>
          </a:p>
        </p:txBody>
      </p:sp>
      <p:sp>
        <p:nvSpPr>
          <p:cNvPr id="7" name="Rectangle 6">
            <a:extLst>
              <a:ext uri="{FF2B5EF4-FFF2-40B4-BE49-F238E27FC236}">
                <a16:creationId xmlns:a16="http://schemas.microsoft.com/office/drawing/2014/main" id="{B1D553E3-B0CB-4A49-B082-5F7EC89B172B}"/>
              </a:ext>
            </a:extLst>
          </p:cNvPr>
          <p:cNvSpPr/>
          <p:nvPr/>
        </p:nvSpPr>
        <p:spPr>
          <a:xfrm>
            <a:off x="434671" y="2039886"/>
            <a:ext cx="2466109" cy="37554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Rectangle 8">
            <a:extLst>
              <a:ext uri="{FF2B5EF4-FFF2-40B4-BE49-F238E27FC236}">
                <a16:creationId xmlns:a16="http://schemas.microsoft.com/office/drawing/2014/main" id="{FAC7BF6A-7C56-194C-AA47-F313DF762CA1}"/>
              </a:ext>
            </a:extLst>
          </p:cNvPr>
          <p:cNvSpPr/>
          <p:nvPr/>
        </p:nvSpPr>
        <p:spPr>
          <a:xfrm>
            <a:off x="3338943" y="2039885"/>
            <a:ext cx="2466109" cy="37554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0" name="Rectangle 9">
            <a:extLst>
              <a:ext uri="{FF2B5EF4-FFF2-40B4-BE49-F238E27FC236}">
                <a16:creationId xmlns:a16="http://schemas.microsoft.com/office/drawing/2014/main" id="{91B55B58-65B5-C940-9FA6-53F977DC943A}"/>
              </a:ext>
            </a:extLst>
          </p:cNvPr>
          <p:cNvSpPr/>
          <p:nvPr/>
        </p:nvSpPr>
        <p:spPr>
          <a:xfrm>
            <a:off x="6243215" y="2039884"/>
            <a:ext cx="2466109" cy="37554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7" name="Oval 16">
            <a:extLst>
              <a:ext uri="{FF2B5EF4-FFF2-40B4-BE49-F238E27FC236}">
                <a16:creationId xmlns:a16="http://schemas.microsoft.com/office/drawing/2014/main" id="{6B524571-4302-8642-98CF-53AD2D3A89D5}"/>
              </a:ext>
            </a:extLst>
          </p:cNvPr>
          <p:cNvSpPr/>
          <p:nvPr/>
        </p:nvSpPr>
        <p:spPr>
          <a:xfrm>
            <a:off x="1035034" y="1425801"/>
            <a:ext cx="1265382" cy="1228165"/>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8" name="Oval 17">
            <a:extLst>
              <a:ext uri="{FF2B5EF4-FFF2-40B4-BE49-F238E27FC236}">
                <a16:creationId xmlns:a16="http://schemas.microsoft.com/office/drawing/2014/main" id="{2BA9F19F-FBB0-F944-A4D0-7DC70B30210F}"/>
              </a:ext>
            </a:extLst>
          </p:cNvPr>
          <p:cNvSpPr/>
          <p:nvPr/>
        </p:nvSpPr>
        <p:spPr>
          <a:xfrm>
            <a:off x="3939306" y="1425801"/>
            <a:ext cx="1265382" cy="1228165"/>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9" name="Oval 18">
            <a:extLst>
              <a:ext uri="{FF2B5EF4-FFF2-40B4-BE49-F238E27FC236}">
                <a16:creationId xmlns:a16="http://schemas.microsoft.com/office/drawing/2014/main" id="{52CCA646-FF1B-6147-881E-7B8BCBC1E7BE}"/>
              </a:ext>
            </a:extLst>
          </p:cNvPr>
          <p:cNvSpPr/>
          <p:nvPr/>
        </p:nvSpPr>
        <p:spPr>
          <a:xfrm>
            <a:off x="6843584" y="1425801"/>
            <a:ext cx="1265382" cy="1228165"/>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5" name="Text Placeholder 3">
            <a:extLst>
              <a:ext uri="{FF2B5EF4-FFF2-40B4-BE49-F238E27FC236}">
                <a16:creationId xmlns:a16="http://schemas.microsoft.com/office/drawing/2014/main" id="{4BC0069D-CAE1-9240-91AF-0732378E5B0E}"/>
              </a:ext>
            </a:extLst>
          </p:cNvPr>
          <p:cNvSpPr>
            <a:spLocks noGrp="1"/>
          </p:cNvSpPr>
          <p:nvPr>
            <p:ph type="body" sz="quarter" idx="12" hasCustomPrompt="1"/>
          </p:nvPr>
        </p:nvSpPr>
        <p:spPr>
          <a:xfrm>
            <a:off x="648297" y="3268048"/>
            <a:ext cx="2038856" cy="2393276"/>
          </a:xfrm>
          <a:prstGeom prst="rect">
            <a:avLst/>
          </a:prstGeom>
        </p:spPr>
        <p:txBody>
          <a:bodyPr/>
          <a:lstStyle>
            <a:lvl1pPr marL="0" indent="0" algn="ctr">
              <a:lnSpc>
                <a:spcPct val="120000"/>
              </a:lnSpc>
              <a:buNone/>
              <a:defRPr/>
            </a:lvl1pPr>
            <a:lvl2pPr algn="ctr">
              <a:defRPr/>
            </a:lvl2pPr>
          </a:lstStyle>
          <a:p>
            <a:pPr marL="0" indent="0" algn="ctr">
              <a:lnSpc>
                <a:spcPct val="120000"/>
              </a:lnSpc>
              <a:buNone/>
            </a:pPr>
            <a:r>
              <a:rPr lang="en-US" sz="1235" dirty="0">
                <a:solidFill>
                  <a:schemeClr val="tx1"/>
                </a:solidFill>
                <a:latin typeface="Helvetica Light" panose="020B0403020202020204"/>
                <a:cs typeface="Helvetica"/>
              </a:rPr>
              <a:t>Descriptive ideas (14pt)</a:t>
            </a:r>
          </a:p>
          <a:p>
            <a:pPr marL="0" indent="0" algn="ctr">
              <a:lnSpc>
                <a:spcPct val="120000"/>
              </a:lnSpc>
              <a:buNone/>
            </a:pPr>
            <a:r>
              <a:rPr lang="en-US" sz="1235" dirty="0">
                <a:solidFill>
                  <a:schemeClr val="tx1"/>
                </a:solidFill>
                <a:latin typeface="Helvetica Light" panose="020B0403020202020204"/>
              </a:rPr>
              <a:t>These are long or short ideas that fill the space</a:t>
            </a:r>
          </a:p>
          <a:p>
            <a:pPr marL="0" indent="0" algn="ctr">
              <a:lnSpc>
                <a:spcPct val="120000"/>
              </a:lnSpc>
              <a:buNone/>
            </a:pPr>
            <a:r>
              <a:rPr lang="en-US" sz="1235" dirty="0">
                <a:solidFill>
                  <a:schemeClr val="tx1"/>
                </a:solidFill>
                <a:latin typeface="Helvetica Light" panose="020B0403020202020204"/>
              </a:rPr>
              <a:t>Font size of these may change</a:t>
            </a:r>
          </a:p>
          <a:p>
            <a:pPr marL="0" indent="0" algn="ctr">
              <a:lnSpc>
                <a:spcPct val="120000"/>
              </a:lnSpc>
              <a:buNone/>
            </a:pPr>
            <a:r>
              <a:rPr lang="en-US" sz="1235" dirty="0">
                <a:solidFill>
                  <a:schemeClr val="tx1"/>
                </a:solidFill>
                <a:latin typeface="Helvetica Light" panose="020B0403020202020204"/>
              </a:rPr>
              <a:t>You can change the icon at the top of each list</a:t>
            </a:r>
          </a:p>
        </p:txBody>
      </p:sp>
      <p:sp>
        <p:nvSpPr>
          <p:cNvPr id="26" name="Text Placeholder 3">
            <a:extLst>
              <a:ext uri="{FF2B5EF4-FFF2-40B4-BE49-F238E27FC236}">
                <a16:creationId xmlns:a16="http://schemas.microsoft.com/office/drawing/2014/main" id="{D031426B-F86E-004D-B216-F13EBEA0B194}"/>
              </a:ext>
            </a:extLst>
          </p:cNvPr>
          <p:cNvSpPr>
            <a:spLocks noGrp="1"/>
          </p:cNvSpPr>
          <p:nvPr>
            <p:ph type="body" sz="quarter" idx="13" hasCustomPrompt="1"/>
          </p:nvPr>
        </p:nvSpPr>
        <p:spPr>
          <a:xfrm>
            <a:off x="3552568" y="3268048"/>
            <a:ext cx="2038856" cy="2393276"/>
          </a:xfrm>
          <a:prstGeom prst="rect">
            <a:avLst/>
          </a:prstGeom>
        </p:spPr>
        <p:txBody>
          <a:bodyPr/>
          <a:lstStyle>
            <a:lvl1pPr marL="0" indent="0" algn="ctr">
              <a:lnSpc>
                <a:spcPct val="120000"/>
              </a:lnSpc>
              <a:buNone/>
              <a:defRPr/>
            </a:lvl1pPr>
            <a:lvl2pPr algn="ctr">
              <a:defRPr/>
            </a:lvl2pPr>
          </a:lstStyle>
          <a:p>
            <a:pPr marL="0" indent="0" algn="ctr">
              <a:lnSpc>
                <a:spcPct val="120000"/>
              </a:lnSpc>
              <a:buNone/>
            </a:pPr>
            <a:r>
              <a:rPr lang="en-US" sz="1235" dirty="0">
                <a:solidFill>
                  <a:schemeClr val="tx1"/>
                </a:solidFill>
                <a:latin typeface="Helvetica Light" panose="020B0403020202020204"/>
                <a:cs typeface="Helvetica"/>
              </a:rPr>
              <a:t>Descriptive ideas (14pt)</a:t>
            </a:r>
          </a:p>
          <a:p>
            <a:pPr marL="0" indent="0" algn="ctr">
              <a:lnSpc>
                <a:spcPct val="120000"/>
              </a:lnSpc>
              <a:buNone/>
            </a:pPr>
            <a:r>
              <a:rPr lang="en-US" sz="1235" dirty="0">
                <a:solidFill>
                  <a:schemeClr val="tx1"/>
                </a:solidFill>
                <a:latin typeface="Helvetica Light" panose="020B0403020202020204"/>
              </a:rPr>
              <a:t>These are long or short ideas that fill the space</a:t>
            </a:r>
          </a:p>
          <a:p>
            <a:pPr marL="0" indent="0" algn="ctr">
              <a:lnSpc>
                <a:spcPct val="120000"/>
              </a:lnSpc>
              <a:buNone/>
            </a:pPr>
            <a:r>
              <a:rPr lang="en-US" sz="1235" dirty="0">
                <a:solidFill>
                  <a:schemeClr val="tx1"/>
                </a:solidFill>
                <a:latin typeface="Helvetica Light" panose="020B0403020202020204"/>
              </a:rPr>
              <a:t>Font size of these may change</a:t>
            </a:r>
          </a:p>
          <a:p>
            <a:pPr marL="0" indent="0" algn="ctr">
              <a:lnSpc>
                <a:spcPct val="120000"/>
              </a:lnSpc>
              <a:buNone/>
            </a:pPr>
            <a:r>
              <a:rPr lang="en-US" sz="1235" dirty="0">
                <a:solidFill>
                  <a:schemeClr val="tx1"/>
                </a:solidFill>
                <a:latin typeface="Helvetica Light" panose="020B0403020202020204"/>
              </a:rPr>
              <a:t>You can change the icon at the top of each list</a:t>
            </a:r>
          </a:p>
        </p:txBody>
      </p:sp>
      <p:sp>
        <p:nvSpPr>
          <p:cNvPr id="27" name="Text Placeholder 3">
            <a:extLst>
              <a:ext uri="{FF2B5EF4-FFF2-40B4-BE49-F238E27FC236}">
                <a16:creationId xmlns:a16="http://schemas.microsoft.com/office/drawing/2014/main" id="{B90C72BC-1E71-8445-BBF7-02E938077C67}"/>
              </a:ext>
            </a:extLst>
          </p:cNvPr>
          <p:cNvSpPr>
            <a:spLocks noGrp="1"/>
          </p:cNvSpPr>
          <p:nvPr>
            <p:ph type="body" sz="quarter" idx="14" hasCustomPrompt="1"/>
          </p:nvPr>
        </p:nvSpPr>
        <p:spPr>
          <a:xfrm>
            <a:off x="6456847" y="3268048"/>
            <a:ext cx="2038856" cy="2393276"/>
          </a:xfrm>
          <a:prstGeom prst="rect">
            <a:avLst/>
          </a:prstGeom>
        </p:spPr>
        <p:txBody>
          <a:bodyPr/>
          <a:lstStyle>
            <a:lvl1pPr marL="0" indent="0" algn="ctr">
              <a:lnSpc>
                <a:spcPct val="120000"/>
              </a:lnSpc>
              <a:buNone/>
              <a:defRPr/>
            </a:lvl1pPr>
            <a:lvl2pPr algn="ctr">
              <a:defRPr/>
            </a:lvl2pPr>
          </a:lstStyle>
          <a:p>
            <a:pPr marL="0" indent="0" algn="ctr">
              <a:lnSpc>
                <a:spcPct val="120000"/>
              </a:lnSpc>
              <a:buNone/>
            </a:pPr>
            <a:r>
              <a:rPr lang="en-US" sz="1235" dirty="0">
                <a:solidFill>
                  <a:schemeClr val="tx1"/>
                </a:solidFill>
                <a:latin typeface="Helvetica Light" panose="020B0403020202020204"/>
                <a:cs typeface="Helvetica"/>
              </a:rPr>
              <a:t>Descriptive ideas (14pt)</a:t>
            </a:r>
          </a:p>
          <a:p>
            <a:pPr marL="0" indent="0" algn="ctr">
              <a:lnSpc>
                <a:spcPct val="120000"/>
              </a:lnSpc>
              <a:buNone/>
            </a:pPr>
            <a:r>
              <a:rPr lang="en-US" sz="1235" dirty="0">
                <a:solidFill>
                  <a:schemeClr val="tx1"/>
                </a:solidFill>
                <a:latin typeface="Helvetica Light" panose="020B0403020202020204"/>
              </a:rPr>
              <a:t>These are long or short ideas that fill the space</a:t>
            </a:r>
          </a:p>
          <a:p>
            <a:pPr marL="0" indent="0" algn="ctr">
              <a:lnSpc>
                <a:spcPct val="120000"/>
              </a:lnSpc>
              <a:buNone/>
            </a:pPr>
            <a:r>
              <a:rPr lang="en-US" sz="1235" dirty="0">
                <a:solidFill>
                  <a:schemeClr val="tx1"/>
                </a:solidFill>
                <a:latin typeface="Helvetica Light" panose="020B0403020202020204"/>
              </a:rPr>
              <a:t>Font size of these may change</a:t>
            </a:r>
          </a:p>
          <a:p>
            <a:pPr marL="0" indent="0" algn="ctr">
              <a:lnSpc>
                <a:spcPct val="120000"/>
              </a:lnSpc>
              <a:buNone/>
            </a:pPr>
            <a:r>
              <a:rPr lang="en-US" sz="1235" dirty="0">
                <a:solidFill>
                  <a:schemeClr val="tx1"/>
                </a:solidFill>
                <a:latin typeface="Helvetica Light" panose="020B0403020202020204"/>
              </a:rPr>
              <a:t>You can change the icon at the top of each list</a:t>
            </a:r>
          </a:p>
        </p:txBody>
      </p:sp>
      <p:sp>
        <p:nvSpPr>
          <p:cNvPr id="5" name="Text Placeholder 4">
            <a:extLst>
              <a:ext uri="{FF2B5EF4-FFF2-40B4-BE49-F238E27FC236}">
                <a16:creationId xmlns:a16="http://schemas.microsoft.com/office/drawing/2014/main" id="{BCC58ED2-C2B7-9A41-B706-74E6C9E9FECE}"/>
              </a:ext>
            </a:extLst>
          </p:cNvPr>
          <p:cNvSpPr>
            <a:spLocks noGrp="1"/>
          </p:cNvSpPr>
          <p:nvPr>
            <p:ph type="body" sz="quarter" idx="15" hasCustomPrompt="1"/>
          </p:nvPr>
        </p:nvSpPr>
        <p:spPr>
          <a:xfrm>
            <a:off x="3552569" y="2758314"/>
            <a:ext cx="2038856" cy="405387"/>
          </a:xfrm>
          <a:prstGeom prst="rect">
            <a:avLst/>
          </a:prstGeom>
        </p:spPr>
        <p:txBody>
          <a:bodyPr/>
          <a:lstStyle>
            <a:lvl1pPr marL="0" indent="0" algn="ctr">
              <a:lnSpc>
                <a:spcPct val="100000"/>
              </a:lnSpc>
              <a:buFont typeface="Arial" panose="020B0604020202020204" pitchFamily="34" charset="0"/>
              <a:buNone/>
              <a:defRPr sz="2118"/>
            </a:lvl1pPr>
          </a:lstStyle>
          <a:p>
            <a:pPr marL="0" indent="0" algn="ctr">
              <a:lnSpc>
                <a:spcPct val="100000"/>
              </a:lnSpc>
              <a:buFont typeface="Arial" panose="020B0604020202020204" pitchFamily="34" charset="0"/>
              <a:buNone/>
            </a:pPr>
            <a:r>
              <a:rPr lang="en-US" sz="2471" dirty="0">
                <a:solidFill>
                  <a:srgbClr val="263692"/>
                </a:solidFill>
                <a:latin typeface="Helvetica"/>
                <a:cs typeface="Helvetica"/>
              </a:rPr>
              <a:t>Title</a:t>
            </a:r>
          </a:p>
        </p:txBody>
      </p:sp>
      <p:sp>
        <p:nvSpPr>
          <p:cNvPr id="28" name="Text Placeholder 4">
            <a:extLst>
              <a:ext uri="{FF2B5EF4-FFF2-40B4-BE49-F238E27FC236}">
                <a16:creationId xmlns:a16="http://schemas.microsoft.com/office/drawing/2014/main" id="{FD2D0089-F5B6-734F-B519-A8791BE39D8F}"/>
              </a:ext>
            </a:extLst>
          </p:cNvPr>
          <p:cNvSpPr>
            <a:spLocks noGrp="1"/>
          </p:cNvSpPr>
          <p:nvPr>
            <p:ph type="body" sz="quarter" idx="16" hasCustomPrompt="1"/>
          </p:nvPr>
        </p:nvSpPr>
        <p:spPr>
          <a:xfrm>
            <a:off x="639622" y="2770714"/>
            <a:ext cx="2038856" cy="405387"/>
          </a:xfrm>
          <a:prstGeom prst="rect">
            <a:avLst/>
          </a:prstGeom>
        </p:spPr>
        <p:txBody>
          <a:bodyPr/>
          <a:lstStyle>
            <a:lvl1pPr marL="0" indent="0" algn="ctr">
              <a:lnSpc>
                <a:spcPct val="100000"/>
              </a:lnSpc>
              <a:buFont typeface="Arial" panose="020B0604020202020204" pitchFamily="34" charset="0"/>
              <a:buNone/>
              <a:defRPr sz="2118"/>
            </a:lvl1pPr>
          </a:lstStyle>
          <a:p>
            <a:pPr marL="0" indent="0" algn="ctr">
              <a:lnSpc>
                <a:spcPct val="100000"/>
              </a:lnSpc>
              <a:buFont typeface="Arial" panose="020B0604020202020204" pitchFamily="34" charset="0"/>
              <a:buNone/>
            </a:pPr>
            <a:r>
              <a:rPr lang="en-US" sz="2471" dirty="0">
                <a:solidFill>
                  <a:srgbClr val="263692"/>
                </a:solidFill>
                <a:latin typeface="Helvetica"/>
                <a:cs typeface="Helvetica"/>
              </a:rPr>
              <a:t>Title</a:t>
            </a:r>
          </a:p>
        </p:txBody>
      </p:sp>
      <p:sp>
        <p:nvSpPr>
          <p:cNvPr id="30" name="Text Placeholder 4">
            <a:extLst>
              <a:ext uri="{FF2B5EF4-FFF2-40B4-BE49-F238E27FC236}">
                <a16:creationId xmlns:a16="http://schemas.microsoft.com/office/drawing/2014/main" id="{B28FFEC3-03E7-474F-9262-E6983F62390C}"/>
              </a:ext>
            </a:extLst>
          </p:cNvPr>
          <p:cNvSpPr>
            <a:spLocks noGrp="1"/>
          </p:cNvSpPr>
          <p:nvPr>
            <p:ph type="body" sz="quarter" idx="17" hasCustomPrompt="1"/>
          </p:nvPr>
        </p:nvSpPr>
        <p:spPr>
          <a:xfrm>
            <a:off x="6465522" y="2770714"/>
            <a:ext cx="2038856" cy="405387"/>
          </a:xfrm>
          <a:prstGeom prst="rect">
            <a:avLst/>
          </a:prstGeom>
        </p:spPr>
        <p:txBody>
          <a:bodyPr/>
          <a:lstStyle>
            <a:lvl1pPr marL="0" indent="0" algn="ctr">
              <a:lnSpc>
                <a:spcPct val="100000"/>
              </a:lnSpc>
              <a:buFont typeface="Arial" panose="020B0604020202020204" pitchFamily="34" charset="0"/>
              <a:buNone/>
              <a:defRPr sz="2118"/>
            </a:lvl1pPr>
          </a:lstStyle>
          <a:p>
            <a:pPr marL="0" indent="0" algn="ctr">
              <a:lnSpc>
                <a:spcPct val="100000"/>
              </a:lnSpc>
              <a:buFont typeface="Arial" panose="020B0604020202020204" pitchFamily="34" charset="0"/>
              <a:buNone/>
            </a:pPr>
            <a:r>
              <a:rPr lang="en-US" sz="2471" dirty="0">
                <a:solidFill>
                  <a:srgbClr val="263692"/>
                </a:solidFill>
                <a:latin typeface="Helvetica"/>
                <a:cs typeface="Helvetica"/>
              </a:rPr>
              <a:t>Title</a:t>
            </a:r>
          </a:p>
        </p:txBody>
      </p:sp>
      <p:sp>
        <p:nvSpPr>
          <p:cNvPr id="31" name="Slide Number Placeholder 2">
            <a:extLst>
              <a:ext uri="{FF2B5EF4-FFF2-40B4-BE49-F238E27FC236}">
                <a16:creationId xmlns:a16="http://schemas.microsoft.com/office/drawing/2014/main" id="{0873630D-0154-2E4C-A3AF-91B92651AE90}"/>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Tree>
    <p:extLst>
      <p:ext uri="{BB962C8B-B14F-4D97-AF65-F5344CB8AC3E}">
        <p14:creationId xmlns:p14="http://schemas.microsoft.com/office/powerpoint/2010/main" val="19712319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tact Info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215A6-A658-4B1C-A2EE-3569490E8AAA}"/>
              </a:ext>
            </a:extLst>
          </p:cNvPr>
          <p:cNvSpPr>
            <a:spLocks noGrp="1"/>
          </p:cNvSpPr>
          <p:nvPr>
            <p:ph type="title" hasCustomPrompt="1"/>
          </p:nvPr>
        </p:nvSpPr>
        <p:spPr/>
        <p:txBody>
          <a:bodyPr/>
          <a:lstStyle/>
          <a:p>
            <a:r>
              <a:rPr lang="en-US" dirty="0">
                <a:solidFill>
                  <a:srgbClr val="00AEEF"/>
                </a:solidFill>
              </a:rPr>
              <a:t>CLICK TO ADD</a:t>
            </a:r>
            <a:r>
              <a:rPr lang="en-US" dirty="0"/>
              <a:t> </a:t>
            </a:r>
            <a:r>
              <a:rPr lang="en-US" b="1" dirty="0">
                <a:latin typeface="Helvetica" panose="020B0604020202020204" pitchFamily="34" charset="0"/>
              </a:rPr>
              <a:t>TITLE</a:t>
            </a:r>
            <a:endParaRPr lang="en-US" dirty="0"/>
          </a:p>
        </p:txBody>
      </p:sp>
      <p:sp>
        <p:nvSpPr>
          <p:cNvPr id="6" name="Text Placeholder 17">
            <a:extLst>
              <a:ext uri="{FF2B5EF4-FFF2-40B4-BE49-F238E27FC236}">
                <a16:creationId xmlns:a16="http://schemas.microsoft.com/office/drawing/2014/main" id="{1E085A3A-4897-6847-86D4-FF57BBC3A6D8}"/>
              </a:ext>
            </a:extLst>
          </p:cNvPr>
          <p:cNvSpPr>
            <a:spLocks noGrp="1"/>
          </p:cNvSpPr>
          <p:nvPr>
            <p:ph type="body" sz="quarter" idx="11" hasCustomPrompt="1"/>
          </p:nvPr>
        </p:nvSpPr>
        <p:spPr>
          <a:xfrm>
            <a:off x="251478" y="6325768"/>
            <a:ext cx="5420212" cy="407696"/>
          </a:xfrm>
          <a:prstGeom prst="rect">
            <a:avLst/>
          </a:prstGeom>
        </p:spPr>
        <p:txBody>
          <a:bodyPr lIns="0" tIns="0" rIns="0" bIns="0">
            <a:noAutofit/>
          </a:bodyPr>
          <a:lstStyle>
            <a:lvl1pPr marL="0" indent="0">
              <a:lnSpc>
                <a:spcPct val="100000"/>
              </a:lnSpc>
              <a:spcBef>
                <a:spcPts val="0"/>
              </a:spcBef>
              <a:buNone/>
              <a:defRPr sz="706">
                <a:solidFill>
                  <a:schemeClr val="bg1">
                    <a:lumMod val="50000"/>
                  </a:schemeClr>
                </a:solidFill>
                <a:latin typeface="Helvetica Light" panose="020B0403020202020204"/>
              </a:defRPr>
            </a:lvl1pPr>
          </a:lstStyle>
          <a:p>
            <a:pPr lvl="0"/>
            <a:r>
              <a:rPr lang="en-US" dirty="0"/>
              <a:t>Disclosures and footnotes go here.</a:t>
            </a:r>
          </a:p>
        </p:txBody>
      </p:sp>
      <p:pic>
        <p:nvPicPr>
          <p:cNvPr id="12" name="Picture 11" descr="A picture containing text, sign, outdoor&#10;&#10;Description automatically generated">
            <a:extLst>
              <a:ext uri="{FF2B5EF4-FFF2-40B4-BE49-F238E27FC236}">
                <a16:creationId xmlns:a16="http://schemas.microsoft.com/office/drawing/2014/main" id="{9D992876-731C-094D-AB5F-8F7CFBED7D15}"/>
              </a:ext>
            </a:extLst>
          </p:cNvPr>
          <p:cNvPicPr>
            <a:picLocks noChangeAspect="1"/>
          </p:cNvPicPr>
          <p:nvPr/>
        </p:nvPicPr>
        <p:blipFill>
          <a:blip r:embed="rId2"/>
          <a:stretch>
            <a:fillRect/>
          </a:stretch>
        </p:blipFill>
        <p:spPr>
          <a:xfrm>
            <a:off x="654066" y="1889338"/>
            <a:ext cx="717070" cy="516086"/>
          </a:xfrm>
          <a:prstGeom prst="rect">
            <a:avLst/>
          </a:prstGeom>
        </p:spPr>
      </p:pic>
      <p:pic>
        <p:nvPicPr>
          <p:cNvPr id="13" name="Picture 12" descr="Icon&#10;&#10;Description automatically generated">
            <a:extLst>
              <a:ext uri="{FF2B5EF4-FFF2-40B4-BE49-F238E27FC236}">
                <a16:creationId xmlns:a16="http://schemas.microsoft.com/office/drawing/2014/main" id="{B4C20AEF-EA6E-D146-B36D-15AC0844023A}"/>
              </a:ext>
            </a:extLst>
          </p:cNvPr>
          <p:cNvPicPr>
            <a:picLocks noChangeAspect="1"/>
          </p:cNvPicPr>
          <p:nvPr/>
        </p:nvPicPr>
        <p:blipFill>
          <a:blip r:embed="rId3"/>
          <a:stretch>
            <a:fillRect/>
          </a:stretch>
        </p:blipFill>
        <p:spPr>
          <a:xfrm>
            <a:off x="647990" y="2756632"/>
            <a:ext cx="723145" cy="569170"/>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A07E4A1A-1B15-7448-8A8D-6641E383428E}"/>
              </a:ext>
            </a:extLst>
          </p:cNvPr>
          <p:cNvPicPr>
            <a:picLocks noChangeAspect="1"/>
          </p:cNvPicPr>
          <p:nvPr/>
        </p:nvPicPr>
        <p:blipFill>
          <a:blip r:embed="rId4"/>
          <a:stretch>
            <a:fillRect/>
          </a:stretch>
        </p:blipFill>
        <p:spPr>
          <a:xfrm>
            <a:off x="813584" y="3677011"/>
            <a:ext cx="391958" cy="586864"/>
          </a:xfrm>
          <a:prstGeom prst="rect">
            <a:avLst/>
          </a:prstGeom>
        </p:spPr>
      </p:pic>
      <p:sp>
        <p:nvSpPr>
          <p:cNvPr id="15" name="Slide Number Placeholder 2">
            <a:extLst>
              <a:ext uri="{FF2B5EF4-FFF2-40B4-BE49-F238E27FC236}">
                <a16:creationId xmlns:a16="http://schemas.microsoft.com/office/drawing/2014/main" id="{D71D0E59-05B3-A147-91C1-BBED8064834E}"/>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17" name="Text Placeholder 8">
            <a:extLst>
              <a:ext uri="{FF2B5EF4-FFF2-40B4-BE49-F238E27FC236}">
                <a16:creationId xmlns:a16="http://schemas.microsoft.com/office/drawing/2014/main" id="{33501FD8-5DD6-EB4B-B085-AFF329B093BF}"/>
              </a:ext>
            </a:extLst>
          </p:cNvPr>
          <p:cNvSpPr>
            <a:spLocks noGrp="1"/>
          </p:cNvSpPr>
          <p:nvPr>
            <p:ph type="body" sz="quarter" idx="12" hasCustomPrompt="1"/>
          </p:nvPr>
        </p:nvSpPr>
        <p:spPr>
          <a:xfrm>
            <a:off x="1634604" y="1977267"/>
            <a:ext cx="7113968" cy="342684"/>
          </a:xfrm>
          <a:prstGeom prst="rect">
            <a:avLst/>
          </a:prstGeom>
        </p:spPr>
        <p:txBody>
          <a:bodyPr/>
          <a:lstStyle>
            <a:lvl1pPr marL="0" marR="0" indent="0" algn="l" defTabSz="403433" rtl="0" eaLnBrk="1" fontAlgn="auto" latinLnBrk="0" hangingPunct="1">
              <a:lnSpc>
                <a:spcPct val="120000"/>
              </a:lnSpc>
              <a:spcBef>
                <a:spcPts val="0"/>
              </a:spcBef>
              <a:spcAft>
                <a:spcPts val="3441"/>
              </a:spcAft>
              <a:buClrTx/>
              <a:buSzTx/>
              <a:buFontTx/>
              <a:buNone/>
              <a:tabLst/>
              <a:defRPr sz="1412"/>
            </a:lvl1pPr>
          </a:lstStyle>
          <a:p>
            <a:pPr marL="0" indent="0">
              <a:lnSpc>
                <a:spcPct val="120000"/>
              </a:lnSpc>
              <a:buNone/>
            </a:pPr>
            <a:r>
              <a:rPr lang="en-US" sz="1588" dirty="0"/>
              <a:t>Access us online, put your website or a link that people can go to here</a:t>
            </a:r>
          </a:p>
        </p:txBody>
      </p:sp>
      <p:sp>
        <p:nvSpPr>
          <p:cNvPr id="18" name="Text Placeholder 8">
            <a:extLst>
              <a:ext uri="{FF2B5EF4-FFF2-40B4-BE49-F238E27FC236}">
                <a16:creationId xmlns:a16="http://schemas.microsoft.com/office/drawing/2014/main" id="{3D3DD65E-ADEC-EE49-9173-DD23267D93B6}"/>
              </a:ext>
            </a:extLst>
          </p:cNvPr>
          <p:cNvSpPr>
            <a:spLocks noGrp="1"/>
          </p:cNvSpPr>
          <p:nvPr>
            <p:ph type="body" sz="quarter" idx="13" hasCustomPrompt="1"/>
          </p:nvPr>
        </p:nvSpPr>
        <p:spPr>
          <a:xfrm>
            <a:off x="1634604" y="2869874"/>
            <a:ext cx="7113968" cy="342684"/>
          </a:xfrm>
          <a:prstGeom prst="rect">
            <a:avLst/>
          </a:prstGeom>
        </p:spPr>
        <p:txBody>
          <a:bodyPr/>
          <a:lstStyle>
            <a:lvl1pPr marL="0" marR="0" indent="0" algn="l" defTabSz="403433" rtl="0" eaLnBrk="1" fontAlgn="auto" latinLnBrk="0" hangingPunct="1">
              <a:lnSpc>
                <a:spcPct val="120000"/>
              </a:lnSpc>
              <a:spcBef>
                <a:spcPts val="0"/>
              </a:spcBef>
              <a:spcAft>
                <a:spcPts val="3441"/>
              </a:spcAft>
              <a:buClrTx/>
              <a:buSzTx/>
              <a:buFontTx/>
              <a:buNone/>
              <a:tabLst/>
              <a:defRPr sz="1412"/>
            </a:lvl1pPr>
          </a:lstStyle>
          <a:p>
            <a:pPr marL="0" indent="0">
              <a:lnSpc>
                <a:spcPct val="120000"/>
              </a:lnSpc>
              <a:buNone/>
            </a:pPr>
            <a:r>
              <a:rPr lang="en-US" sz="1588" dirty="0"/>
              <a:t>This is the person who you can reach and their contact info</a:t>
            </a:r>
          </a:p>
        </p:txBody>
      </p:sp>
      <p:sp>
        <p:nvSpPr>
          <p:cNvPr id="19" name="Text Placeholder 8">
            <a:extLst>
              <a:ext uri="{FF2B5EF4-FFF2-40B4-BE49-F238E27FC236}">
                <a16:creationId xmlns:a16="http://schemas.microsoft.com/office/drawing/2014/main" id="{5F6E8DA9-0607-DB41-8934-151771264E88}"/>
              </a:ext>
            </a:extLst>
          </p:cNvPr>
          <p:cNvSpPr>
            <a:spLocks noGrp="1"/>
          </p:cNvSpPr>
          <p:nvPr>
            <p:ph type="body" sz="quarter" idx="14" hasCustomPrompt="1"/>
          </p:nvPr>
        </p:nvSpPr>
        <p:spPr>
          <a:xfrm>
            <a:off x="1634604" y="3798381"/>
            <a:ext cx="7113968" cy="342684"/>
          </a:xfrm>
          <a:prstGeom prst="rect">
            <a:avLst/>
          </a:prstGeom>
        </p:spPr>
        <p:txBody>
          <a:bodyPr/>
          <a:lstStyle>
            <a:lvl1pPr marL="0" marR="0" indent="0" algn="l" defTabSz="403433" rtl="0" eaLnBrk="1" fontAlgn="auto" latinLnBrk="0" hangingPunct="1">
              <a:lnSpc>
                <a:spcPct val="120000"/>
              </a:lnSpc>
              <a:spcBef>
                <a:spcPts val="0"/>
              </a:spcBef>
              <a:spcAft>
                <a:spcPts val="3441"/>
              </a:spcAft>
              <a:buClrTx/>
              <a:buSzTx/>
              <a:buFontTx/>
              <a:buNone/>
              <a:tabLst/>
              <a:defRPr sz="1412"/>
            </a:lvl1pPr>
          </a:lstStyle>
          <a:p>
            <a:pPr marL="0" indent="0">
              <a:lnSpc>
                <a:spcPct val="120000"/>
              </a:lnSpc>
              <a:buNone/>
            </a:pPr>
            <a:r>
              <a:rPr lang="en-US" sz="1588" dirty="0"/>
              <a:t>Phone number</a:t>
            </a:r>
          </a:p>
        </p:txBody>
      </p:sp>
      <p:sp>
        <p:nvSpPr>
          <p:cNvPr id="20" name="Text Placeholder 8">
            <a:extLst>
              <a:ext uri="{FF2B5EF4-FFF2-40B4-BE49-F238E27FC236}">
                <a16:creationId xmlns:a16="http://schemas.microsoft.com/office/drawing/2014/main" id="{A0B78D8D-0183-3946-A92C-A6F6BC580660}"/>
              </a:ext>
            </a:extLst>
          </p:cNvPr>
          <p:cNvSpPr>
            <a:spLocks noGrp="1"/>
          </p:cNvSpPr>
          <p:nvPr>
            <p:ph type="body" sz="quarter" idx="15" hasCustomPrompt="1"/>
          </p:nvPr>
        </p:nvSpPr>
        <p:spPr>
          <a:xfrm>
            <a:off x="1079258" y="4812309"/>
            <a:ext cx="6985485" cy="1077334"/>
          </a:xfrm>
          <a:prstGeom prst="rect">
            <a:avLst/>
          </a:prstGeom>
        </p:spPr>
        <p:txBody>
          <a:bodyPr/>
          <a:lstStyle>
            <a:lvl1pPr marL="0" marR="0" indent="0" algn="ctr" defTabSz="403433" rtl="0" eaLnBrk="1" fontAlgn="auto" latinLnBrk="0" hangingPunct="1">
              <a:lnSpc>
                <a:spcPct val="120000"/>
              </a:lnSpc>
              <a:spcBef>
                <a:spcPts val="0"/>
              </a:spcBef>
              <a:spcAft>
                <a:spcPts val="3441"/>
              </a:spcAft>
              <a:buClrTx/>
              <a:buSzTx/>
              <a:buFontTx/>
              <a:buNone/>
              <a:tabLst/>
              <a:defRPr sz="1412"/>
            </a:lvl1pPr>
          </a:lstStyle>
          <a:p>
            <a:pPr marL="0" indent="0">
              <a:lnSpc>
                <a:spcPct val="120000"/>
              </a:lnSpc>
              <a:buNone/>
            </a:pPr>
            <a:r>
              <a:rPr lang="en-US" sz="1588" dirty="0">
                <a:latin typeface="Helvetica Light" panose="020B0403020202020204"/>
                <a:cs typeface="Helvetica"/>
              </a:rPr>
              <a:t>When to reach out, common questions asked, other descriptions or topics that may arise from the slides before this one. This is commonly used at the end or near the end of a presentation. </a:t>
            </a:r>
          </a:p>
        </p:txBody>
      </p:sp>
    </p:spTree>
    <p:extLst>
      <p:ext uri="{BB962C8B-B14F-4D97-AF65-F5344CB8AC3E}">
        <p14:creationId xmlns:p14="http://schemas.microsoft.com/office/powerpoint/2010/main" val="30002003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215A6-A658-4B1C-A2EE-3569490E8AAA}"/>
              </a:ext>
            </a:extLst>
          </p:cNvPr>
          <p:cNvSpPr>
            <a:spLocks noGrp="1"/>
          </p:cNvSpPr>
          <p:nvPr>
            <p:ph type="title" hasCustomPrompt="1"/>
          </p:nvPr>
        </p:nvSpPr>
        <p:spPr/>
        <p:txBody>
          <a:bodyPr/>
          <a:lstStyle/>
          <a:p>
            <a:r>
              <a:rPr lang="en-US" dirty="0">
                <a:solidFill>
                  <a:srgbClr val="00AEEF"/>
                </a:solidFill>
              </a:rPr>
              <a:t>TABLE OF </a:t>
            </a:r>
            <a:r>
              <a:rPr lang="en-US" b="1" dirty="0">
                <a:latin typeface="Helvetica" panose="020B0604020202020204" pitchFamily="34" charset="0"/>
              </a:rPr>
              <a:t>CONTENTS</a:t>
            </a:r>
            <a:endParaRPr lang="en-US" dirty="0"/>
          </a:p>
        </p:txBody>
      </p:sp>
      <p:sp>
        <p:nvSpPr>
          <p:cNvPr id="6" name="Text Placeholder 17">
            <a:extLst>
              <a:ext uri="{FF2B5EF4-FFF2-40B4-BE49-F238E27FC236}">
                <a16:creationId xmlns:a16="http://schemas.microsoft.com/office/drawing/2014/main" id="{1E085A3A-4897-6847-86D4-FF57BBC3A6D8}"/>
              </a:ext>
            </a:extLst>
          </p:cNvPr>
          <p:cNvSpPr>
            <a:spLocks noGrp="1"/>
          </p:cNvSpPr>
          <p:nvPr>
            <p:ph type="body" sz="quarter" idx="11" hasCustomPrompt="1"/>
          </p:nvPr>
        </p:nvSpPr>
        <p:spPr>
          <a:xfrm>
            <a:off x="251478" y="6325768"/>
            <a:ext cx="5420212" cy="407696"/>
          </a:xfrm>
          <a:prstGeom prst="rect">
            <a:avLst/>
          </a:prstGeom>
        </p:spPr>
        <p:txBody>
          <a:bodyPr lIns="0" tIns="0" rIns="0" bIns="0">
            <a:noAutofit/>
          </a:bodyPr>
          <a:lstStyle>
            <a:lvl1pPr marL="0" indent="0">
              <a:lnSpc>
                <a:spcPct val="100000"/>
              </a:lnSpc>
              <a:spcBef>
                <a:spcPts val="0"/>
              </a:spcBef>
              <a:buNone/>
              <a:defRPr sz="706">
                <a:solidFill>
                  <a:schemeClr val="bg1">
                    <a:lumMod val="50000"/>
                  </a:schemeClr>
                </a:solidFill>
                <a:latin typeface="Helvetica Light" panose="020B0403020202020204"/>
              </a:defRPr>
            </a:lvl1pPr>
          </a:lstStyle>
          <a:p>
            <a:pPr lvl="0"/>
            <a:r>
              <a:rPr lang="en-US" dirty="0"/>
              <a:t>Disclosures and footnotes go here.</a:t>
            </a:r>
          </a:p>
        </p:txBody>
      </p:sp>
      <p:sp>
        <p:nvSpPr>
          <p:cNvPr id="7" name="Slide Number Placeholder 2">
            <a:extLst>
              <a:ext uri="{FF2B5EF4-FFF2-40B4-BE49-F238E27FC236}">
                <a16:creationId xmlns:a16="http://schemas.microsoft.com/office/drawing/2014/main" id="{CBD66DC9-8746-AE42-92D0-FA1B540542FC}"/>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
        <p:nvSpPr>
          <p:cNvPr id="9" name="Text Placeholder 8">
            <a:extLst>
              <a:ext uri="{FF2B5EF4-FFF2-40B4-BE49-F238E27FC236}">
                <a16:creationId xmlns:a16="http://schemas.microsoft.com/office/drawing/2014/main" id="{5DA838F3-5B53-0045-A535-F771E7C6EB12}"/>
              </a:ext>
            </a:extLst>
          </p:cNvPr>
          <p:cNvSpPr>
            <a:spLocks noGrp="1"/>
          </p:cNvSpPr>
          <p:nvPr>
            <p:ph type="body" sz="quarter" idx="12" hasCustomPrompt="1"/>
          </p:nvPr>
        </p:nvSpPr>
        <p:spPr>
          <a:xfrm>
            <a:off x="2307600" y="1928299"/>
            <a:ext cx="6586699" cy="3113975"/>
          </a:xfrm>
          <a:prstGeom prst="rect">
            <a:avLst/>
          </a:prstGeom>
        </p:spPr>
        <p:txBody>
          <a:bodyPr/>
          <a:lstStyle>
            <a:lvl1pPr marL="0" marR="0" indent="0" algn="l" defTabSz="403433" rtl="0" eaLnBrk="1" fontAlgn="auto" latinLnBrk="0" hangingPunct="1">
              <a:lnSpc>
                <a:spcPct val="100000"/>
              </a:lnSpc>
              <a:spcBef>
                <a:spcPts val="0"/>
              </a:spcBef>
              <a:spcAft>
                <a:spcPts val="3441"/>
              </a:spcAft>
              <a:buClrTx/>
              <a:buSzTx/>
              <a:buFontTx/>
              <a:buNone/>
              <a:tabLst/>
              <a:defRPr sz="1588"/>
            </a:lvl1pPr>
          </a:lstStyle>
          <a:p>
            <a:pPr marL="0" marR="0" lvl="0" indent="0" algn="l" defTabSz="403433" rtl="0" eaLnBrk="1" fontAlgn="auto" latinLnBrk="0" hangingPunct="1">
              <a:lnSpc>
                <a:spcPct val="100000"/>
              </a:lnSpc>
              <a:spcBef>
                <a:spcPts val="0"/>
              </a:spcBef>
              <a:spcAft>
                <a:spcPts val="3441"/>
              </a:spcAft>
              <a:buClrTx/>
              <a:buSzTx/>
              <a:buFontTx/>
              <a:buNone/>
              <a:tabLst/>
              <a:defRPr/>
            </a:pPr>
            <a:r>
              <a:rPr lang="en-US" dirty="0">
                <a:solidFill>
                  <a:schemeClr val="bg1">
                    <a:lumMod val="50000"/>
                  </a:schemeClr>
                </a:solidFill>
                <a:latin typeface="Helvetica" pitchFamily="2" charset="0"/>
              </a:rPr>
              <a:t>Section I name</a:t>
            </a:r>
          </a:p>
          <a:p>
            <a:pPr marL="0" marR="0" lvl="0" indent="0" algn="l" defTabSz="403433" rtl="0" eaLnBrk="1" fontAlgn="auto" latinLnBrk="0" hangingPunct="1">
              <a:lnSpc>
                <a:spcPct val="100000"/>
              </a:lnSpc>
              <a:spcBef>
                <a:spcPts val="0"/>
              </a:spcBef>
              <a:spcAft>
                <a:spcPts val="3441"/>
              </a:spcAft>
              <a:buClrTx/>
              <a:buSzTx/>
              <a:buFontTx/>
              <a:buNone/>
              <a:tabLst/>
              <a:defRPr/>
            </a:pPr>
            <a:r>
              <a:rPr lang="en-US" dirty="0">
                <a:solidFill>
                  <a:schemeClr val="bg1">
                    <a:lumMod val="50000"/>
                  </a:schemeClr>
                </a:solidFill>
                <a:latin typeface="Helvetica" pitchFamily="2" charset="0"/>
              </a:rPr>
              <a:t>Section II name</a:t>
            </a:r>
          </a:p>
          <a:p>
            <a:pPr marL="0" marR="0" lvl="0" indent="0" algn="l" defTabSz="403433" rtl="0" eaLnBrk="1" fontAlgn="auto" latinLnBrk="0" hangingPunct="1">
              <a:lnSpc>
                <a:spcPct val="100000"/>
              </a:lnSpc>
              <a:spcBef>
                <a:spcPts val="0"/>
              </a:spcBef>
              <a:spcAft>
                <a:spcPts val="3441"/>
              </a:spcAft>
              <a:buClrTx/>
              <a:buSzTx/>
              <a:buFontTx/>
              <a:buNone/>
              <a:tabLst/>
              <a:defRPr/>
            </a:pPr>
            <a:r>
              <a:rPr lang="en-US" dirty="0">
                <a:solidFill>
                  <a:schemeClr val="bg1">
                    <a:lumMod val="50000"/>
                  </a:schemeClr>
                </a:solidFill>
                <a:latin typeface="Helvetica" pitchFamily="2" charset="0"/>
              </a:rPr>
              <a:t>Section III name</a:t>
            </a:r>
          </a:p>
          <a:p>
            <a:pPr marL="0" marR="0" lvl="0" indent="0" algn="l" defTabSz="403433" rtl="0" eaLnBrk="1" fontAlgn="auto" latinLnBrk="0" hangingPunct="1">
              <a:lnSpc>
                <a:spcPct val="100000"/>
              </a:lnSpc>
              <a:spcBef>
                <a:spcPts val="0"/>
              </a:spcBef>
              <a:spcAft>
                <a:spcPts val="3441"/>
              </a:spcAft>
              <a:buClrTx/>
              <a:buSzTx/>
              <a:buFontTx/>
              <a:buNone/>
              <a:tabLst/>
              <a:defRPr/>
            </a:pPr>
            <a:r>
              <a:rPr lang="en-US" dirty="0">
                <a:solidFill>
                  <a:schemeClr val="bg1">
                    <a:lumMod val="50000"/>
                  </a:schemeClr>
                </a:solidFill>
                <a:latin typeface="Helvetica" pitchFamily="2" charset="0"/>
              </a:rPr>
              <a:t>Section IV name</a:t>
            </a:r>
          </a:p>
          <a:p>
            <a:pPr marL="0" marR="0" lvl="0" indent="0" algn="l" defTabSz="403433" rtl="0" eaLnBrk="1" fontAlgn="auto" latinLnBrk="0" hangingPunct="1">
              <a:lnSpc>
                <a:spcPct val="100000"/>
              </a:lnSpc>
              <a:spcBef>
                <a:spcPts val="0"/>
              </a:spcBef>
              <a:spcAft>
                <a:spcPts val="3441"/>
              </a:spcAft>
              <a:buClrTx/>
              <a:buSzTx/>
              <a:buFontTx/>
              <a:buNone/>
              <a:tabLst/>
              <a:defRPr/>
            </a:pPr>
            <a:r>
              <a:rPr lang="en-US" dirty="0">
                <a:solidFill>
                  <a:schemeClr val="bg1">
                    <a:lumMod val="50000"/>
                  </a:schemeClr>
                </a:solidFill>
                <a:latin typeface="Helvetica" pitchFamily="2" charset="0"/>
              </a:rPr>
              <a:t>Section V name</a:t>
            </a:r>
          </a:p>
        </p:txBody>
      </p:sp>
      <p:sp>
        <p:nvSpPr>
          <p:cNvPr id="11" name="Text Placeholder 10">
            <a:extLst>
              <a:ext uri="{FF2B5EF4-FFF2-40B4-BE49-F238E27FC236}">
                <a16:creationId xmlns:a16="http://schemas.microsoft.com/office/drawing/2014/main" id="{0146F186-A80D-9842-B4B6-477FECB87198}"/>
              </a:ext>
            </a:extLst>
          </p:cNvPr>
          <p:cNvSpPr>
            <a:spLocks noGrp="1"/>
          </p:cNvSpPr>
          <p:nvPr>
            <p:ph type="body" sz="quarter" idx="13" hasCustomPrompt="1"/>
          </p:nvPr>
        </p:nvSpPr>
        <p:spPr>
          <a:xfrm>
            <a:off x="383498" y="1708132"/>
            <a:ext cx="1809945" cy="3334142"/>
          </a:xfrm>
          <a:prstGeom prst="rect">
            <a:avLst/>
          </a:prstGeom>
        </p:spPr>
        <p:txBody>
          <a:bodyPr/>
          <a:lstStyle>
            <a:lvl1pPr marL="0" indent="0">
              <a:lnSpc>
                <a:spcPct val="150000"/>
              </a:lnSpc>
              <a:buFont typeface="Arial" panose="020B0604020202020204" pitchFamily="34" charset="0"/>
              <a:buNone/>
              <a:defRPr/>
            </a:lvl1pPr>
          </a:lstStyle>
          <a:p>
            <a:pPr marL="0" indent="0">
              <a:lnSpc>
                <a:spcPct val="150000"/>
              </a:lnSpc>
              <a:buFont typeface="Arial" panose="020B0604020202020204" pitchFamily="34" charset="0"/>
              <a:buNone/>
            </a:pPr>
            <a:r>
              <a:rPr lang="en-US" dirty="0">
                <a:solidFill>
                  <a:srgbClr val="00AEEF"/>
                </a:solidFill>
                <a:latin typeface="Helvetica"/>
                <a:cs typeface="Helvetica"/>
              </a:rPr>
              <a:t>Section I</a:t>
            </a:r>
          </a:p>
          <a:p>
            <a:pPr marL="0" indent="0">
              <a:lnSpc>
                <a:spcPct val="150000"/>
              </a:lnSpc>
              <a:buFont typeface="Arial" panose="020B0604020202020204" pitchFamily="34" charset="0"/>
              <a:buNone/>
            </a:pPr>
            <a:r>
              <a:rPr lang="en-US" dirty="0">
                <a:solidFill>
                  <a:srgbClr val="00AEEF"/>
                </a:solidFill>
                <a:latin typeface="Helvetica"/>
                <a:cs typeface="Helvetica"/>
              </a:rPr>
              <a:t>Section II</a:t>
            </a:r>
          </a:p>
          <a:p>
            <a:pPr marL="0" indent="0">
              <a:lnSpc>
                <a:spcPct val="150000"/>
              </a:lnSpc>
              <a:buFont typeface="Arial" panose="020B0604020202020204" pitchFamily="34" charset="0"/>
              <a:buNone/>
            </a:pPr>
            <a:r>
              <a:rPr lang="en-US" dirty="0">
                <a:solidFill>
                  <a:srgbClr val="00AEEF"/>
                </a:solidFill>
                <a:latin typeface="Helvetica"/>
                <a:cs typeface="Helvetica"/>
              </a:rPr>
              <a:t>Section III</a:t>
            </a:r>
          </a:p>
          <a:p>
            <a:pPr marL="0" indent="0">
              <a:lnSpc>
                <a:spcPct val="150000"/>
              </a:lnSpc>
              <a:buFont typeface="Arial" panose="020B0604020202020204" pitchFamily="34" charset="0"/>
              <a:buNone/>
            </a:pPr>
            <a:r>
              <a:rPr lang="en-US" dirty="0">
                <a:solidFill>
                  <a:srgbClr val="00AEEF"/>
                </a:solidFill>
                <a:latin typeface="Helvetica"/>
                <a:cs typeface="Helvetica"/>
              </a:rPr>
              <a:t>Section IV</a:t>
            </a:r>
          </a:p>
          <a:p>
            <a:pPr marL="0" indent="0">
              <a:lnSpc>
                <a:spcPct val="150000"/>
              </a:lnSpc>
              <a:buFont typeface="Arial" panose="020B0604020202020204" pitchFamily="34" charset="0"/>
              <a:buNone/>
            </a:pPr>
            <a:r>
              <a:rPr lang="en-US" dirty="0">
                <a:solidFill>
                  <a:srgbClr val="00AEEF"/>
                </a:solidFill>
                <a:latin typeface="Helvetica"/>
                <a:cs typeface="Helvetica"/>
              </a:rPr>
              <a:t>Section V</a:t>
            </a:r>
          </a:p>
        </p:txBody>
      </p:sp>
    </p:spTree>
    <p:extLst>
      <p:ext uri="{BB962C8B-B14F-4D97-AF65-F5344CB8AC3E}">
        <p14:creationId xmlns:p14="http://schemas.microsoft.com/office/powerpoint/2010/main" val="3294117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6B1220-96D4-4DF4-BA3E-31F2957A1B3E}" type="datetime1">
              <a:rPr lang="en-US" smtClean="0">
                <a:solidFill>
                  <a:prstClr val="black">
                    <a:tint val="75000"/>
                  </a:prstClr>
                </a:solidFill>
              </a:rPr>
              <a:t>10/12/2022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54BBEC-23AD-454F-B700-75A3D60DC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9042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B97DA4-5A87-4097-982C-76C6FEC3CAD5}" type="datetime1">
              <a:rPr lang="en-US" smtClean="0">
                <a:solidFill>
                  <a:prstClr val="black">
                    <a:tint val="75000"/>
                  </a:prstClr>
                </a:solidFill>
              </a:rPr>
              <a:t>10/12/2022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54BBEC-23AD-454F-B700-75A3D60DC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557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56E5BA-1672-41EB-BEA0-CC6CAD9242EF}" type="datetime1">
              <a:rPr lang="en-US" smtClean="0">
                <a:solidFill>
                  <a:prstClr val="black">
                    <a:tint val="75000"/>
                  </a:prstClr>
                </a:solidFill>
              </a:rPr>
              <a:t>10/12/2022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54BBEC-23AD-454F-B700-75A3D60DC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36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3.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5.emf"/><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6.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56274B-98E9-4E32-A3AE-D7637F6E276D}" type="datetime1">
              <a:rPr lang="en-US" smtClean="0">
                <a:solidFill>
                  <a:prstClr val="black">
                    <a:tint val="75000"/>
                  </a:prstClr>
                </a:solidFill>
              </a:rPr>
              <a:t>10/12/2022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54BBEC-23AD-454F-B700-75A3D60DC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521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3509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2" r:id="rId39"/>
    <p:sldLayoutId id="2147483713" r:id="rId40"/>
  </p:sldLayoutIdLst>
  <p:hf hdr="0" ftr="0" dt="0"/>
  <p:txStyles>
    <p:titleStyle>
      <a:lvl1pPr algn="l" defTabSz="887553" rtl="0" eaLnBrk="1" latinLnBrk="0" hangingPunct="1">
        <a:lnSpc>
          <a:spcPct val="90000"/>
        </a:lnSpc>
        <a:spcBef>
          <a:spcPct val="0"/>
        </a:spcBef>
        <a:buNone/>
        <a:defRPr sz="4271" kern="1200">
          <a:solidFill>
            <a:schemeClr val="tx1"/>
          </a:solidFill>
          <a:latin typeface="Helvetica" pitchFamily="2" charset="0"/>
          <a:ea typeface="+mj-ea"/>
          <a:cs typeface="+mj-cs"/>
        </a:defRPr>
      </a:lvl1pPr>
    </p:titleStyle>
    <p:bodyStyle>
      <a:lvl1pPr marL="221888" indent="-221888" algn="l" defTabSz="887553" rtl="0" eaLnBrk="1" latinLnBrk="0" hangingPunct="1">
        <a:lnSpc>
          <a:spcPct val="90000"/>
        </a:lnSpc>
        <a:spcBef>
          <a:spcPts val="971"/>
        </a:spcBef>
        <a:buFont typeface="Arial" panose="020B0604020202020204" pitchFamily="34" charset="0"/>
        <a:buChar char="•"/>
        <a:defRPr sz="2718" kern="1200">
          <a:solidFill>
            <a:schemeClr val="tx1"/>
          </a:solidFill>
          <a:latin typeface="Helvetica" pitchFamily="2" charset="0"/>
          <a:ea typeface="+mn-ea"/>
          <a:cs typeface="+mn-cs"/>
        </a:defRPr>
      </a:lvl1pPr>
      <a:lvl2pPr marL="665665" indent="-221888" algn="l" defTabSz="887553" rtl="0" eaLnBrk="1" latinLnBrk="0" hangingPunct="1">
        <a:lnSpc>
          <a:spcPct val="90000"/>
        </a:lnSpc>
        <a:spcBef>
          <a:spcPts val="485"/>
        </a:spcBef>
        <a:buFont typeface="Arial" panose="020B0604020202020204" pitchFamily="34" charset="0"/>
        <a:buChar char="•"/>
        <a:defRPr sz="2330" kern="1200">
          <a:solidFill>
            <a:schemeClr val="tx1"/>
          </a:solidFill>
          <a:latin typeface="Helvetica" pitchFamily="2" charset="0"/>
          <a:ea typeface="+mn-ea"/>
          <a:cs typeface="+mn-cs"/>
        </a:defRPr>
      </a:lvl2pPr>
      <a:lvl3pPr marL="1109442" indent="-221888" algn="l" defTabSz="887553" rtl="0" eaLnBrk="1" latinLnBrk="0" hangingPunct="1">
        <a:lnSpc>
          <a:spcPct val="90000"/>
        </a:lnSpc>
        <a:spcBef>
          <a:spcPts val="485"/>
        </a:spcBef>
        <a:buFont typeface="Arial" panose="020B0604020202020204" pitchFamily="34" charset="0"/>
        <a:buChar char="•"/>
        <a:defRPr sz="1941" kern="1200">
          <a:solidFill>
            <a:schemeClr val="tx1"/>
          </a:solidFill>
          <a:latin typeface="Helvetica" pitchFamily="2" charset="0"/>
          <a:ea typeface="+mn-ea"/>
          <a:cs typeface="+mn-cs"/>
        </a:defRPr>
      </a:lvl3pPr>
      <a:lvl4pPr marL="155321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Helvetica" pitchFamily="2" charset="0"/>
          <a:ea typeface="+mn-ea"/>
          <a:cs typeface="+mn-cs"/>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Helvetica" pitchFamily="2" charset="0"/>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C4A46B-DC26-484F-8E85-1FD43F42751A}"/>
              </a:ext>
            </a:extLst>
          </p:cNvPr>
          <p:cNvSpPr>
            <a:spLocks noGrp="1"/>
          </p:cNvSpPr>
          <p:nvPr>
            <p:ph type="title"/>
          </p:nvPr>
        </p:nvSpPr>
        <p:spPr>
          <a:xfrm>
            <a:off x="0" y="20340"/>
            <a:ext cx="9144000" cy="1169894"/>
          </a:xfrm>
          <a:prstGeom prst="rect">
            <a:avLst/>
          </a:prstGeom>
        </p:spPr>
        <p:txBody>
          <a:bodyPr vert="horz" lIns="91440" tIns="45720" rIns="91440" bIns="45720" rtlCol="0" anchor="ctr">
            <a:normAutofit/>
          </a:bodyPr>
          <a:lstStyle/>
          <a:p>
            <a:r>
              <a:rPr lang="en-US" dirty="0">
                <a:solidFill>
                  <a:srgbClr val="00AEEF"/>
                </a:solidFill>
              </a:rPr>
              <a:t>CLICK TO ADD</a:t>
            </a:r>
            <a:r>
              <a:rPr lang="en-US" dirty="0"/>
              <a:t> </a:t>
            </a:r>
            <a:r>
              <a:rPr lang="en-US" b="1" dirty="0">
                <a:latin typeface="Helvetica" panose="020B0604020202020204" pitchFamily="34" charset="0"/>
              </a:rPr>
              <a:t>TITLE</a:t>
            </a:r>
            <a:endParaRPr lang="en-US" dirty="0"/>
          </a:p>
        </p:txBody>
      </p:sp>
      <p:pic>
        <p:nvPicPr>
          <p:cNvPr id="10" name="Picture 9">
            <a:extLst>
              <a:ext uri="{FF2B5EF4-FFF2-40B4-BE49-F238E27FC236}">
                <a16:creationId xmlns:a16="http://schemas.microsoft.com/office/drawing/2014/main" id="{0ACA4FE6-3F0F-CC4E-9C89-FF908E210F15}"/>
              </a:ext>
            </a:extLst>
          </p:cNvPr>
          <p:cNvPicPr>
            <a:picLocks noChangeAspect="1"/>
          </p:cNvPicPr>
          <p:nvPr/>
        </p:nvPicPr>
        <p:blipFill>
          <a:blip r:embed="rId14"/>
          <a:stretch>
            <a:fillRect/>
          </a:stretch>
        </p:blipFill>
        <p:spPr>
          <a:xfrm>
            <a:off x="243443" y="1089211"/>
            <a:ext cx="8656795" cy="49717"/>
          </a:xfrm>
          <a:prstGeom prst="rect">
            <a:avLst/>
          </a:prstGeom>
        </p:spPr>
      </p:pic>
      <p:pic>
        <p:nvPicPr>
          <p:cNvPr id="9" name="Picture 8">
            <a:extLst>
              <a:ext uri="{FF2B5EF4-FFF2-40B4-BE49-F238E27FC236}">
                <a16:creationId xmlns:a16="http://schemas.microsoft.com/office/drawing/2014/main" id="{C7C9E59E-8027-0848-88A0-C57FA2806204}"/>
              </a:ext>
            </a:extLst>
          </p:cNvPr>
          <p:cNvPicPr>
            <a:picLocks noChangeAspect="1"/>
          </p:cNvPicPr>
          <p:nvPr/>
        </p:nvPicPr>
        <p:blipFill>
          <a:blip r:embed="rId15"/>
          <a:stretch>
            <a:fillRect/>
          </a:stretch>
        </p:blipFill>
        <p:spPr>
          <a:xfrm>
            <a:off x="243444" y="6219331"/>
            <a:ext cx="8657112" cy="49718"/>
          </a:xfrm>
          <a:prstGeom prst="rect">
            <a:avLst/>
          </a:prstGeom>
        </p:spPr>
      </p:pic>
      <p:sp>
        <p:nvSpPr>
          <p:cNvPr id="12" name="Slide Number Placeholder 5">
            <a:extLst>
              <a:ext uri="{FF2B5EF4-FFF2-40B4-BE49-F238E27FC236}">
                <a16:creationId xmlns:a16="http://schemas.microsoft.com/office/drawing/2014/main" id="{453FCC1D-A61A-FF40-B2D5-FE16F45FB3E4}"/>
              </a:ext>
            </a:extLst>
          </p:cNvPr>
          <p:cNvSpPr txBox="1">
            <a:spLocks/>
          </p:cNvSpPr>
          <p:nvPr/>
        </p:nvSpPr>
        <p:spPr>
          <a:xfrm>
            <a:off x="6945406" y="6451052"/>
            <a:ext cx="2025613" cy="270424"/>
          </a:xfrm>
          <a:prstGeom prst="rect">
            <a:avLst/>
          </a:prstGeom>
        </p:spPr>
        <p:txBody>
          <a:bodyPr vert="horz" lIns="80682" tIns="40341" rIns="80682" bIns="40341" rtlCol="0" anchor="ctr"/>
          <a:lstStyle>
            <a:defPPr>
              <a:defRPr lang="en-US"/>
            </a:defPPr>
            <a:lvl1pPr marL="0" algn="r" defTabSz="457200" rtl="0" eaLnBrk="1" latinLnBrk="0" hangingPunct="1">
              <a:defRPr sz="1000" b="0" i="1" kern="1200" spc="0">
                <a:solidFill>
                  <a:schemeClr val="bg1">
                    <a:lumMod val="50000"/>
                  </a:schemeClr>
                </a:solidFill>
                <a:latin typeface="Helvetica Light Oblique"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82" dirty="0" err="1"/>
              <a:t>www.cornerstone-companies.com</a:t>
            </a:r>
            <a:endParaRPr lang="en-US" sz="882" dirty="0">
              <a:latin typeface="HELVETICA LIGHT OBLIQUE" panose="020B0403020202020204" pitchFamily="34" charset="0"/>
            </a:endParaRPr>
          </a:p>
        </p:txBody>
      </p:sp>
      <p:sp>
        <p:nvSpPr>
          <p:cNvPr id="6" name="Slide Number Placeholder 2">
            <a:extLst>
              <a:ext uri="{FF2B5EF4-FFF2-40B4-BE49-F238E27FC236}">
                <a16:creationId xmlns:a16="http://schemas.microsoft.com/office/drawing/2014/main" id="{36F1527B-D3D6-D140-8E92-117D93965C3D}"/>
              </a:ext>
            </a:extLst>
          </p:cNvPr>
          <p:cNvSpPr>
            <a:spLocks noGrp="1"/>
          </p:cNvSpPr>
          <p:nvPr>
            <p:ph type="sldNum" sz="quarter" idx="4"/>
          </p:nvPr>
        </p:nvSpPr>
        <p:spPr>
          <a:xfrm>
            <a:off x="8748572" y="6315267"/>
            <a:ext cx="145727" cy="135784"/>
          </a:xfrm>
          <a:prstGeom prst="rect">
            <a:avLst/>
          </a:prstGeom>
        </p:spPr>
        <p:txBody>
          <a:bodyPr vert="horz" wrap="none" lIns="0" tIns="0" rIns="0" bIns="0" rtlCol="0" anchor="ctr">
            <a:spAutoFit/>
          </a:bodyPr>
          <a:lstStyle>
            <a:lvl1pPr algn="r">
              <a:defRPr sz="882">
                <a:solidFill>
                  <a:schemeClr val="tx1">
                    <a:tint val="75000"/>
                  </a:schemeClr>
                </a:solidFill>
                <a:latin typeface="Helvetica Light" panose="020B0403020202020204"/>
              </a:defRPr>
            </a:lvl1pPr>
          </a:lstStyle>
          <a:p>
            <a:fld id="{8E61C75C-AF72-4B0B-BF73-EA0D5FFE4857}" type="slidenum">
              <a:rPr lang="en-US" smtClean="0"/>
              <a:pPr/>
              <a:t>‹#›</a:t>
            </a:fld>
            <a:endParaRPr lang="en-US" dirty="0"/>
          </a:p>
        </p:txBody>
      </p:sp>
    </p:spTree>
    <p:extLst>
      <p:ext uri="{BB962C8B-B14F-4D97-AF65-F5344CB8AC3E}">
        <p14:creationId xmlns:p14="http://schemas.microsoft.com/office/powerpoint/2010/main" val="83266610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hf hdr="0" ftr="0" dt="0"/>
  <p:txStyles>
    <p:titleStyle>
      <a:lvl1pPr algn="ctr" defTabSz="806867" rtl="0" eaLnBrk="1" latinLnBrk="0" hangingPunct="1">
        <a:lnSpc>
          <a:spcPct val="90000"/>
        </a:lnSpc>
        <a:spcBef>
          <a:spcPct val="0"/>
        </a:spcBef>
        <a:buNone/>
        <a:defRPr sz="4236" kern="1200" spc="353" baseline="0">
          <a:solidFill>
            <a:srgbClr val="263692"/>
          </a:solidFill>
          <a:latin typeface="Helvetica Light" panose="020B0403020202020204"/>
          <a:ea typeface="+mj-ea"/>
          <a:cs typeface="Helvetica" panose="020B0604020202020204" pitchFamily="34" charset="0"/>
        </a:defRPr>
      </a:lvl1pPr>
    </p:titleStyle>
    <p:bodyStyle>
      <a:lvl1pPr marL="201717" indent="-201717" algn="l" defTabSz="806867" rtl="0" eaLnBrk="1" latinLnBrk="0" hangingPunct="1">
        <a:lnSpc>
          <a:spcPct val="90000"/>
        </a:lnSpc>
        <a:spcBef>
          <a:spcPts val="882"/>
        </a:spcBef>
        <a:buFont typeface="Arial" panose="020B0604020202020204" pitchFamily="34" charset="0"/>
        <a:buChar char="•"/>
        <a:defRPr sz="2471" kern="1200">
          <a:solidFill>
            <a:schemeClr val="tx1">
              <a:lumMod val="50000"/>
              <a:lumOff val="50000"/>
            </a:schemeClr>
          </a:solidFill>
          <a:latin typeface="Helvetica" panose="020B0604020202020204" pitchFamily="34" charset="0"/>
          <a:ea typeface="+mn-ea"/>
          <a:cs typeface="Helvetica" panose="020B0604020202020204" pitchFamily="34" charset="0"/>
        </a:defRPr>
      </a:lvl1pPr>
      <a:lvl2pPr marL="605150" indent="-201717" algn="l" defTabSz="806867" rtl="0" eaLnBrk="1" latinLnBrk="0" hangingPunct="1">
        <a:lnSpc>
          <a:spcPct val="90000"/>
        </a:lnSpc>
        <a:spcBef>
          <a:spcPts val="441"/>
        </a:spcBef>
        <a:buFont typeface="Arial" panose="020B0604020202020204" pitchFamily="34" charset="0"/>
        <a:buChar char="•"/>
        <a:defRPr sz="2118" kern="1200">
          <a:solidFill>
            <a:schemeClr val="tx1">
              <a:lumMod val="50000"/>
              <a:lumOff val="50000"/>
            </a:schemeClr>
          </a:solidFill>
          <a:latin typeface="Helvetica Light" panose="020B0403020202020204"/>
          <a:ea typeface="+mn-ea"/>
          <a:cs typeface="+mn-cs"/>
        </a:defRPr>
      </a:lvl2pPr>
      <a:lvl3pPr marL="1008583" indent="-201717" algn="l" defTabSz="806867" rtl="0" eaLnBrk="1" latinLnBrk="0" hangingPunct="1">
        <a:lnSpc>
          <a:spcPct val="90000"/>
        </a:lnSpc>
        <a:spcBef>
          <a:spcPts val="441"/>
        </a:spcBef>
        <a:buFont typeface="Arial" panose="020B0604020202020204" pitchFamily="34" charset="0"/>
        <a:buChar char="•"/>
        <a:defRPr sz="1765" kern="1200">
          <a:solidFill>
            <a:schemeClr val="tx1">
              <a:lumMod val="50000"/>
              <a:lumOff val="50000"/>
            </a:schemeClr>
          </a:solidFill>
          <a:latin typeface="Helvetica Light" panose="020B0403020202020204"/>
          <a:ea typeface="+mn-ea"/>
          <a:cs typeface="+mn-cs"/>
        </a:defRPr>
      </a:lvl3pPr>
      <a:lvl4pPr marL="1412016" indent="-201717" algn="l" defTabSz="806867" rtl="0" eaLnBrk="1" latinLnBrk="0" hangingPunct="1">
        <a:lnSpc>
          <a:spcPct val="90000"/>
        </a:lnSpc>
        <a:spcBef>
          <a:spcPts val="441"/>
        </a:spcBef>
        <a:buFont typeface="Arial" panose="020B0604020202020204" pitchFamily="34" charset="0"/>
        <a:buChar char="•"/>
        <a:defRPr sz="1588" kern="1200">
          <a:solidFill>
            <a:schemeClr val="tx1">
              <a:lumMod val="50000"/>
              <a:lumOff val="50000"/>
            </a:schemeClr>
          </a:solidFill>
          <a:latin typeface="Helvetica Light" panose="020B0403020202020204"/>
          <a:ea typeface="+mn-ea"/>
          <a:cs typeface="+mn-cs"/>
        </a:defRPr>
      </a:lvl4pPr>
      <a:lvl5pPr marL="1815450" indent="-201717" algn="l" defTabSz="806867" rtl="0" eaLnBrk="1" latinLnBrk="0" hangingPunct="1">
        <a:lnSpc>
          <a:spcPct val="90000"/>
        </a:lnSpc>
        <a:spcBef>
          <a:spcPts val="441"/>
        </a:spcBef>
        <a:buFont typeface="Arial" panose="020B0604020202020204" pitchFamily="34" charset="0"/>
        <a:buChar char="•"/>
        <a:defRPr sz="1588" kern="1200">
          <a:solidFill>
            <a:schemeClr val="tx1">
              <a:lumMod val="50000"/>
              <a:lumOff val="50000"/>
            </a:schemeClr>
          </a:solidFill>
          <a:latin typeface="Helvetica Light" panose="020B0403020202020204"/>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52.xml"/><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4.xml"/><Relationship Id="rId7"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4.png"/><Relationship Id="rId5" Type="http://schemas.openxmlformats.org/officeDocument/2006/relationships/image" Target="../media/image52.emf"/><Relationship Id="rId10" Type="http://schemas.openxmlformats.org/officeDocument/2006/relationships/image" Target="../media/image56.png"/><Relationship Id="rId4" Type="http://schemas.openxmlformats.org/officeDocument/2006/relationships/oleObject" Target="../embeddings/oleObject1.bin"/><Relationship Id="rId9" Type="http://schemas.openxmlformats.org/officeDocument/2006/relationships/image" Target="../media/image53.emf"/></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3.jpeg"/><Relationship Id="rId7"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65.jpeg"/><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53.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notesSlide" Target="../notesSlides/notesSlide21.xml"/><Relationship Id="rId7" Type="http://schemas.openxmlformats.org/officeDocument/2006/relationships/image" Target="../media/image76.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55.png"/><Relationship Id="rId5" Type="http://schemas.openxmlformats.org/officeDocument/2006/relationships/image" Target="../media/image53.emf"/><Relationship Id="rId4" Type="http://schemas.openxmlformats.org/officeDocument/2006/relationships/oleObject" Target="../embeddings/oleObject4.bin"/><Relationship Id="rId9" Type="http://schemas.openxmlformats.org/officeDocument/2006/relationships/image" Target="../media/image71.png"/></Relationships>
</file>

<file path=ppt/slides/_rels/slide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EE50B4-A451-49E8-BCDE-407D8F4FDEFD}"/>
              </a:ext>
            </a:extLst>
          </p:cNvPr>
          <p:cNvSpPr>
            <a:spLocks noGrp="1"/>
          </p:cNvSpPr>
          <p:nvPr>
            <p:ph type="title"/>
          </p:nvPr>
        </p:nvSpPr>
        <p:spPr>
          <a:xfrm>
            <a:off x="0" y="0"/>
            <a:ext cx="9144000" cy="852256"/>
          </a:xfrm>
          <a:solidFill>
            <a:schemeClr val="tx1">
              <a:lumMod val="65000"/>
              <a:lumOff val="35000"/>
            </a:schemeClr>
          </a:solidFill>
        </p:spPr>
        <p:txBody>
          <a:bodyPr>
            <a:normAutofit fontScale="90000"/>
          </a:bodyPr>
          <a:lstStyle/>
          <a:p>
            <a:r>
              <a:rPr lang="en-US" sz="3000" b="1" dirty="0">
                <a:solidFill>
                  <a:schemeClr val="bg1"/>
                </a:solidFill>
                <a:effectLst>
                  <a:outerShdw blurRad="38100" dist="38100" dir="2700000" algn="tl">
                    <a:srgbClr val="000000">
                      <a:alpha val="43137"/>
                    </a:srgbClr>
                  </a:outerShdw>
                </a:effectLst>
              </a:rPr>
              <a:t>FINANCE &amp; FACILITIES COMMITTEE MEETING </a:t>
            </a:r>
            <a:br>
              <a:rPr lang="en-US" sz="3000" b="1" dirty="0">
                <a:solidFill>
                  <a:schemeClr val="bg1"/>
                </a:solidFill>
                <a:effectLst>
                  <a:outerShdw blurRad="38100" dist="38100" dir="2700000" algn="tl">
                    <a:srgbClr val="000000">
                      <a:alpha val="43137"/>
                    </a:srgbClr>
                  </a:outerShdw>
                </a:effectLst>
              </a:rPr>
            </a:br>
            <a:r>
              <a:rPr lang="en-US" sz="3000" b="1" dirty="0">
                <a:solidFill>
                  <a:schemeClr val="bg1"/>
                </a:solidFill>
                <a:effectLst>
                  <a:outerShdw blurRad="38100" dist="38100" dir="2700000" algn="tl">
                    <a:srgbClr val="000000">
                      <a:alpha val="43137"/>
                    </a:srgbClr>
                  </a:outerShdw>
                </a:effectLst>
              </a:rPr>
              <a:t>OCTOBER 13, 2022 </a:t>
            </a:r>
          </a:p>
        </p:txBody>
      </p:sp>
      <p:pic>
        <p:nvPicPr>
          <p:cNvPr id="5" name="Google Shape;236;p35">
            <a:extLst>
              <a:ext uri="{FF2B5EF4-FFF2-40B4-BE49-F238E27FC236}">
                <a16:creationId xmlns:a16="http://schemas.microsoft.com/office/drawing/2014/main" id="{9BADD498-68AB-42FC-B890-3D3365446E18}"/>
              </a:ext>
            </a:extLst>
          </p:cNvPr>
          <p:cNvPicPr preferRelativeResize="0">
            <a:picLocks noGrp="1"/>
          </p:cNvPicPr>
          <p:nvPr>
            <p:ph idx="1"/>
          </p:nvPr>
        </p:nvPicPr>
        <p:blipFill>
          <a:blip r:embed="rId2">
            <a:alphaModFix/>
          </a:blip>
          <a:stretch>
            <a:fillRect/>
          </a:stretch>
        </p:blipFill>
        <p:spPr>
          <a:xfrm>
            <a:off x="1350627" y="1283516"/>
            <a:ext cx="6568580" cy="5041784"/>
          </a:xfrm>
          <a:prstGeom prst="rect">
            <a:avLst/>
          </a:prstGeom>
          <a:noFill/>
          <a:ln w="114300"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2299465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7CA7A8AC-A06F-41DD-8D7F-1BAD5AF17FAC}"/>
              </a:ext>
            </a:extLst>
          </p:cNvPr>
          <p:cNvGraphicFramePr>
            <a:graphicFrameLocks/>
          </p:cNvGraphicFramePr>
          <p:nvPr>
            <p:extLst/>
          </p:nvPr>
        </p:nvGraphicFramePr>
        <p:xfrm>
          <a:off x="1106693" y="1613646"/>
          <a:ext cx="6930614" cy="405832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547BB859-5C2C-4D3F-977B-BDCAA68379EB}"/>
              </a:ext>
            </a:extLst>
          </p:cNvPr>
          <p:cNvSpPr>
            <a:spLocks noGrp="1"/>
          </p:cNvSpPr>
          <p:nvPr>
            <p:ph type="title"/>
          </p:nvPr>
        </p:nvSpPr>
        <p:spPr/>
        <p:txBody>
          <a:bodyPr>
            <a:normAutofit/>
          </a:bodyPr>
          <a:lstStyle/>
          <a:p>
            <a:r>
              <a:rPr lang="en-US" sz="3883" dirty="0">
                <a:solidFill>
                  <a:srgbClr val="00AEEF"/>
                </a:solidFill>
              </a:rPr>
              <a:t>SIX MONTH</a:t>
            </a:r>
            <a:r>
              <a:rPr lang="en-US" sz="3883" dirty="0"/>
              <a:t> </a:t>
            </a:r>
            <a:r>
              <a:rPr lang="en-US" sz="3883" b="1" dirty="0"/>
              <a:t>TREASURY</a:t>
            </a:r>
          </a:p>
        </p:txBody>
      </p:sp>
      <p:sp>
        <p:nvSpPr>
          <p:cNvPr id="4" name="Text Placeholder 3">
            <a:extLst>
              <a:ext uri="{FF2B5EF4-FFF2-40B4-BE49-F238E27FC236}">
                <a16:creationId xmlns:a16="http://schemas.microsoft.com/office/drawing/2014/main" id="{BE2B96A1-A36B-49B4-9DDB-D2CC83935E10}"/>
              </a:ext>
            </a:extLst>
          </p:cNvPr>
          <p:cNvSpPr>
            <a:spLocks noGrp="1"/>
          </p:cNvSpPr>
          <p:nvPr>
            <p:ph type="body" sz="quarter" idx="11"/>
          </p:nvPr>
        </p:nvSpPr>
        <p:spPr/>
        <p:txBody>
          <a:bodyPr/>
          <a:lstStyle/>
          <a:p>
            <a:r>
              <a:rPr lang="en-US" dirty="0"/>
              <a:t>Source: US Department of the Treasury</a:t>
            </a:r>
          </a:p>
          <a:p>
            <a:endParaRPr lang="en-US" dirty="0"/>
          </a:p>
        </p:txBody>
      </p:sp>
      <p:sp>
        <p:nvSpPr>
          <p:cNvPr id="3" name="Slide Number Placeholder 2">
            <a:extLst>
              <a:ext uri="{FF2B5EF4-FFF2-40B4-BE49-F238E27FC236}">
                <a16:creationId xmlns:a16="http://schemas.microsoft.com/office/drawing/2014/main" id="{5FA96AF2-BBDE-45C8-A7C4-7471071EF0CC}"/>
              </a:ext>
            </a:extLst>
          </p:cNvPr>
          <p:cNvSpPr>
            <a:spLocks noGrp="1"/>
          </p:cNvSpPr>
          <p:nvPr>
            <p:ph type="sldNum" sz="quarter" idx="4"/>
          </p:nvPr>
        </p:nvSpPr>
        <p:spPr>
          <a:xfrm>
            <a:off x="7919864" y="5564328"/>
            <a:ext cx="62518" cy="135743"/>
          </a:xfrm>
        </p:spPr>
        <p:txBody>
          <a:bodyPr/>
          <a:lstStyle/>
          <a:p>
            <a:pPr defTabSz="403433"/>
            <a:fld id="{8E61C75C-AF72-4B0B-BF73-EA0D5FFE4857}" type="slidenum">
              <a:rPr lang="en-US">
                <a:solidFill>
                  <a:srgbClr val="000000">
                    <a:tint val="75000"/>
                  </a:srgbClr>
                </a:solidFill>
              </a:rPr>
              <a:pPr defTabSz="403433"/>
              <a:t>10</a:t>
            </a:fld>
            <a:endParaRPr lang="en-US" dirty="0">
              <a:solidFill>
                <a:srgbClr val="000000">
                  <a:tint val="75000"/>
                </a:srgbClr>
              </a:solidFill>
            </a:endParaRPr>
          </a:p>
        </p:txBody>
      </p:sp>
    </p:spTree>
    <p:extLst>
      <p:ext uri="{BB962C8B-B14F-4D97-AF65-F5344CB8AC3E}">
        <p14:creationId xmlns:p14="http://schemas.microsoft.com/office/powerpoint/2010/main" val="3026534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7C1BEF-AF49-7079-5078-F017E08ACAB3}"/>
              </a:ext>
            </a:extLst>
          </p:cNvPr>
          <p:cNvPicPr>
            <a:picLocks noChangeAspect="1"/>
          </p:cNvPicPr>
          <p:nvPr/>
        </p:nvPicPr>
        <p:blipFill>
          <a:blip r:embed="rId3"/>
          <a:stretch>
            <a:fillRect/>
          </a:stretch>
        </p:blipFill>
        <p:spPr>
          <a:xfrm>
            <a:off x="1072095" y="1185274"/>
            <a:ext cx="6999811" cy="4988286"/>
          </a:xfrm>
          <a:prstGeom prst="rect">
            <a:avLst/>
          </a:prstGeom>
        </p:spPr>
      </p:pic>
      <p:sp>
        <p:nvSpPr>
          <p:cNvPr id="2" name="Title 1">
            <a:extLst>
              <a:ext uri="{FF2B5EF4-FFF2-40B4-BE49-F238E27FC236}">
                <a16:creationId xmlns:a16="http://schemas.microsoft.com/office/drawing/2014/main" id="{547BB859-5C2C-4D3F-977B-BDCAA68379EB}"/>
              </a:ext>
            </a:extLst>
          </p:cNvPr>
          <p:cNvSpPr>
            <a:spLocks noGrp="1"/>
          </p:cNvSpPr>
          <p:nvPr>
            <p:ph type="title"/>
          </p:nvPr>
        </p:nvSpPr>
        <p:spPr/>
        <p:txBody>
          <a:bodyPr>
            <a:normAutofit/>
          </a:bodyPr>
          <a:lstStyle/>
          <a:p>
            <a:r>
              <a:rPr lang="en-US" sz="3883" dirty="0">
                <a:solidFill>
                  <a:srgbClr val="00AEEF"/>
                </a:solidFill>
              </a:rPr>
              <a:t>FUTURE</a:t>
            </a:r>
            <a:r>
              <a:rPr lang="en-US" sz="3883" dirty="0"/>
              <a:t> </a:t>
            </a:r>
            <a:r>
              <a:rPr lang="en-US" sz="3883" b="1" dirty="0"/>
              <a:t>RATES</a:t>
            </a:r>
          </a:p>
        </p:txBody>
      </p:sp>
      <p:sp>
        <p:nvSpPr>
          <p:cNvPr id="4" name="Text Placeholder 3">
            <a:extLst>
              <a:ext uri="{FF2B5EF4-FFF2-40B4-BE49-F238E27FC236}">
                <a16:creationId xmlns:a16="http://schemas.microsoft.com/office/drawing/2014/main" id="{BE2B96A1-A36B-49B4-9DDB-D2CC83935E10}"/>
              </a:ext>
            </a:extLst>
          </p:cNvPr>
          <p:cNvSpPr>
            <a:spLocks noGrp="1"/>
          </p:cNvSpPr>
          <p:nvPr>
            <p:ph type="body" sz="quarter" idx="11"/>
          </p:nvPr>
        </p:nvSpPr>
        <p:spPr/>
        <p:txBody>
          <a:bodyPr/>
          <a:lstStyle/>
          <a:p>
            <a:r>
              <a:rPr lang="en-US" dirty="0"/>
              <a:t>Source: CME Group as of 10/10/2022</a:t>
            </a:r>
          </a:p>
          <a:p>
            <a:endParaRPr lang="en-US" dirty="0"/>
          </a:p>
        </p:txBody>
      </p:sp>
      <p:sp>
        <p:nvSpPr>
          <p:cNvPr id="3" name="Slide Number Placeholder 2">
            <a:extLst>
              <a:ext uri="{FF2B5EF4-FFF2-40B4-BE49-F238E27FC236}">
                <a16:creationId xmlns:a16="http://schemas.microsoft.com/office/drawing/2014/main" id="{5FA96AF2-BBDE-45C8-A7C4-7471071EF0CC}"/>
              </a:ext>
            </a:extLst>
          </p:cNvPr>
          <p:cNvSpPr>
            <a:spLocks noGrp="1"/>
          </p:cNvSpPr>
          <p:nvPr>
            <p:ph type="sldNum" sz="quarter" idx="4"/>
          </p:nvPr>
        </p:nvSpPr>
        <p:spPr>
          <a:xfrm>
            <a:off x="7857346" y="5564328"/>
            <a:ext cx="125035" cy="135743"/>
          </a:xfrm>
        </p:spPr>
        <p:txBody>
          <a:bodyPr/>
          <a:lstStyle/>
          <a:p>
            <a:pPr defTabSz="403433"/>
            <a:fld id="{8E61C75C-AF72-4B0B-BF73-EA0D5FFE4857}" type="slidenum">
              <a:rPr lang="en-US">
                <a:solidFill>
                  <a:srgbClr val="000000">
                    <a:tint val="75000"/>
                  </a:srgbClr>
                </a:solidFill>
              </a:rPr>
              <a:pPr defTabSz="403433"/>
              <a:t>11</a:t>
            </a:fld>
            <a:endParaRPr lang="en-US" dirty="0">
              <a:solidFill>
                <a:srgbClr val="000000">
                  <a:tint val="75000"/>
                </a:srgbClr>
              </a:solidFill>
            </a:endParaRPr>
          </a:p>
        </p:txBody>
      </p:sp>
    </p:spTree>
    <p:extLst>
      <p:ext uri="{BB962C8B-B14F-4D97-AF65-F5344CB8AC3E}">
        <p14:creationId xmlns:p14="http://schemas.microsoft.com/office/powerpoint/2010/main" val="2916284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CE758B-6B87-43E8-A2AE-C59274237DCD}"/>
              </a:ext>
            </a:extLst>
          </p:cNvPr>
          <p:cNvSpPr/>
          <p:nvPr/>
        </p:nvSpPr>
        <p:spPr>
          <a:xfrm>
            <a:off x="161070" y="1169894"/>
            <a:ext cx="3626273" cy="5563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433"/>
            <a:endParaRPr lang="en-US" sz="1588">
              <a:solidFill>
                <a:srgbClr val="FFFFFF"/>
              </a:solidFill>
              <a:latin typeface="Calibri" panose="020F0502020204030204"/>
            </a:endParaRPr>
          </a:p>
        </p:txBody>
      </p:sp>
      <p:sp>
        <p:nvSpPr>
          <p:cNvPr id="2" name="Title 1">
            <a:extLst>
              <a:ext uri="{FF2B5EF4-FFF2-40B4-BE49-F238E27FC236}">
                <a16:creationId xmlns:a16="http://schemas.microsoft.com/office/drawing/2014/main" id="{B501FA9C-187E-4A01-AF78-B7E5187A06C0}"/>
              </a:ext>
            </a:extLst>
          </p:cNvPr>
          <p:cNvSpPr>
            <a:spLocks noGrp="1"/>
          </p:cNvSpPr>
          <p:nvPr>
            <p:ph type="title"/>
          </p:nvPr>
        </p:nvSpPr>
        <p:spPr/>
        <p:txBody>
          <a:bodyPr/>
          <a:lstStyle/>
          <a:p>
            <a:r>
              <a:rPr lang="en-US" dirty="0">
                <a:solidFill>
                  <a:srgbClr val="00AEEF"/>
                </a:solidFill>
              </a:rPr>
              <a:t>ASSET</a:t>
            </a:r>
            <a:r>
              <a:rPr lang="en-US" dirty="0"/>
              <a:t> </a:t>
            </a:r>
            <a:r>
              <a:rPr lang="en-US" b="1" dirty="0"/>
              <a:t>LOCATION</a:t>
            </a:r>
          </a:p>
        </p:txBody>
      </p:sp>
      <p:sp>
        <p:nvSpPr>
          <p:cNvPr id="3" name="Slide Number Placeholder 2">
            <a:extLst>
              <a:ext uri="{FF2B5EF4-FFF2-40B4-BE49-F238E27FC236}">
                <a16:creationId xmlns:a16="http://schemas.microsoft.com/office/drawing/2014/main" id="{A1EC0DFA-CB43-4DEC-A7BE-6BF496843159}"/>
              </a:ext>
            </a:extLst>
          </p:cNvPr>
          <p:cNvSpPr>
            <a:spLocks noGrp="1"/>
          </p:cNvSpPr>
          <p:nvPr>
            <p:ph type="sldNum" sz="quarter" idx="4"/>
          </p:nvPr>
        </p:nvSpPr>
        <p:spPr>
          <a:xfrm>
            <a:off x="7857346" y="5564328"/>
            <a:ext cx="125035" cy="135743"/>
          </a:xfrm>
        </p:spPr>
        <p:txBody>
          <a:bodyPr/>
          <a:lstStyle/>
          <a:p>
            <a:pPr defTabSz="403433"/>
            <a:fld id="{8E61C75C-AF72-4B0B-BF73-EA0D5FFE4857}" type="slidenum">
              <a:rPr lang="en-US">
                <a:solidFill>
                  <a:srgbClr val="000000">
                    <a:tint val="75000"/>
                  </a:srgbClr>
                </a:solidFill>
              </a:rPr>
              <a:pPr defTabSz="403433"/>
              <a:t>12</a:t>
            </a:fld>
            <a:endParaRPr lang="en-US" dirty="0">
              <a:solidFill>
                <a:srgbClr val="000000">
                  <a:tint val="75000"/>
                </a:srgbClr>
              </a:solidFill>
            </a:endParaRPr>
          </a:p>
        </p:txBody>
      </p:sp>
      <p:graphicFrame>
        <p:nvGraphicFramePr>
          <p:cNvPr id="4" name="Table 3">
            <a:extLst>
              <a:ext uri="{FF2B5EF4-FFF2-40B4-BE49-F238E27FC236}">
                <a16:creationId xmlns:a16="http://schemas.microsoft.com/office/drawing/2014/main" id="{A2B27F9A-258C-0F43-8BA8-EB206B618641}"/>
              </a:ext>
            </a:extLst>
          </p:cNvPr>
          <p:cNvGraphicFramePr>
            <a:graphicFrameLocks noGrp="1"/>
          </p:cNvGraphicFramePr>
          <p:nvPr>
            <p:extLst/>
          </p:nvPr>
        </p:nvGraphicFramePr>
        <p:xfrm>
          <a:off x="518268" y="1169894"/>
          <a:ext cx="8107463" cy="5597625"/>
        </p:xfrm>
        <a:graphic>
          <a:graphicData uri="http://schemas.openxmlformats.org/drawingml/2006/table">
            <a:tbl>
              <a:tblPr/>
              <a:tblGrid>
                <a:gridCol w="2429988">
                  <a:extLst>
                    <a:ext uri="{9D8B030D-6E8A-4147-A177-3AD203B41FA5}">
                      <a16:colId xmlns:a16="http://schemas.microsoft.com/office/drawing/2014/main" val="3314353326"/>
                    </a:ext>
                  </a:extLst>
                </a:gridCol>
                <a:gridCol w="704997">
                  <a:extLst>
                    <a:ext uri="{9D8B030D-6E8A-4147-A177-3AD203B41FA5}">
                      <a16:colId xmlns:a16="http://schemas.microsoft.com/office/drawing/2014/main" val="3263689540"/>
                    </a:ext>
                  </a:extLst>
                </a:gridCol>
                <a:gridCol w="704997">
                  <a:extLst>
                    <a:ext uri="{9D8B030D-6E8A-4147-A177-3AD203B41FA5}">
                      <a16:colId xmlns:a16="http://schemas.microsoft.com/office/drawing/2014/main" val="2168016450"/>
                    </a:ext>
                  </a:extLst>
                </a:gridCol>
                <a:gridCol w="704997">
                  <a:extLst>
                    <a:ext uri="{9D8B030D-6E8A-4147-A177-3AD203B41FA5}">
                      <a16:colId xmlns:a16="http://schemas.microsoft.com/office/drawing/2014/main" val="4237934530"/>
                    </a:ext>
                  </a:extLst>
                </a:gridCol>
                <a:gridCol w="704997">
                  <a:extLst>
                    <a:ext uri="{9D8B030D-6E8A-4147-A177-3AD203B41FA5}">
                      <a16:colId xmlns:a16="http://schemas.microsoft.com/office/drawing/2014/main" val="1028642184"/>
                    </a:ext>
                  </a:extLst>
                </a:gridCol>
                <a:gridCol w="704997">
                  <a:extLst>
                    <a:ext uri="{9D8B030D-6E8A-4147-A177-3AD203B41FA5}">
                      <a16:colId xmlns:a16="http://schemas.microsoft.com/office/drawing/2014/main" val="3114761684"/>
                    </a:ext>
                  </a:extLst>
                </a:gridCol>
                <a:gridCol w="742496">
                  <a:extLst>
                    <a:ext uri="{9D8B030D-6E8A-4147-A177-3AD203B41FA5}">
                      <a16:colId xmlns:a16="http://schemas.microsoft.com/office/drawing/2014/main" val="1378731498"/>
                    </a:ext>
                  </a:extLst>
                </a:gridCol>
                <a:gridCol w="704997">
                  <a:extLst>
                    <a:ext uri="{9D8B030D-6E8A-4147-A177-3AD203B41FA5}">
                      <a16:colId xmlns:a16="http://schemas.microsoft.com/office/drawing/2014/main" val="1216759059"/>
                    </a:ext>
                  </a:extLst>
                </a:gridCol>
                <a:gridCol w="704997">
                  <a:extLst>
                    <a:ext uri="{9D8B030D-6E8A-4147-A177-3AD203B41FA5}">
                      <a16:colId xmlns:a16="http://schemas.microsoft.com/office/drawing/2014/main" val="536677546"/>
                    </a:ext>
                  </a:extLst>
                </a:gridCol>
              </a:tblGrid>
              <a:tr h="125544">
                <a:tc gridSpan="9">
                  <a:txBody>
                    <a:bodyPr/>
                    <a:lstStyle/>
                    <a:p>
                      <a:pPr algn="l" fontAlgn="b"/>
                      <a:r>
                        <a:rPr lang="en-US" sz="800" b="1" i="0" u="none" strike="noStrike">
                          <a:effectLst/>
                          <a:latin typeface="Times New Roman" panose="02020603050405020304" pitchFamily="18" charset="0"/>
                        </a:rPr>
                        <a:t>6/30/22-9/30/22</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05059041"/>
                  </a:ext>
                </a:extLst>
              </a:tr>
              <a:tr h="246567">
                <a:tc>
                  <a:txBody>
                    <a:bodyPr/>
                    <a:lstStyle/>
                    <a:p>
                      <a:pPr algn="l" fontAlgn="ctr"/>
                      <a:r>
                        <a:rPr lang="en-US" sz="800" b="1" i="0" u="none" strike="noStrike">
                          <a:solidFill>
                            <a:srgbClr val="FFFFFF"/>
                          </a:solidFill>
                          <a:effectLst/>
                          <a:latin typeface="Times New Roman" panose="02020603050405020304" pitchFamily="18" charset="0"/>
                        </a:rPr>
                        <a:t>Manager - Mandate</a:t>
                      </a:r>
                    </a:p>
                  </a:txBody>
                  <a:tcPr marL="4520" marR="4520" marT="4520" marB="0" anchor="ctr">
                    <a:lnL>
                      <a:noFill/>
                    </a:lnL>
                    <a:lnR>
                      <a:noFill/>
                    </a:lnR>
                    <a:lnT w="12700" cap="flat" cmpd="sng" algn="ctr">
                      <a:solidFill>
                        <a:srgbClr val="000000"/>
                      </a:solidFill>
                      <a:prstDash val="solid"/>
                      <a:round/>
                      <a:headEnd type="none" w="med" len="med"/>
                      <a:tailEnd type="none" w="med" len="med"/>
                    </a:lnT>
                    <a:lnB>
                      <a:noFill/>
                    </a:lnB>
                    <a:solidFill>
                      <a:srgbClr val="01009A"/>
                    </a:solidFill>
                  </a:tcPr>
                </a:tc>
                <a:tc>
                  <a:txBody>
                    <a:bodyPr/>
                    <a:lstStyle/>
                    <a:p>
                      <a:pPr algn="ctr" fontAlgn="ctr"/>
                      <a:r>
                        <a:rPr lang="en-US" sz="800" b="1" i="0" u="none" strike="noStrike">
                          <a:solidFill>
                            <a:srgbClr val="FFFFFF"/>
                          </a:solidFill>
                          <a:effectLst/>
                          <a:latin typeface="Times New Roman" panose="02020603050405020304" pitchFamily="18" charset="0"/>
                        </a:rPr>
                        <a:t>Beginning Market Value</a:t>
                      </a:r>
                    </a:p>
                  </a:txBody>
                  <a:tcPr marL="4520" marR="4520" marT="4520" marB="0" anchor="ctr">
                    <a:lnL>
                      <a:noFill/>
                    </a:lnL>
                    <a:lnR>
                      <a:noFill/>
                    </a:lnR>
                    <a:lnT w="12700" cap="flat" cmpd="sng" algn="ctr">
                      <a:solidFill>
                        <a:srgbClr val="000000"/>
                      </a:solidFill>
                      <a:prstDash val="solid"/>
                      <a:round/>
                      <a:headEnd type="none" w="med" len="med"/>
                      <a:tailEnd type="none" w="med" len="med"/>
                    </a:lnT>
                    <a:lnB>
                      <a:noFill/>
                    </a:lnB>
                    <a:solidFill>
                      <a:srgbClr val="01009A"/>
                    </a:solidFill>
                  </a:tcPr>
                </a:tc>
                <a:tc>
                  <a:txBody>
                    <a:bodyPr/>
                    <a:lstStyle/>
                    <a:p>
                      <a:pPr algn="ctr" fontAlgn="ctr"/>
                      <a:r>
                        <a:rPr lang="en-US" sz="800" b="1" i="0" u="none" strike="noStrike">
                          <a:solidFill>
                            <a:srgbClr val="FFFFFF"/>
                          </a:solidFill>
                          <a:effectLst/>
                          <a:latin typeface="Times New Roman" panose="02020603050405020304" pitchFamily="18" charset="0"/>
                        </a:rPr>
                        <a:t>Income </a:t>
                      </a:r>
                    </a:p>
                  </a:txBody>
                  <a:tcPr marL="4520" marR="4520" marT="4520" marB="0" anchor="ctr">
                    <a:lnL>
                      <a:noFill/>
                    </a:lnL>
                    <a:lnR>
                      <a:noFill/>
                    </a:lnR>
                    <a:lnT w="12700" cap="flat" cmpd="sng" algn="ctr">
                      <a:solidFill>
                        <a:srgbClr val="000000"/>
                      </a:solidFill>
                      <a:prstDash val="solid"/>
                      <a:round/>
                      <a:headEnd type="none" w="med" len="med"/>
                      <a:tailEnd type="none" w="med" len="med"/>
                    </a:lnT>
                    <a:lnB>
                      <a:noFill/>
                    </a:lnB>
                    <a:solidFill>
                      <a:srgbClr val="01009A"/>
                    </a:solidFill>
                  </a:tcPr>
                </a:tc>
                <a:tc>
                  <a:txBody>
                    <a:bodyPr/>
                    <a:lstStyle/>
                    <a:p>
                      <a:pPr algn="ctr" fontAlgn="ctr"/>
                      <a:r>
                        <a:rPr lang="en-US" sz="800" b="1" i="0" u="none" strike="noStrike">
                          <a:solidFill>
                            <a:srgbClr val="FFFFFF"/>
                          </a:solidFill>
                          <a:effectLst/>
                          <a:latin typeface="Times New Roman" panose="02020603050405020304" pitchFamily="18" charset="0"/>
                        </a:rPr>
                        <a:t>Deposits</a:t>
                      </a:r>
                    </a:p>
                  </a:txBody>
                  <a:tcPr marL="4520" marR="4520" marT="4520" marB="0" anchor="ctr">
                    <a:lnL>
                      <a:noFill/>
                    </a:lnL>
                    <a:lnR>
                      <a:noFill/>
                    </a:lnR>
                    <a:lnT w="12700" cap="flat" cmpd="sng" algn="ctr">
                      <a:solidFill>
                        <a:srgbClr val="000000"/>
                      </a:solidFill>
                      <a:prstDash val="solid"/>
                      <a:round/>
                      <a:headEnd type="none" w="med" len="med"/>
                      <a:tailEnd type="none" w="med" len="med"/>
                    </a:lnT>
                    <a:lnB>
                      <a:noFill/>
                    </a:lnB>
                    <a:solidFill>
                      <a:srgbClr val="01009A"/>
                    </a:solidFill>
                  </a:tcPr>
                </a:tc>
                <a:tc>
                  <a:txBody>
                    <a:bodyPr/>
                    <a:lstStyle/>
                    <a:p>
                      <a:pPr algn="ctr" fontAlgn="ctr"/>
                      <a:r>
                        <a:rPr lang="en-US" sz="800" b="1" i="0" u="none" strike="noStrike">
                          <a:solidFill>
                            <a:srgbClr val="FFFFFF"/>
                          </a:solidFill>
                          <a:effectLst/>
                          <a:latin typeface="Times New Roman" panose="02020603050405020304" pitchFamily="18" charset="0"/>
                        </a:rPr>
                        <a:t>Transfers</a:t>
                      </a:r>
                    </a:p>
                  </a:txBody>
                  <a:tcPr marL="4520" marR="4520" marT="4520" marB="0" anchor="ctr">
                    <a:lnL>
                      <a:noFill/>
                    </a:lnL>
                    <a:lnR>
                      <a:noFill/>
                    </a:lnR>
                    <a:lnT w="12700" cap="flat" cmpd="sng" algn="ctr">
                      <a:solidFill>
                        <a:srgbClr val="000000"/>
                      </a:solidFill>
                      <a:prstDash val="solid"/>
                      <a:round/>
                      <a:headEnd type="none" w="med" len="med"/>
                      <a:tailEnd type="none" w="med" len="med"/>
                    </a:lnT>
                    <a:lnB>
                      <a:noFill/>
                    </a:lnB>
                    <a:solidFill>
                      <a:srgbClr val="01009A"/>
                    </a:solidFill>
                  </a:tcPr>
                </a:tc>
                <a:tc>
                  <a:txBody>
                    <a:bodyPr/>
                    <a:lstStyle/>
                    <a:p>
                      <a:pPr algn="ctr" fontAlgn="ctr"/>
                      <a:r>
                        <a:rPr lang="en-US" sz="800" b="1" i="0" u="none" strike="noStrike">
                          <a:solidFill>
                            <a:srgbClr val="FFFFFF"/>
                          </a:solidFill>
                          <a:effectLst/>
                          <a:latin typeface="Times New Roman" panose="02020603050405020304" pitchFamily="18" charset="0"/>
                        </a:rPr>
                        <a:t>Expenses</a:t>
                      </a:r>
                    </a:p>
                  </a:txBody>
                  <a:tcPr marL="4520" marR="4520" marT="4520" marB="0" anchor="ctr">
                    <a:lnL>
                      <a:noFill/>
                    </a:lnL>
                    <a:lnR>
                      <a:noFill/>
                    </a:lnR>
                    <a:lnT w="12700" cap="flat" cmpd="sng" algn="ctr">
                      <a:solidFill>
                        <a:srgbClr val="000000"/>
                      </a:solidFill>
                      <a:prstDash val="solid"/>
                      <a:round/>
                      <a:headEnd type="none" w="med" len="med"/>
                      <a:tailEnd type="none" w="med" len="med"/>
                    </a:lnT>
                    <a:lnB>
                      <a:noFill/>
                    </a:lnB>
                    <a:solidFill>
                      <a:srgbClr val="01009A"/>
                    </a:solidFill>
                  </a:tcPr>
                </a:tc>
                <a:tc>
                  <a:txBody>
                    <a:bodyPr/>
                    <a:lstStyle/>
                    <a:p>
                      <a:pPr algn="ctr" fontAlgn="ctr"/>
                      <a:r>
                        <a:rPr lang="en-US" sz="800" b="1" i="0" u="none" strike="noStrike">
                          <a:solidFill>
                            <a:srgbClr val="FFFFFF"/>
                          </a:solidFill>
                          <a:effectLst/>
                          <a:latin typeface="Times New Roman" panose="02020603050405020304" pitchFamily="18" charset="0"/>
                        </a:rPr>
                        <a:t>Withdrawals</a:t>
                      </a:r>
                    </a:p>
                  </a:txBody>
                  <a:tcPr marL="4520" marR="4520" marT="4520" marB="0" anchor="ctr">
                    <a:lnL>
                      <a:noFill/>
                    </a:lnL>
                    <a:lnR>
                      <a:noFill/>
                    </a:lnR>
                    <a:lnT w="12700" cap="flat" cmpd="sng" algn="ctr">
                      <a:solidFill>
                        <a:srgbClr val="000000"/>
                      </a:solidFill>
                      <a:prstDash val="solid"/>
                      <a:round/>
                      <a:headEnd type="none" w="med" len="med"/>
                      <a:tailEnd type="none" w="med" len="med"/>
                    </a:lnT>
                    <a:lnB>
                      <a:noFill/>
                    </a:lnB>
                    <a:solidFill>
                      <a:srgbClr val="01009A"/>
                    </a:solidFill>
                  </a:tcPr>
                </a:tc>
                <a:tc>
                  <a:txBody>
                    <a:bodyPr/>
                    <a:lstStyle/>
                    <a:p>
                      <a:pPr algn="ctr" fontAlgn="ctr"/>
                      <a:r>
                        <a:rPr lang="en-US" sz="800" b="1" i="0" u="none" strike="noStrike">
                          <a:solidFill>
                            <a:srgbClr val="FFFFFF"/>
                          </a:solidFill>
                          <a:effectLst/>
                          <a:latin typeface="Times New Roman" panose="02020603050405020304" pitchFamily="18" charset="0"/>
                        </a:rPr>
                        <a:t>Change in Market Value</a:t>
                      </a:r>
                    </a:p>
                  </a:txBody>
                  <a:tcPr marL="4520" marR="4520" marT="4520" marB="0" anchor="ctr">
                    <a:lnL>
                      <a:noFill/>
                    </a:lnL>
                    <a:lnR>
                      <a:noFill/>
                    </a:lnR>
                    <a:lnT w="12700" cap="flat" cmpd="sng" algn="ctr">
                      <a:solidFill>
                        <a:srgbClr val="000000"/>
                      </a:solidFill>
                      <a:prstDash val="solid"/>
                      <a:round/>
                      <a:headEnd type="none" w="med" len="med"/>
                      <a:tailEnd type="none" w="med" len="med"/>
                    </a:lnT>
                    <a:lnB>
                      <a:noFill/>
                    </a:lnB>
                    <a:solidFill>
                      <a:srgbClr val="01009A"/>
                    </a:solidFill>
                  </a:tcPr>
                </a:tc>
                <a:tc>
                  <a:txBody>
                    <a:bodyPr/>
                    <a:lstStyle/>
                    <a:p>
                      <a:pPr algn="ctr" fontAlgn="ctr"/>
                      <a:r>
                        <a:rPr lang="en-US" sz="800" b="1" i="0" u="none" strike="noStrike">
                          <a:solidFill>
                            <a:srgbClr val="FFFFFF"/>
                          </a:solidFill>
                          <a:effectLst/>
                          <a:latin typeface="Times New Roman" panose="02020603050405020304" pitchFamily="18" charset="0"/>
                        </a:rPr>
                        <a:t>Ending Market Value </a:t>
                      </a:r>
                    </a:p>
                  </a:txBody>
                  <a:tcPr marL="4520" marR="4520" marT="4520" marB="0" anchor="ctr">
                    <a:lnL>
                      <a:noFill/>
                    </a:lnL>
                    <a:lnR>
                      <a:noFill/>
                    </a:lnR>
                    <a:lnT w="12700" cap="flat" cmpd="sng" algn="ctr">
                      <a:solidFill>
                        <a:srgbClr val="000000"/>
                      </a:solidFill>
                      <a:prstDash val="solid"/>
                      <a:round/>
                      <a:headEnd type="none" w="med" len="med"/>
                      <a:tailEnd type="none" w="med" len="med"/>
                    </a:lnT>
                    <a:lnB>
                      <a:noFill/>
                    </a:lnB>
                    <a:solidFill>
                      <a:srgbClr val="01009A"/>
                    </a:solidFill>
                  </a:tcPr>
                </a:tc>
                <a:extLst>
                  <a:ext uri="{0D108BD9-81ED-4DB2-BD59-A6C34878D82A}">
                    <a16:rowId xmlns:a16="http://schemas.microsoft.com/office/drawing/2014/main" val="638025688"/>
                  </a:ext>
                </a:extLst>
              </a:tr>
              <a:tr h="125544">
                <a:tc>
                  <a:txBody>
                    <a:bodyPr/>
                    <a:lstStyle/>
                    <a:p>
                      <a:pPr algn="l" fontAlgn="b"/>
                      <a:r>
                        <a:rPr lang="en-US" sz="800" b="1" i="0" u="none" strike="noStrike">
                          <a:effectLst/>
                          <a:latin typeface="Times New Roman" panose="02020603050405020304" pitchFamily="18" charset="0"/>
                        </a:rPr>
                        <a:t>M&amp;T - Wilmington Trust Portfolio</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$10,974,730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$0.00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($2,195)</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($150,492)</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$10,822,042 </a:t>
                      </a:r>
                    </a:p>
                  </a:txBody>
                  <a:tcPr marL="4520" marR="4520" marT="4520" marB="0" anchor="b">
                    <a:lnL>
                      <a:noFill/>
                    </a:lnL>
                    <a:lnR>
                      <a:noFill/>
                    </a:lnR>
                    <a:lnT>
                      <a:noFill/>
                    </a:lnT>
                    <a:lnB>
                      <a:noFill/>
                    </a:lnB>
                  </a:tcPr>
                </a:tc>
                <a:extLst>
                  <a:ext uri="{0D108BD9-81ED-4DB2-BD59-A6C34878D82A}">
                    <a16:rowId xmlns:a16="http://schemas.microsoft.com/office/drawing/2014/main" val="4246424777"/>
                  </a:ext>
                </a:extLst>
              </a:tr>
              <a:tr h="125544">
                <a:tc>
                  <a:txBody>
                    <a:bodyPr/>
                    <a:lstStyle/>
                    <a:p>
                      <a:pPr algn="l" fontAlgn="b"/>
                      <a:r>
                        <a:rPr lang="en-US" sz="800" b="1" i="0" u="none" strike="noStrike">
                          <a:effectLst/>
                          <a:latin typeface="Times New Roman" panose="02020603050405020304" pitchFamily="18" charset="0"/>
                        </a:rPr>
                        <a:t>StoneCastle Portfolio</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$10,018,305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$38,106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$10,056,411 </a:t>
                      </a:r>
                    </a:p>
                  </a:txBody>
                  <a:tcPr marL="4520" marR="4520" marT="4520" marB="0" anchor="b">
                    <a:lnL>
                      <a:noFill/>
                    </a:lnL>
                    <a:lnR>
                      <a:noFill/>
                    </a:lnR>
                    <a:lnT>
                      <a:noFill/>
                    </a:lnT>
                    <a:lnB>
                      <a:noFill/>
                    </a:lnB>
                    <a:solidFill>
                      <a:srgbClr val="D9D9D9"/>
                    </a:solidFill>
                  </a:tcPr>
                </a:tc>
                <a:extLst>
                  <a:ext uri="{0D108BD9-81ED-4DB2-BD59-A6C34878D82A}">
                    <a16:rowId xmlns:a16="http://schemas.microsoft.com/office/drawing/2014/main" val="340184389"/>
                  </a:ext>
                </a:extLst>
              </a:tr>
              <a:tr h="125544">
                <a:tc>
                  <a:txBody>
                    <a:bodyPr/>
                    <a:lstStyle/>
                    <a:p>
                      <a:pPr algn="l" fontAlgn="b"/>
                      <a:r>
                        <a:rPr lang="en-US" sz="800" b="1" i="0" u="none" strike="noStrike">
                          <a:effectLst/>
                          <a:latin typeface="Times New Roman" panose="02020603050405020304" pitchFamily="18" charset="0"/>
                        </a:rPr>
                        <a:t>TD - General Fund</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$26,223,901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$54,375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$156,484,094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($69,718,506)</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$113,043,864 </a:t>
                      </a:r>
                    </a:p>
                  </a:txBody>
                  <a:tcPr marL="4520" marR="4520" marT="4520" marB="0" anchor="b">
                    <a:lnL>
                      <a:noFill/>
                    </a:lnL>
                    <a:lnR>
                      <a:noFill/>
                    </a:lnR>
                    <a:lnT>
                      <a:noFill/>
                    </a:lnT>
                    <a:lnB>
                      <a:noFill/>
                    </a:lnB>
                  </a:tcPr>
                </a:tc>
                <a:extLst>
                  <a:ext uri="{0D108BD9-81ED-4DB2-BD59-A6C34878D82A}">
                    <a16:rowId xmlns:a16="http://schemas.microsoft.com/office/drawing/2014/main" val="4097420110"/>
                  </a:ext>
                </a:extLst>
              </a:tr>
              <a:tr h="125544">
                <a:tc>
                  <a:txBody>
                    <a:bodyPr/>
                    <a:lstStyle/>
                    <a:p>
                      <a:pPr algn="l" fontAlgn="b"/>
                      <a:r>
                        <a:rPr lang="en-US" sz="800" b="1" i="0" u="none" strike="noStrike">
                          <a:effectLst/>
                          <a:latin typeface="Times New Roman" panose="02020603050405020304" pitchFamily="18" charset="0"/>
                        </a:rPr>
                        <a:t>PLGIT - General Fund</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$45,039,040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$246,973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$21,929,580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($42,495)</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$67,173,099 </a:t>
                      </a:r>
                    </a:p>
                  </a:txBody>
                  <a:tcPr marL="4520" marR="4520" marT="4520" marB="0" anchor="b">
                    <a:lnL>
                      <a:noFill/>
                    </a:lnL>
                    <a:lnR>
                      <a:noFill/>
                    </a:lnR>
                    <a:lnT>
                      <a:noFill/>
                    </a:lnT>
                    <a:lnB>
                      <a:noFill/>
                    </a:lnB>
                    <a:solidFill>
                      <a:srgbClr val="D9D9D9"/>
                    </a:solidFill>
                  </a:tcPr>
                </a:tc>
                <a:extLst>
                  <a:ext uri="{0D108BD9-81ED-4DB2-BD59-A6C34878D82A}">
                    <a16:rowId xmlns:a16="http://schemas.microsoft.com/office/drawing/2014/main" val="904164525"/>
                  </a:ext>
                </a:extLst>
              </a:tr>
              <a:tr h="125544">
                <a:tc>
                  <a:txBody>
                    <a:bodyPr/>
                    <a:lstStyle/>
                    <a:p>
                      <a:pPr algn="l" fontAlgn="b"/>
                      <a:r>
                        <a:rPr lang="en-US" sz="800" b="1" i="0" u="none" strike="noStrike">
                          <a:effectLst/>
                          <a:latin typeface="Times New Roman" panose="02020603050405020304" pitchFamily="18" charset="0"/>
                        </a:rPr>
                        <a:t>TD - CRSD Compensating Balance</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$5,711,696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$3,065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$5,714,761 </a:t>
                      </a:r>
                    </a:p>
                  </a:txBody>
                  <a:tcPr marL="4520" marR="4520" marT="4520" marB="0" anchor="b">
                    <a:lnL>
                      <a:noFill/>
                    </a:lnL>
                    <a:lnR>
                      <a:noFill/>
                    </a:lnR>
                    <a:lnT>
                      <a:noFill/>
                    </a:lnT>
                    <a:lnB>
                      <a:noFill/>
                    </a:lnB>
                  </a:tcPr>
                </a:tc>
                <a:extLst>
                  <a:ext uri="{0D108BD9-81ED-4DB2-BD59-A6C34878D82A}">
                    <a16:rowId xmlns:a16="http://schemas.microsoft.com/office/drawing/2014/main" val="1298873203"/>
                  </a:ext>
                </a:extLst>
              </a:tr>
              <a:tr h="91309">
                <a:tc>
                  <a:txBody>
                    <a:bodyPr/>
                    <a:lstStyle/>
                    <a:p>
                      <a:pPr algn="l" fontAlgn="b"/>
                      <a:endParaRPr lang="en-US" sz="300" b="1" i="0" u="none" strike="noStrike" dirty="0">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r>
                        <a:rPr lang="en-US" sz="300" b="0" i="0" u="none" strike="noStrike" dirty="0">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dirty="0">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dirty="0">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dirty="0">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4198398"/>
                  </a:ext>
                </a:extLst>
              </a:tr>
              <a:tr h="145714">
                <a:tc>
                  <a:txBody>
                    <a:bodyPr/>
                    <a:lstStyle/>
                    <a:p>
                      <a:pPr algn="l" fontAlgn="b"/>
                      <a:r>
                        <a:rPr lang="en-US" sz="900" b="1" i="0" u="none" strike="noStrike">
                          <a:effectLst/>
                          <a:latin typeface="Times New Roman" panose="02020603050405020304" pitchFamily="18" charset="0"/>
                        </a:rPr>
                        <a:t>Total General Funds</a:t>
                      </a:r>
                    </a:p>
                  </a:txBody>
                  <a:tcPr marL="4520" marR="4520" marT="4520" marB="0" anchor="b">
                    <a:lnL>
                      <a:noFill/>
                    </a:lnL>
                    <a:lnR>
                      <a:noFill/>
                    </a:lnR>
                    <a:lnT>
                      <a:noFill/>
                    </a:lnT>
                    <a:lnB>
                      <a:noFill/>
                    </a:lnB>
                  </a:tcPr>
                </a:tc>
                <a:tc>
                  <a:txBody>
                    <a:bodyPr/>
                    <a:lstStyle/>
                    <a:p>
                      <a:pPr algn="ctr" fontAlgn="b"/>
                      <a:r>
                        <a:rPr lang="en-US" sz="900" b="1" i="0" u="none" strike="noStrike">
                          <a:effectLst/>
                          <a:latin typeface="Times New Roman" panose="02020603050405020304" pitchFamily="18" charset="0"/>
                        </a:rPr>
                        <a:t>$97,967,672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$342,519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$178,413,674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$0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($2,195)</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($69,761,001)</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($150,492)</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$206,810,178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9374657"/>
                  </a:ext>
                </a:extLst>
              </a:tr>
              <a:tr h="125544">
                <a:tc>
                  <a:txBody>
                    <a:bodyPr/>
                    <a:lstStyle/>
                    <a:p>
                      <a:pPr algn="l" fontAlgn="b"/>
                      <a:endParaRPr lang="en-US" sz="8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15897508"/>
                  </a:ext>
                </a:extLst>
              </a:tr>
              <a:tr h="125544">
                <a:tc>
                  <a:txBody>
                    <a:bodyPr/>
                    <a:lstStyle/>
                    <a:p>
                      <a:pPr algn="l" fontAlgn="b"/>
                      <a:r>
                        <a:rPr lang="en-US" sz="800" b="1" i="0" u="none" strike="noStrike">
                          <a:effectLst/>
                          <a:latin typeface="Times New Roman" panose="02020603050405020304" pitchFamily="18" charset="0"/>
                        </a:rPr>
                        <a:t>TD - Capital Reserve</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$5,079,906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$6,443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($2,104,773)</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$2,981,575 </a:t>
                      </a:r>
                    </a:p>
                  </a:txBody>
                  <a:tcPr marL="4520" marR="4520" marT="4520" marB="0" anchor="b">
                    <a:lnL>
                      <a:noFill/>
                    </a:lnL>
                    <a:lnR>
                      <a:noFill/>
                    </a:lnR>
                    <a:lnT>
                      <a:noFill/>
                    </a:lnT>
                    <a:lnB>
                      <a:noFill/>
                    </a:lnB>
                  </a:tcPr>
                </a:tc>
                <a:extLst>
                  <a:ext uri="{0D108BD9-81ED-4DB2-BD59-A6C34878D82A}">
                    <a16:rowId xmlns:a16="http://schemas.microsoft.com/office/drawing/2014/main" val="1434149571"/>
                  </a:ext>
                </a:extLst>
              </a:tr>
              <a:tr h="91309">
                <a:tc>
                  <a:txBody>
                    <a:bodyPr/>
                    <a:lstStyle/>
                    <a:p>
                      <a:pPr algn="l" fontAlgn="b"/>
                      <a:endParaRPr lang="en-US" sz="300" b="1" i="0" u="none" strike="noStrike" dirty="0">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r>
                        <a:rPr lang="en-US" sz="300" b="0" i="0" u="none" strike="noStrike" dirty="0">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dirty="0">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dirty="0">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dirty="0">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dirty="0">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2370295"/>
                  </a:ext>
                </a:extLst>
              </a:tr>
              <a:tr h="145714">
                <a:tc>
                  <a:txBody>
                    <a:bodyPr/>
                    <a:lstStyle/>
                    <a:p>
                      <a:pPr algn="l" fontAlgn="b"/>
                      <a:r>
                        <a:rPr lang="en-US" sz="900" b="1" i="0" u="none" strike="noStrike">
                          <a:effectLst/>
                          <a:latin typeface="Times New Roman" panose="02020603050405020304" pitchFamily="18" charset="0"/>
                        </a:rPr>
                        <a:t>Total Capital Reserves</a:t>
                      </a:r>
                    </a:p>
                  </a:txBody>
                  <a:tcPr marL="4520" marR="4520" marT="4520" marB="0" anchor="b">
                    <a:lnL>
                      <a:noFill/>
                    </a:lnL>
                    <a:lnR>
                      <a:noFill/>
                    </a:lnR>
                    <a:lnT>
                      <a:noFill/>
                    </a:lnT>
                    <a:lnB>
                      <a:noFill/>
                    </a:lnB>
                  </a:tcPr>
                </a:tc>
                <a:tc>
                  <a:txBody>
                    <a:bodyPr/>
                    <a:lstStyle/>
                    <a:p>
                      <a:pPr algn="ctr" fontAlgn="b"/>
                      <a:r>
                        <a:rPr lang="en-US" sz="900" b="1" i="0" u="none" strike="noStrike">
                          <a:effectLst/>
                          <a:latin typeface="Times New Roman" panose="02020603050405020304" pitchFamily="18" charset="0"/>
                        </a:rPr>
                        <a:t>$5,079,906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$6,443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$0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$0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$0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($2,104,773)</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$0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$2,981,575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4839959"/>
                  </a:ext>
                </a:extLst>
              </a:tr>
              <a:tr h="125544">
                <a:tc>
                  <a:txBody>
                    <a:bodyPr/>
                    <a:lstStyle/>
                    <a:p>
                      <a:pPr algn="l" fontAlgn="b"/>
                      <a:endParaRPr lang="en-US" sz="8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48123357"/>
                  </a:ext>
                </a:extLst>
              </a:tr>
              <a:tr h="125544">
                <a:tc>
                  <a:txBody>
                    <a:bodyPr/>
                    <a:lstStyle/>
                    <a:p>
                      <a:pPr algn="l" fontAlgn="b"/>
                      <a:r>
                        <a:rPr lang="en-US" sz="800" b="1" i="0" u="none" strike="noStrike">
                          <a:effectLst/>
                          <a:latin typeface="Times New Roman" panose="02020603050405020304" pitchFamily="18" charset="0"/>
                        </a:rPr>
                        <a:t>PLGIT - GO Bonds Series of 2021</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$9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$9 </a:t>
                      </a:r>
                    </a:p>
                  </a:txBody>
                  <a:tcPr marL="4520" marR="4520" marT="4520" marB="0" anchor="b">
                    <a:lnL>
                      <a:noFill/>
                    </a:lnL>
                    <a:lnR>
                      <a:noFill/>
                    </a:lnR>
                    <a:lnT>
                      <a:noFill/>
                    </a:lnT>
                    <a:lnB>
                      <a:noFill/>
                    </a:lnB>
                  </a:tcPr>
                </a:tc>
                <a:extLst>
                  <a:ext uri="{0D108BD9-81ED-4DB2-BD59-A6C34878D82A}">
                    <a16:rowId xmlns:a16="http://schemas.microsoft.com/office/drawing/2014/main" val="668204662"/>
                  </a:ext>
                </a:extLst>
              </a:tr>
              <a:tr h="125544">
                <a:tc>
                  <a:txBody>
                    <a:bodyPr/>
                    <a:lstStyle/>
                    <a:p>
                      <a:pPr algn="l" fontAlgn="b"/>
                      <a:r>
                        <a:rPr lang="en-US" sz="800" b="1" i="0" u="none" strike="noStrike">
                          <a:effectLst/>
                          <a:latin typeface="Times New Roman" panose="02020603050405020304" pitchFamily="18" charset="0"/>
                        </a:rPr>
                        <a:t>PLGIT - GO Bonds Series of 2022</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$8,172,022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$15,672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($7,000,000)</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$1,187,694 </a:t>
                      </a:r>
                    </a:p>
                  </a:txBody>
                  <a:tcPr marL="4520" marR="4520" marT="4520" marB="0" anchor="b">
                    <a:lnL>
                      <a:noFill/>
                    </a:lnL>
                    <a:lnR>
                      <a:noFill/>
                    </a:lnR>
                    <a:lnT>
                      <a:noFill/>
                    </a:lnT>
                    <a:lnB>
                      <a:noFill/>
                    </a:lnB>
                    <a:solidFill>
                      <a:srgbClr val="D9D9D9"/>
                    </a:solidFill>
                  </a:tcPr>
                </a:tc>
                <a:extLst>
                  <a:ext uri="{0D108BD9-81ED-4DB2-BD59-A6C34878D82A}">
                    <a16:rowId xmlns:a16="http://schemas.microsoft.com/office/drawing/2014/main" val="4058181123"/>
                  </a:ext>
                </a:extLst>
              </a:tr>
              <a:tr h="246567">
                <a:tc>
                  <a:txBody>
                    <a:bodyPr/>
                    <a:lstStyle/>
                    <a:p>
                      <a:pPr algn="l" fontAlgn="b"/>
                      <a:r>
                        <a:rPr lang="en-US" sz="800" b="1" i="0" u="none" strike="noStrike">
                          <a:effectLst/>
                          <a:latin typeface="Times New Roman" panose="02020603050405020304" pitchFamily="18" charset="0"/>
                        </a:rPr>
                        <a:t>PLGIT - 2012 Escrow - Northampton TWP - Holland Elem</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$1,272,577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$6,178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$1,278,754 </a:t>
                      </a:r>
                    </a:p>
                  </a:txBody>
                  <a:tcPr marL="4520" marR="4520" marT="4520" marB="0" anchor="b">
                    <a:lnL>
                      <a:noFill/>
                    </a:lnL>
                    <a:lnR>
                      <a:noFill/>
                    </a:lnR>
                    <a:lnT>
                      <a:noFill/>
                    </a:lnT>
                    <a:lnB>
                      <a:noFill/>
                    </a:lnB>
                  </a:tcPr>
                </a:tc>
                <a:extLst>
                  <a:ext uri="{0D108BD9-81ED-4DB2-BD59-A6C34878D82A}">
                    <a16:rowId xmlns:a16="http://schemas.microsoft.com/office/drawing/2014/main" val="2934609093"/>
                  </a:ext>
                </a:extLst>
              </a:tr>
              <a:tr h="125544">
                <a:tc>
                  <a:txBody>
                    <a:bodyPr/>
                    <a:lstStyle/>
                    <a:p>
                      <a:pPr algn="l" fontAlgn="b"/>
                      <a:r>
                        <a:rPr lang="en-US" sz="800" b="1" i="0" u="none" strike="noStrike">
                          <a:effectLst/>
                          <a:latin typeface="Times New Roman" panose="02020603050405020304" pitchFamily="18" charset="0"/>
                        </a:rPr>
                        <a:t>PLGIT - Escrow - Newtown Township</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$101,234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$491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$101,726 </a:t>
                      </a:r>
                    </a:p>
                  </a:txBody>
                  <a:tcPr marL="4520" marR="4520" marT="4520" marB="0" anchor="b">
                    <a:lnL>
                      <a:noFill/>
                    </a:lnL>
                    <a:lnR>
                      <a:noFill/>
                    </a:lnR>
                    <a:lnT>
                      <a:noFill/>
                    </a:lnT>
                    <a:lnB>
                      <a:noFill/>
                    </a:lnB>
                    <a:solidFill>
                      <a:srgbClr val="D9D9D9"/>
                    </a:solidFill>
                  </a:tcPr>
                </a:tc>
                <a:extLst>
                  <a:ext uri="{0D108BD9-81ED-4DB2-BD59-A6C34878D82A}">
                    <a16:rowId xmlns:a16="http://schemas.microsoft.com/office/drawing/2014/main" val="2495027171"/>
                  </a:ext>
                </a:extLst>
              </a:tr>
              <a:tr h="125544">
                <a:tc>
                  <a:txBody>
                    <a:bodyPr/>
                    <a:lstStyle/>
                    <a:p>
                      <a:pPr algn="l" fontAlgn="b"/>
                      <a:r>
                        <a:rPr lang="en-US" sz="800" b="1" i="0" u="none" strike="noStrike">
                          <a:effectLst/>
                          <a:latin typeface="Times New Roman" panose="02020603050405020304" pitchFamily="18" charset="0"/>
                        </a:rPr>
                        <a:t>PLGIT - Northampton TWP - Holland MS</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$689,194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$3,346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$692,539 </a:t>
                      </a:r>
                    </a:p>
                  </a:txBody>
                  <a:tcPr marL="4520" marR="4520" marT="4520" marB="0" anchor="b">
                    <a:lnL>
                      <a:noFill/>
                    </a:lnL>
                    <a:lnR>
                      <a:noFill/>
                    </a:lnR>
                    <a:lnT>
                      <a:noFill/>
                    </a:lnT>
                    <a:lnB>
                      <a:noFill/>
                    </a:lnB>
                  </a:tcPr>
                </a:tc>
                <a:extLst>
                  <a:ext uri="{0D108BD9-81ED-4DB2-BD59-A6C34878D82A}">
                    <a16:rowId xmlns:a16="http://schemas.microsoft.com/office/drawing/2014/main" val="3166219258"/>
                  </a:ext>
                </a:extLst>
              </a:tr>
              <a:tr h="125544">
                <a:tc>
                  <a:txBody>
                    <a:bodyPr/>
                    <a:lstStyle/>
                    <a:p>
                      <a:pPr algn="l" fontAlgn="b"/>
                      <a:r>
                        <a:rPr lang="en-US" sz="800" b="1" i="0" u="none" strike="noStrike">
                          <a:effectLst/>
                          <a:latin typeface="Times New Roman" panose="02020603050405020304" pitchFamily="18" charset="0"/>
                        </a:rPr>
                        <a:t>PLGIT - Newtown TWP - Newton MS</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$359,857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$1,747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$361,604 </a:t>
                      </a:r>
                    </a:p>
                  </a:txBody>
                  <a:tcPr marL="4520" marR="4520" marT="4520" marB="0" anchor="b">
                    <a:lnL>
                      <a:noFill/>
                    </a:lnL>
                    <a:lnR>
                      <a:noFill/>
                    </a:lnR>
                    <a:lnT>
                      <a:noFill/>
                    </a:lnT>
                    <a:lnB>
                      <a:noFill/>
                    </a:lnB>
                    <a:solidFill>
                      <a:srgbClr val="D9D9D9"/>
                    </a:solidFill>
                  </a:tcPr>
                </a:tc>
                <a:extLst>
                  <a:ext uri="{0D108BD9-81ED-4DB2-BD59-A6C34878D82A}">
                    <a16:rowId xmlns:a16="http://schemas.microsoft.com/office/drawing/2014/main" val="4183081152"/>
                  </a:ext>
                </a:extLst>
              </a:tr>
              <a:tr h="125544">
                <a:tc>
                  <a:txBody>
                    <a:bodyPr/>
                    <a:lstStyle/>
                    <a:p>
                      <a:pPr algn="l" fontAlgn="b"/>
                      <a:r>
                        <a:rPr lang="en-US" sz="800" b="1" i="0" u="none" strike="noStrike">
                          <a:effectLst/>
                          <a:latin typeface="Times New Roman" panose="02020603050405020304" pitchFamily="18" charset="0"/>
                        </a:rPr>
                        <a:t>PLGIT - Escrow - Rolling Hills Elementary</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$1,298,557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$6,304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$1,304,861 </a:t>
                      </a:r>
                    </a:p>
                  </a:txBody>
                  <a:tcPr marL="4520" marR="4520" marT="4520" marB="0" anchor="b">
                    <a:lnL>
                      <a:noFill/>
                    </a:lnL>
                    <a:lnR>
                      <a:noFill/>
                    </a:lnR>
                    <a:lnT>
                      <a:noFill/>
                    </a:lnT>
                    <a:lnB>
                      <a:noFill/>
                    </a:lnB>
                  </a:tcPr>
                </a:tc>
                <a:extLst>
                  <a:ext uri="{0D108BD9-81ED-4DB2-BD59-A6C34878D82A}">
                    <a16:rowId xmlns:a16="http://schemas.microsoft.com/office/drawing/2014/main" val="3930570495"/>
                  </a:ext>
                </a:extLst>
              </a:tr>
              <a:tr h="125544">
                <a:tc>
                  <a:txBody>
                    <a:bodyPr/>
                    <a:lstStyle/>
                    <a:p>
                      <a:pPr algn="l" fontAlgn="b"/>
                      <a:r>
                        <a:rPr lang="en-US" sz="800" b="1" i="0" u="none" strike="noStrike">
                          <a:effectLst/>
                          <a:latin typeface="Times New Roman" panose="02020603050405020304" pitchFamily="18" charset="0"/>
                        </a:rPr>
                        <a:t>PLGIT - Sol Feinstone Elementary - Escrow</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$2,848,634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$13,829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$2,862,463 </a:t>
                      </a:r>
                    </a:p>
                  </a:txBody>
                  <a:tcPr marL="4520" marR="4520" marT="4520" marB="0" anchor="b">
                    <a:lnL>
                      <a:noFill/>
                    </a:lnL>
                    <a:lnR>
                      <a:noFill/>
                    </a:lnR>
                    <a:lnT>
                      <a:noFill/>
                    </a:lnT>
                    <a:lnB>
                      <a:noFill/>
                    </a:lnB>
                    <a:solidFill>
                      <a:srgbClr val="D9D9D9"/>
                    </a:solidFill>
                  </a:tcPr>
                </a:tc>
                <a:extLst>
                  <a:ext uri="{0D108BD9-81ED-4DB2-BD59-A6C34878D82A}">
                    <a16:rowId xmlns:a16="http://schemas.microsoft.com/office/drawing/2014/main" val="92634451"/>
                  </a:ext>
                </a:extLst>
              </a:tr>
              <a:tr h="125544">
                <a:tc>
                  <a:txBody>
                    <a:bodyPr/>
                    <a:lstStyle/>
                    <a:p>
                      <a:pPr algn="l" fontAlgn="b"/>
                      <a:r>
                        <a:rPr lang="en-US" sz="800" b="1" i="0" u="none" strike="noStrike">
                          <a:effectLst/>
                          <a:latin typeface="Times New Roman" panose="02020603050405020304" pitchFamily="18" charset="0"/>
                        </a:rPr>
                        <a:t>PLGIT - CR High School South Turf - Escrow</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$1,555,934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$7,553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$1,563,487 </a:t>
                      </a:r>
                    </a:p>
                  </a:txBody>
                  <a:tcPr marL="4520" marR="4520" marT="4520" marB="0" anchor="b">
                    <a:lnL>
                      <a:noFill/>
                    </a:lnL>
                    <a:lnR>
                      <a:noFill/>
                    </a:lnR>
                    <a:lnT>
                      <a:noFill/>
                    </a:lnT>
                    <a:lnB>
                      <a:noFill/>
                    </a:lnB>
                  </a:tcPr>
                </a:tc>
                <a:extLst>
                  <a:ext uri="{0D108BD9-81ED-4DB2-BD59-A6C34878D82A}">
                    <a16:rowId xmlns:a16="http://schemas.microsoft.com/office/drawing/2014/main" val="2691252447"/>
                  </a:ext>
                </a:extLst>
              </a:tr>
              <a:tr h="125544">
                <a:tc>
                  <a:txBody>
                    <a:bodyPr/>
                    <a:lstStyle/>
                    <a:p>
                      <a:pPr algn="l" fontAlgn="b"/>
                      <a:r>
                        <a:rPr lang="en-US" sz="800" b="1" i="0" u="none" strike="noStrike">
                          <a:effectLst/>
                          <a:latin typeface="Times New Roman" panose="02020603050405020304" pitchFamily="18" charset="0"/>
                        </a:rPr>
                        <a:t>PLGIT - Hillcrest Elementary - Escrow</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$895,936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$4,349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$900,286 </a:t>
                      </a:r>
                    </a:p>
                  </a:txBody>
                  <a:tcPr marL="4520" marR="4520" marT="4520" marB="0" anchor="b">
                    <a:lnL>
                      <a:noFill/>
                    </a:lnL>
                    <a:lnR>
                      <a:noFill/>
                    </a:lnR>
                    <a:lnT>
                      <a:noFill/>
                    </a:lnT>
                    <a:lnB>
                      <a:noFill/>
                    </a:lnB>
                    <a:solidFill>
                      <a:srgbClr val="D9D9D9"/>
                    </a:solidFill>
                  </a:tcPr>
                </a:tc>
                <a:extLst>
                  <a:ext uri="{0D108BD9-81ED-4DB2-BD59-A6C34878D82A}">
                    <a16:rowId xmlns:a16="http://schemas.microsoft.com/office/drawing/2014/main" val="1526780931"/>
                  </a:ext>
                </a:extLst>
              </a:tr>
              <a:tr h="91309">
                <a:tc>
                  <a:txBody>
                    <a:bodyPr/>
                    <a:lstStyle/>
                    <a:p>
                      <a:pPr algn="l" fontAlgn="b"/>
                      <a:endParaRPr lang="en-US" sz="200" b="1" i="0" u="none" strike="noStrike" dirty="0">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r>
                        <a:rPr lang="en-US" sz="200" b="0" i="0" u="none" strike="noStrike">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200" b="0" i="0" u="none" strike="noStrike">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200" b="0" i="0" u="none" strike="noStrike" dirty="0">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200" b="0" i="0" u="none" strike="noStrike" dirty="0">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200" b="0" i="0" u="none" strike="noStrike">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200" b="0" i="0" u="none" strike="noStrike">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200" b="0" i="0" u="none" strike="noStrike" dirty="0">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200" b="0" i="0" u="none" strike="noStrike" dirty="0">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4341430"/>
                  </a:ext>
                </a:extLst>
              </a:tr>
              <a:tr h="145714">
                <a:tc>
                  <a:txBody>
                    <a:bodyPr/>
                    <a:lstStyle/>
                    <a:p>
                      <a:pPr algn="l" fontAlgn="b"/>
                      <a:r>
                        <a:rPr lang="en-US" sz="900" b="1" i="0" u="none" strike="noStrike">
                          <a:effectLst/>
                          <a:latin typeface="Times New Roman" panose="02020603050405020304" pitchFamily="18" charset="0"/>
                        </a:rPr>
                        <a:t>Total Bond Funds</a:t>
                      </a:r>
                    </a:p>
                  </a:txBody>
                  <a:tcPr marL="4520" marR="4520" marT="4520" marB="0" anchor="b">
                    <a:lnL>
                      <a:noFill/>
                    </a:lnL>
                    <a:lnR>
                      <a:noFill/>
                    </a:lnR>
                    <a:lnT>
                      <a:noFill/>
                    </a:lnT>
                    <a:lnB>
                      <a:noFill/>
                    </a:lnB>
                  </a:tcPr>
                </a:tc>
                <a:tc>
                  <a:txBody>
                    <a:bodyPr/>
                    <a:lstStyle/>
                    <a:p>
                      <a:pPr algn="ctr" fontAlgn="b"/>
                      <a:r>
                        <a:rPr lang="en-US" sz="900" b="1" i="0" u="none" strike="noStrike">
                          <a:effectLst/>
                          <a:latin typeface="Times New Roman" panose="02020603050405020304" pitchFamily="18" charset="0"/>
                        </a:rPr>
                        <a:t>$17,193,953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$59,469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$0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($7,000,000)</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$0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$0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$0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$10,253,422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0648854"/>
                  </a:ext>
                </a:extLst>
              </a:tr>
              <a:tr h="125544">
                <a:tc>
                  <a:txBody>
                    <a:bodyPr/>
                    <a:lstStyle/>
                    <a:p>
                      <a:pPr algn="l" fontAlgn="b"/>
                      <a:endParaRPr lang="en-US" sz="8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34384268"/>
                  </a:ext>
                </a:extLst>
              </a:tr>
              <a:tr h="125544">
                <a:tc>
                  <a:txBody>
                    <a:bodyPr/>
                    <a:lstStyle/>
                    <a:p>
                      <a:pPr algn="l" fontAlgn="b"/>
                      <a:r>
                        <a:rPr lang="en-US" sz="800" b="1" i="0" u="none" strike="noStrike">
                          <a:effectLst/>
                          <a:latin typeface="Times New Roman" panose="02020603050405020304" pitchFamily="18" charset="0"/>
                        </a:rPr>
                        <a:t>TD - Capital Projects</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$2,344,668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$4,128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$99,500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$7,000,000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($7,639,401)</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$1,808,895 </a:t>
                      </a:r>
                    </a:p>
                  </a:txBody>
                  <a:tcPr marL="4520" marR="4520" marT="4520" marB="0" anchor="b">
                    <a:lnL>
                      <a:noFill/>
                    </a:lnL>
                    <a:lnR>
                      <a:noFill/>
                    </a:lnR>
                    <a:lnT>
                      <a:noFill/>
                    </a:lnT>
                    <a:lnB>
                      <a:noFill/>
                    </a:lnB>
                    <a:solidFill>
                      <a:srgbClr val="D9D9D9"/>
                    </a:solidFill>
                  </a:tcPr>
                </a:tc>
                <a:extLst>
                  <a:ext uri="{0D108BD9-81ED-4DB2-BD59-A6C34878D82A}">
                    <a16:rowId xmlns:a16="http://schemas.microsoft.com/office/drawing/2014/main" val="849555109"/>
                  </a:ext>
                </a:extLst>
              </a:tr>
              <a:tr h="125544">
                <a:tc>
                  <a:txBody>
                    <a:bodyPr/>
                    <a:lstStyle/>
                    <a:p>
                      <a:pPr algn="l" fontAlgn="b"/>
                      <a:r>
                        <a:rPr lang="en-US" sz="800" b="1" i="0" u="none" strike="noStrike">
                          <a:effectLst/>
                          <a:latin typeface="Times New Roman" panose="02020603050405020304" pitchFamily="18" charset="0"/>
                        </a:rPr>
                        <a:t>FNBN - Cafeteria Account</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$860,459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$57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$402,255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$250,000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($831,596)</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$681,175 </a:t>
                      </a:r>
                    </a:p>
                  </a:txBody>
                  <a:tcPr marL="4520" marR="4520" marT="4520" marB="0" anchor="b">
                    <a:lnL>
                      <a:noFill/>
                    </a:lnL>
                    <a:lnR>
                      <a:noFill/>
                    </a:lnR>
                    <a:lnT>
                      <a:noFill/>
                    </a:lnT>
                    <a:lnB>
                      <a:noFill/>
                    </a:lnB>
                  </a:tcPr>
                </a:tc>
                <a:extLst>
                  <a:ext uri="{0D108BD9-81ED-4DB2-BD59-A6C34878D82A}">
                    <a16:rowId xmlns:a16="http://schemas.microsoft.com/office/drawing/2014/main" val="2636520810"/>
                  </a:ext>
                </a:extLst>
              </a:tr>
              <a:tr h="125544">
                <a:tc>
                  <a:txBody>
                    <a:bodyPr/>
                    <a:lstStyle/>
                    <a:p>
                      <a:pPr algn="l" fontAlgn="b"/>
                      <a:r>
                        <a:rPr lang="en-US" sz="800" b="1" i="0" u="none" strike="noStrike">
                          <a:effectLst/>
                          <a:latin typeface="Times New Roman" panose="02020603050405020304" pitchFamily="18" charset="0"/>
                        </a:rPr>
                        <a:t>PLGIT - Cafeteria Account</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$1,731,644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$7,456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$156,071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($250,000)</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$1,645,171 </a:t>
                      </a:r>
                    </a:p>
                  </a:txBody>
                  <a:tcPr marL="4520" marR="4520" marT="4520" marB="0" anchor="b">
                    <a:lnL>
                      <a:noFill/>
                    </a:lnL>
                    <a:lnR>
                      <a:noFill/>
                    </a:lnR>
                    <a:lnT>
                      <a:noFill/>
                    </a:lnT>
                    <a:lnB>
                      <a:noFill/>
                    </a:lnB>
                    <a:solidFill>
                      <a:srgbClr val="D9D9D9"/>
                    </a:solidFill>
                  </a:tcPr>
                </a:tc>
                <a:extLst>
                  <a:ext uri="{0D108BD9-81ED-4DB2-BD59-A6C34878D82A}">
                    <a16:rowId xmlns:a16="http://schemas.microsoft.com/office/drawing/2014/main" val="1745117914"/>
                  </a:ext>
                </a:extLst>
              </a:tr>
              <a:tr h="125544">
                <a:tc>
                  <a:txBody>
                    <a:bodyPr/>
                    <a:lstStyle/>
                    <a:p>
                      <a:pPr algn="l" fontAlgn="b"/>
                      <a:r>
                        <a:rPr lang="en-US" sz="800" b="1" i="0" u="none" strike="noStrike">
                          <a:effectLst/>
                          <a:latin typeface="Times New Roman" panose="02020603050405020304" pitchFamily="18" charset="0"/>
                        </a:rPr>
                        <a:t>PLGIT - Scholarship Account</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$23,039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$105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$23,144 </a:t>
                      </a:r>
                    </a:p>
                  </a:txBody>
                  <a:tcPr marL="4520" marR="4520" marT="4520" marB="0" anchor="b">
                    <a:lnL>
                      <a:noFill/>
                    </a:lnL>
                    <a:lnR>
                      <a:noFill/>
                    </a:lnR>
                    <a:lnT>
                      <a:noFill/>
                    </a:lnT>
                    <a:lnB>
                      <a:noFill/>
                    </a:lnB>
                  </a:tcPr>
                </a:tc>
                <a:extLst>
                  <a:ext uri="{0D108BD9-81ED-4DB2-BD59-A6C34878D82A}">
                    <a16:rowId xmlns:a16="http://schemas.microsoft.com/office/drawing/2014/main" val="1760745110"/>
                  </a:ext>
                </a:extLst>
              </a:tr>
              <a:tr h="125544">
                <a:tc>
                  <a:txBody>
                    <a:bodyPr/>
                    <a:lstStyle/>
                    <a:p>
                      <a:pPr algn="l" fontAlgn="b"/>
                      <a:r>
                        <a:rPr lang="en-US" sz="800" b="1" i="0" u="none" strike="noStrike">
                          <a:effectLst/>
                          <a:latin typeface="Times New Roman" panose="02020603050405020304" pitchFamily="18" charset="0"/>
                        </a:rPr>
                        <a:t>PLGIT - Ellen Cohen Scholarship</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$1,841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$8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solidFill>
                      <a:srgbClr val="D9D9D9"/>
                    </a:solidFill>
                  </a:tcPr>
                </a:tc>
                <a:tc>
                  <a:txBody>
                    <a:bodyPr/>
                    <a:lstStyle/>
                    <a:p>
                      <a:pPr algn="ctr" fontAlgn="b"/>
                      <a:r>
                        <a:rPr lang="en-US" sz="800" b="0" i="0" u="none" strike="noStrike">
                          <a:effectLst/>
                          <a:latin typeface="Times New Roman" panose="02020603050405020304" pitchFamily="18" charset="0"/>
                        </a:rPr>
                        <a:t>$1,850 </a:t>
                      </a:r>
                    </a:p>
                  </a:txBody>
                  <a:tcPr marL="4520" marR="4520" marT="4520" marB="0" anchor="b">
                    <a:lnL>
                      <a:noFill/>
                    </a:lnL>
                    <a:lnR>
                      <a:noFill/>
                    </a:lnR>
                    <a:lnT>
                      <a:noFill/>
                    </a:lnT>
                    <a:lnB>
                      <a:noFill/>
                    </a:lnB>
                    <a:solidFill>
                      <a:srgbClr val="D9D9D9"/>
                    </a:solidFill>
                  </a:tcPr>
                </a:tc>
                <a:extLst>
                  <a:ext uri="{0D108BD9-81ED-4DB2-BD59-A6C34878D82A}">
                    <a16:rowId xmlns:a16="http://schemas.microsoft.com/office/drawing/2014/main" val="1301587591"/>
                  </a:ext>
                </a:extLst>
              </a:tr>
              <a:tr h="125544">
                <a:tc>
                  <a:txBody>
                    <a:bodyPr/>
                    <a:lstStyle/>
                    <a:p>
                      <a:pPr algn="l" fontAlgn="b"/>
                      <a:r>
                        <a:rPr lang="en-US" sz="800" b="1" i="0" u="none" strike="noStrike">
                          <a:effectLst/>
                          <a:latin typeface="Times New Roman" panose="02020603050405020304" pitchFamily="18" charset="0"/>
                        </a:rPr>
                        <a:t>FNBN - Student Activities</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$1,072,151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$88,572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($217,472)</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$0 </a:t>
                      </a: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$943,252 </a:t>
                      </a:r>
                    </a:p>
                  </a:txBody>
                  <a:tcPr marL="4520" marR="4520" marT="4520" marB="0" anchor="b">
                    <a:lnL>
                      <a:noFill/>
                    </a:lnL>
                    <a:lnR>
                      <a:noFill/>
                    </a:lnR>
                    <a:lnT>
                      <a:noFill/>
                    </a:lnT>
                    <a:lnB>
                      <a:noFill/>
                    </a:lnB>
                  </a:tcPr>
                </a:tc>
                <a:extLst>
                  <a:ext uri="{0D108BD9-81ED-4DB2-BD59-A6C34878D82A}">
                    <a16:rowId xmlns:a16="http://schemas.microsoft.com/office/drawing/2014/main" val="2796881653"/>
                  </a:ext>
                </a:extLst>
              </a:tr>
              <a:tr h="91309">
                <a:tc>
                  <a:txBody>
                    <a:bodyPr/>
                    <a:lstStyle/>
                    <a:p>
                      <a:pPr algn="l" fontAlgn="b"/>
                      <a:endParaRPr lang="en-US" sz="300" b="1" i="0" u="none" strike="noStrike" dirty="0">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r>
                        <a:rPr lang="en-US" sz="300" b="0" i="0" u="none" strike="noStrike" dirty="0">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dirty="0">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dirty="0">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dirty="0">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300" b="0" i="0" u="none" strike="noStrike" dirty="0">
                          <a:effectLst/>
                          <a:latin typeface="Times New Roman" panose="02020603050405020304" pitchFamily="18" charset="0"/>
                        </a:rPr>
                        <a:t> </a:t>
                      </a:r>
                    </a:p>
                  </a:txBody>
                  <a:tcPr marL="4520" marR="4520" marT="452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901758"/>
                  </a:ext>
                </a:extLst>
              </a:tr>
              <a:tr h="145714">
                <a:tc>
                  <a:txBody>
                    <a:bodyPr/>
                    <a:lstStyle/>
                    <a:p>
                      <a:pPr algn="l" fontAlgn="b"/>
                      <a:r>
                        <a:rPr lang="en-US" sz="900" b="1" i="0" u="none" strike="noStrike">
                          <a:effectLst/>
                          <a:latin typeface="Times New Roman" panose="02020603050405020304" pitchFamily="18" charset="0"/>
                        </a:rPr>
                        <a:t>Total Miscellaneous Funds</a:t>
                      </a:r>
                    </a:p>
                  </a:txBody>
                  <a:tcPr marL="4520" marR="4520" marT="4520" marB="0" anchor="b">
                    <a:lnL>
                      <a:noFill/>
                    </a:lnL>
                    <a:lnR>
                      <a:noFill/>
                    </a:lnR>
                    <a:lnT>
                      <a:noFill/>
                    </a:lnT>
                    <a:lnB>
                      <a:noFill/>
                    </a:lnB>
                  </a:tcPr>
                </a:tc>
                <a:tc>
                  <a:txBody>
                    <a:bodyPr/>
                    <a:lstStyle/>
                    <a:p>
                      <a:pPr algn="ctr" fontAlgn="b"/>
                      <a:r>
                        <a:rPr lang="en-US" sz="900" b="1" i="0" u="none" strike="noStrike">
                          <a:effectLst/>
                          <a:latin typeface="Times New Roman" panose="02020603050405020304" pitchFamily="18" charset="0"/>
                        </a:rPr>
                        <a:t>$6,033,802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effectLst/>
                          <a:latin typeface="Times New Roman" panose="02020603050405020304" pitchFamily="18" charset="0"/>
                        </a:rPr>
                        <a:t>$11,754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effectLst/>
                          <a:latin typeface="Times New Roman" panose="02020603050405020304" pitchFamily="18" charset="0"/>
                        </a:rPr>
                        <a:t>$746,398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$7,000,000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effectLst/>
                          <a:latin typeface="Times New Roman" panose="02020603050405020304" pitchFamily="18" charset="0"/>
                        </a:rPr>
                        <a:t>$0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($8,688,469)</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$0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$5,103,486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4816405"/>
                  </a:ext>
                </a:extLst>
              </a:tr>
              <a:tr h="125544">
                <a:tc>
                  <a:txBody>
                    <a:bodyPr/>
                    <a:lstStyle/>
                    <a:p>
                      <a:pPr algn="l" fontAlgn="b"/>
                      <a:endParaRPr lang="en-US" sz="8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effectLst/>
                          <a:latin typeface="Times New Roman" panose="02020603050405020304" pitchFamily="18" charset="0"/>
                        </a:rPr>
                        <a:t>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effectLst/>
                          <a:latin typeface="Times New Roman" panose="02020603050405020304" pitchFamily="18" charset="0"/>
                        </a:rPr>
                        <a:t>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effectLst/>
                          <a:latin typeface="Times New Roman" panose="02020603050405020304" pitchFamily="18" charset="0"/>
                        </a:rPr>
                        <a:t>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effectLst/>
                          <a:latin typeface="Times New Roman" panose="02020603050405020304" pitchFamily="18" charset="0"/>
                        </a:rPr>
                        <a:t>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effectLst/>
                          <a:latin typeface="Times New Roman" panose="02020603050405020304" pitchFamily="18" charset="0"/>
                        </a:rPr>
                        <a:t>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effectLst/>
                          <a:latin typeface="Times New Roman" panose="02020603050405020304" pitchFamily="18" charset="0"/>
                        </a:rPr>
                        <a:t>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effectLst/>
                          <a:latin typeface="Times New Roman" panose="02020603050405020304" pitchFamily="18" charset="0"/>
                        </a:rPr>
                        <a:t>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6022168"/>
                  </a:ext>
                </a:extLst>
              </a:tr>
              <a:tr h="145714">
                <a:tc>
                  <a:txBody>
                    <a:bodyPr/>
                    <a:lstStyle/>
                    <a:p>
                      <a:pPr algn="l" fontAlgn="b"/>
                      <a:r>
                        <a:rPr lang="en-US" sz="900" b="1" i="0" u="none" strike="noStrike">
                          <a:effectLst/>
                          <a:latin typeface="Times New Roman" panose="02020603050405020304" pitchFamily="18" charset="0"/>
                        </a:rPr>
                        <a:t>Aggregate Portfolio</a:t>
                      </a:r>
                    </a:p>
                  </a:txBody>
                  <a:tcPr marL="4520" marR="4520" marT="4520" marB="0" anchor="b">
                    <a:lnL>
                      <a:noFill/>
                    </a:lnL>
                    <a:lnR>
                      <a:noFill/>
                    </a:lnR>
                    <a:lnT>
                      <a:noFill/>
                    </a:lnT>
                    <a:lnB>
                      <a:noFill/>
                    </a:lnB>
                  </a:tcPr>
                </a:tc>
                <a:tc>
                  <a:txBody>
                    <a:bodyPr/>
                    <a:lstStyle/>
                    <a:p>
                      <a:pPr algn="ctr" fontAlgn="b"/>
                      <a:r>
                        <a:rPr lang="en-US" sz="900" b="1" i="0" u="none" strike="noStrike">
                          <a:effectLst/>
                          <a:latin typeface="Times New Roman" panose="02020603050405020304" pitchFamily="18" charset="0"/>
                        </a:rPr>
                        <a:t>$126,275,333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$420,185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$179,160,072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$0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($2,195)</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($80,554,242)</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($150,492)</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effectLst/>
                          <a:latin typeface="Times New Roman" panose="02020603050405020304" pitchFamily="18" charset="0"/>
                        </a:rPr>
                        <a:t>$225,148,661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5261210"/>
                  </a:ext>
                </a:extLst>
              </a:tr>
              <a:tr h="158209">
                <a:tc>
                  <a:txBody>
                    <a:bodyPr/>
                    <a:lstStyle/>
                    <a:p>
                      <a:pPr algn="l" fontAlgn="b"/>
                      <a:endParaRPr lang="en-US" sz="8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800" b="0" i="0" u="none" strike="noStrike">
                        <a:effectLst/>
                        <a:latin typeface="Times New Roman" panose="02020603050405020304" pitchFamily="18" charset="0"/>
                      </a:endParaRP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800" b="0" i="0" u="none" strike="noStrike">
                          <a:effectLst/>
                          <a:latin typeface="Times New Roman" panose="02020603050405020304" pitchFamily="18" charset="0"/>
                        </a:rPr>
                        <a:t> </a:t>
                      </a: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800" b="0" i="0" u="none" strike="noStrike">
                          <a:effectLst/>
                          <a:latin typeface="Times New Roman" panose="02020603050405020304" pitchFamily="18" charset="0"/>
                        </a:rPr>
                        <a:t> </a:t>
                      </a: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800" b="0" i="0" u="none" strike="noStrike">
                          <a:effectLst/>
                          <a:latin typeface="Times New Roman" panose="02020603050405020304" pitchFamily="18" charset="0"/>
                        </a:rPr>
                        <a:t> </a:t>
                      </a: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800" b="0" i="0" u="none" strike="noStrike">
                          <a:effectLst/>
                          <a:latin typeface="Times New Roman" panose="02020603050405020304" pitchFamily="18" charset="0"/>
                        </a:rPr>
                        <a:t> </a:t>
                      </a: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800" b="0" i="0" u="none" strike="noStrike">
                          <a:effectLst/>
                          <a:latin typeface="Times New Roman" panose="02020603050405020304" pitchFamily="18" charset="0"/>
                        </a:rPr>
                        <a:t> </a:t>
                      </a: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800" b="0" i="0" u="none" strike="noStrike">
                          <a:effectLst/>
                          <a:latin typeface="Times New Roman" panose="02020603050405020304" pitchFamily="18" charset="0"/>
                        </a:rPr>
                        <a:t> </a:t>
                      </a:r>
                    </a:p>
                  </a:txBody>
                  <a:tcPr marL="4520" marR="4520" marT="452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71632702"/>
                  </a:ext>
                </a:extLst>
              </a:tr>
              <a:tr h="144648">
                <a:tc>
                  <a:txBody>
                    <a:bodyPr/>
                    <a:lstStyle/>
                    <a:p>
                      <a:pPr algn="l" fontAlgn="b"/>
                      <a:r>
                        <a:rPr lang="en-US" sz="900" b="1" i="0" u="none" strike="noStrike">
                          <a:effectLst/>
                          <a:latin typeface="Times New Roman" panose="02020603050405020304" pitchFamily="18" charset="0"/>
                        </a:rPr>
                        <a:t>General Fund FYTD Income</a:t>
                      </a:r>
                    </a:p>
                  </a:txBody>
                  <a:tcPr marL="4520" marR="4520" marT="4520" marB="0" anchor="b">
                    <a:lnL>
                      <a:noFill/>
                    </a:lnL>
                    <a:lnR>
                      <a:noFill/>
                    </a:lnR>
                    <a:lnT>
                      <a:noFill/>
                    </a:lnT>
                    <a:lnB>
                      <a:noFill/>
                    </a:lnB>
                  </a:tcPr>
                </a:tc>
                <a:tc>
                  <a:txBody>
                    <a:bodyPr/>
                    <a:lstStyle/>
                    <a:p>
                      <a:pPr algn="ctr" fontAlgn="b"/>
                      <a:r>
                        <a:rPr lang="en-US" sz="900" b="1" i="0" u="none" strike="noStrike">
                          <a:effectLst/>
                          <a:latin typeface="Times New Roman" panose="02020603050405020304" pitchFamily="18" charset="0"/>
                        </a:rPr>
                        <a:t>$348,962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8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8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8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8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8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8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800" b="1" i="0" u="none" strike="noStrike">
                        <a:effectLst/>
                        <a:latin typeface="Times New Roman" panose="02020603050405020304" pitchFamily="18" charset="0"/>
                      </a:endParaRPr>
                    </a:p>
                  </a:txBody>
                  <a:tcPr marL="4520" marR="4520" marT="4520" marB="0" anchor="b">
                    <a:lnL>
                      <a:noFill/>
                    </a:lnL>
                    <a:lnR>
                      <a:noFill/>
                    </a:lnR>
                    <a:lnT>
                      <a:noFill/>
                    </a:lnT>
                    <a:lnB>
                      <a:noFill/>
                    </a:lnB>
                  </a:tcPr>
                </a:tc>
                <a:extLst>
                  <a:ext uri="{0D108BD9-81ED-4DB2-BD59-A6C34878D82A}">
                    <a16:rowId xmlns:a16="http://schemas.microsoft.com/office/drawing/2014/main" val="3794604250"/>
                  </a:ext>
                </a:extLst>
              </a:tr>
              <a:tr h="144648">
                <a:tc>
                  <a:txBody>
                    <a:bodyPr/>
                    <a:lstStyle/>
                    <a:p>
                      <a:pPr algn="l" fontAlgn="b"/>
                      <a:r>
                        <a:rPr lang="en-US" sz="900" b="1" i="0" u="none" strike="noStrike">
                          <a:effectLst/>
                          <a:latin typeface="Times New Roman" panose="02020603050405020304" pitchFamily="18" charset="0"/>
                        </a:rPr>
                        <a:t>Bond Fund FYTD Income</a:t>
                      </a:r>
                    </a:p>
                  </a:txBody>
                  <a:tcPr marL="4520" marR="4520" marT="4520" marB="0" anchor="b">
                    <a:lnL>
                      <a:noFill/>
                    </a:lnL>
                    <a:lnR>
                      <a:noFill/>
                    </a:lnR>
                    <a:lnT>
                      <a:noFill/>
                    </a:lnT>
                    <a:lnB>
                      <a:noFill/>
                    </a:lnB>
                  </a:tcPr>
                </a:tc>
                <a:tc>
                  <a:txBody>
                    <a:bodyPr/>
                    <a:lstStyle/>
                    <a:p>
                      <a:pPr algn="ctr" fontAlgn="b"/>
                      <a:r>
                        <a:rPr lang="en-US" sz="900" b="1" i="0" u="none" strike="noStrike">
                          <a:effectLst/>
                          <a:latin typeface="Times New Roman" panose="02020603050405020304" pitchFamily="18" charset="0"/>
                        </a:rPr>
                        <a:t>$59,469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8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8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8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8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8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8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800" b="1" i="0" u="none" strike="noStrike">
                        <a:effectLst/>
                        <a:latin typeface="Times New Roman" panose="02020603050405020304" pitchFamily="18" charset="0"/>
                      </a:endParaRPr>
                    </a:p>
                  </a:txBody>
                  <a:tcPr marL="4520" marR="4520" marT="4520" marB="0" anchor="b">
                    <a:lnL>
                      <a:noFill/>
                    </a:lnL>
                    <a:lnR>
                      <a:noFill/>
                    </a:lnR>
                    <a:lnT>
                      <a:noFill/>
                    </a:lnT>
                    <a:lnB>
                      <a:noFill/>
                    </a:lnB>
                  </a:tcPr>
                </a:tc>
                <a:extLst>
                  <a:ext uri="{0D108BD9-81ED-4DB2-BD59-A6C34878D82A}">
                    <a16:rowId xmlns:a16="http://schemas.microsoft.com/office/drawing/2014/main" val="1137438429"/>
                  </a:ext>
                </a:extLst>
              </a:tr>
              <a:tr h="125544">
                <a:tc>
                  <a:txBody>
                    <a:bodyPr/>
                    <a:lstStyle/>
                    <a:p>
                      <a:pPr algn="l" fontAlgn="b"/>
                      <a:endParaRPr lang="en-US" sz="8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r>
                        <a:rPr lang="en-US" sz="800" b="0" i="0" u="none" strike="noStrike">
                          <a:effectLst/>
                          <a:latin typeface="Times New Roman" panose="02020603050405020304" pitchFamily="18" charset="0"/>
                        </a:rPr>
                        <a:t>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800" b="0"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800" b="0" i="0" u="none" strike="noStrike">
                        <a:effectLst/>
                        <a:latin typeface="Times New Roman" panose="02020603050405020304" pitchFamily="18" charset="0"/>
                      </a:endParaRPr>
                    </a:p>
                  </a:txBody>
                  <a:tcPr marL="4520" marR="4520" marT="4520" marB="0" anchor="b">
                    <a:lnL>
                      <a:noFill/>
                    </a:lnL>
                    <a:lnR>
                      <a:noFill/>
                    </a:lnR>
                    <a:lnT>
                      <a:noFill/>
                    </a:lnT>
                    <a:lnB>
                      <a:noFill/>
                    </a:lnB>
                  </a:tcPr>
                </a:tc>
                <a:extLst>
                  <a:ext uri="{0D108BD9-81ED-4DB2-BD59-A6C34878D82A}">
                    <a16:rowId xmlns:a16="http://schemas.microsoft.com/office/drawing/2014/main" val="2224087952"/>
                  </a:ext>
                </a:extLst>
              </a:tr>
              <a:tr h="145714">
                <a:tc>
                  <a:txBody>
                    <a:bodyPr/>
                    <a:lstStyle/>
                    <a:p>
                      <a:pPr algn="l" fontAlgn="b"/>
                      <a:r>
                        <a:rPr lang="en-US" sz="900" b="1" i="0" u="none" strike="noStrike">
                          <a:effectLst/>
                          <a:latin typeface="Times New Roman" panose="02020603050405020304" pitchFamily="18" charset="0"/>
                        </a:rPr>
                        <a:t>Aggregate Relationship FYTD Income</a:t>
                      </a:r>
                    </a:p>
                  </a:txBody>
                  <a:tcPr marL="4520" marR="4520" marT="4520" marB="0" anchor="b">
                    <a:lnL>
                      <a:noFill/>
                    </a:lnL>
                    <a:lnR>
                      <a:noFill/>
                    </a:lnR>
                    <a:lnT>
                      <a:noFill/>
                    </a:lnT>
                    <a:lnB>
                      <a:noFill/>
                    </a:lnB>
                  </a:tcPr>
                </a:tc>
                <a:tc>
                  <a:txBody>
                    <a:bodyPr/>
                    <a:lstStyle/>
                    <a:p>
                      <a:pPr algn="ctr" fontAlgn="b"/>
                      <a:r>
                        <a:rPr lang="en-US" sz="900" b="1" i="0" u="none" strike="noStrike">
                          <a:effectLst/>
                          <a:latin typeface="Times New Roman" panose="02020603050405020304" pitchFamily="18" charset="0"/>
                        </a:rPr>
                        <a:t>$420,185 </a:t>
                      </a:r>
                    </a:p>
                  </a:txBody>
                  <a:tcPr marL="4520" marR="4520" marT="45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8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9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9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9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9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900" b="1" i="0" u="none" strike="noStrike">
                        <a:effectLst/>
                        <a:latin typeface="Times New Roman" panose="02020603050405020304" pitchFamily="18" charset="0"/>
                      </a:endParaRPr>
                    </a:p>
                  </a:txBody>
                  <a:tcPr marL="4520" marR="4520" marT="4520" marB="0" anchor="b">
                    <a:lnL>
                      <a:noFill/>
                    </a:lnL>
                    <a:lnR>
                      <a:noFill/>
                    </a:lnR>
                    <a:lnT>
                      <a:noFill/>
                    </a:lnT>
                    <a:lnB>
                      <a:noFill/>
                    </a:lnB>
                  </a:tcPr>
                </a:tc>
                <a:tc>
                  <a:txBody>
                    <a:bodyPr/>
                    <a:lstStyle/>
                    <a:p>
                      <a:pPr algn="ctr" fontAlgn="b"/>
                      <a:endParaRPr lang="en-US" sz="900" b="1" i="0" u="none" strike="noStrike" dirty="0">
                        <a:effectLst/>
                        <a:latin typeface="Times New Roman" panose="02020603050405020304" pitchFamily="18" charset="0"/>
                      </a:endParaRPr>
                    </a:p>
                  </a:txBody>
                  <a:tcPr marL="4520" marR="4520" marT="4520" marB="0" anchor="b">
                    <a:lnL>
                      <a:noFill/>
                    </a:lnL>
                    <a:lnR>
                      <a:noFill/>
                    </a:lnR>
                    <a:lnT>
                      <a:noFill/>
                    </a:lnT>
                    <a:lnB>
                      <a:noFill/>
                    </a:lnB>
                  </a:tcPr>
                </a:tc>
                <a:extLst>
                  <a:ext uri="{0D108BD9-81ED-4DB2-BD59-A6C34878D82A}">
                    <a16:rowId xmlns:a16="http://schemas.microsoft.com/office/drawing/2014/main" val="2140939995"/>
                  </a:ext>
                </a:extLst>
              </a:tr>
            </a:tbl>
          </a:graphicData>
        </a:graphic>
      </p:graphicFrame>
    </p:spTree>
    <p:extLst>
      <p:ext uri="{BB962C8B-B14F-4D97-AF65-F5344CB8AC3E}">
        <p14:creationId xmlns:p14="http://schemas.microsoft.com/office/powerpoint/2010/main" val="4125031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82FAD4-F83B-DFB4-108B-6B410382DFA4}"/>
              </a:ext>
            </a:extLst>
          </p:cNvPr>
          <p:cNvPicPr>
            <a:picLocks noChangeAspect="1"/>
          </p:cNvPicPr>
          <p:nvPr/>
        </p:nvPicPr>
        <p:blipFill>
          <a:blip r:embed="rId2"/>
          <a:stretch>
            <a:fillRect/>
          </a:stretch>
        </p:blipFill>
        <p:spPr>
          <a:xfrm>
            <a:off x="718577" y="1121568"/>
            <a:ext cx="7706846" cy="5008927"/>
          </a:xfrm>
          <a:prstGeom prst="rect">
            <a:avLst/>
          </a:prstGeom>
        </p:spPr>
      </p:pic>
      <p:sp>
        <p:nvSpPr>
          <p:cNvPr id="2" name="Title 1">
            <a:extLst>
              <a:ext uri="{FF2B5EF4-FFF2-40B4-BE49-F238E27FC236}">
                <a16:creationId xmlns:a16="http://schemas.microsoft.com/office/drawing/2014/main" id="{F5E1FAB4-FB33-4119-A57D-AB5879534FD1}"/>
              </a:ext>
            </a:extLst>
          </p:cNvPr>
          <p:cNvSpPr>
            <a:spLocks noGrp="1"/>
          </p:cNvSpPr>
          <p:nvPr>
            <p:ph type="title"/>
          </p:nvPr>
        </p:nvSpPr>
        <p:spPr/>
        <p:txBody>
          <a:bodyPr/>
          <a:lstStyle/>
          <a:p>
            <a:r>
              <a:rPr lang="en-US" dirty="0">
                <a:solidFill>
                  <a:srgbClr val="00AEEF"/>
                </a:solidFill>
              </a:rPr>
              <a:t>QUARTERLY</a:t>
            </a:r>
            <a:r>
              <a:rPr lang="en-US" dirty="0"/>
              <a:t> </a:t>
            </a:r>
            <a:r>
              <a:rPr lang="en-US" b="1" dirty="0"/>
              <a:t>PERFORMANCE</a:t>
            </a:r>
          </a:p>
        </p:txBody>
      </p:sp>
      <p:sp>
        <p:nvSpPr>
          <p:cNvPr id="4" name="Text Placeholder 3">
            <a:extLst>
              <a:ext uri="{FF2B5EF4-FFF2-40B4-BE49-F238E27FC236}">
                <a16:creationId xmlns:a16="http://schemas.microsoft.com/office/drawing/2014/main" id="{74F868B1-B890-4210-BB0B-F36257E3CA05}"/>
              </a:ext>
            </a:extLst>
          </p:cNvPr>
          <p:cNvSpPr>
            <a:spLocks noGrp="1"/>
          </p:cNvSpPr>
          <p:nvPr>
            <p:ph type="body" sz="quarter" idx="11"/>
          </p:nvPr>
        </p:nvSpPr>
        <p:spPr/>
        <p:txBody>
          <a:bodyPr/>
          <a:lstStyle/>
          <a:p>
            <a:r>
              <a:rPr lang="en-US" dirty="0"/>
              <a:t>Data as of 6/30/2022</a:t>
            </a:r>
          </a:p>
        </p:txBody>
      </p:sp>
      <p:sp>
        <p:nvSpPr>
          <p:cNvPr id="3" name="Slide Number Placeholder 2">
            <a:extLst>
              <a:ext uri="{FF2B5EF4-FFF2-40B4-BE49-F238E27FC236}">
                <a16:creationId xmlns:a16="http://schemas.microsoft.com/office/drawing/2014/main" id="{F7043A24-3115-4F60-86D0-0F602E57F7FB}"/>
              </a:ext>
            </a:extLst>
          </p:cNvPr>
          <p:cNvSpPr>
            <a:spLocks noGrp="1"/>
          </p:cNvSpPr>
          <p:nvPr>
            <p:ph type="sldNum" sz="quarter" idx="4"/>
          </p:nvPr>
        </p:nvSpPr>
        <p:spPr>
          <a:xfrm>
            <a:off x="7857346" y="5564328"/>
            <a:ext cx="125035" cy="135743"/>
          </a:xfrm>
        </p:spPr>
        <p:txBody>
          <a:bodyPr/>
          <a:lstStyle/>
          <a:p>
            <a:pPr defTabSz="403433"/>
            <a:fld id="{8E61C75C-AF72-4B0B-BF73-EA0D5FFE4857}" type="slidenum">
              <a:rPr lang="en-US">
                <a:solidFill>
                  <a:srgbClr val="000000">
                    <a:tint val="75000"/>
                  </a:srgbClr>
                </a:solidFill>
              </a:rPr>
              <a:pPr defTabSz="403433"/>
              <a:t>13</a:t>
            </a:fld>
            <a:endParaRPr lang="en-US" dirty="0">
              <a:solidFill>
                <a:srgbClr val="000000">
                  <a:tint val="75000"/>
                </a:srgbClr>
              </a:solidFill>
            </a:endParaRPr>
          </a:p>
        </p:txBody>
      </p:sp>
    </p:spTree>
    <p:extLst>
      <p:ext uri="{BB962C8B-B14F-4D97-AF65-F5344CB8AC3E}">
        <p14:creationId xmlns:p14="http://schemas.microsoft.com/office/powerpoint/2010/main" val="3160709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5BAD53F1-2644-46F1-BBFD-175DA549D210}"/>
              </a:ext>
            </a:extLst>
          </p:cNvPr>
          <p:cNvGraphicFramePr>
            <a:graphicFrameLocks/>
          </p:cNvGraphicFramePr>
          <p:nvPr>
            <p:extLst/>
          </p:nvPr>
        </p:nvGraphicFramePr>
        <p:xfrm>
          <a:off x="4572001" y="1490449"/>
          <a:ext cx="4361249" cy="26383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Table 11">
            <a:extLst>
              <a:ext uri="{FF2B5EF4-FFF2-40B4-BE49-F238E27FC236}">
                <a16:creationId xmlns:a16="http://schemas.microsoft.com/office/drawing/2014/main" id="{BFD266DA-250F-6933-FD1A-441DC0A7E62D}"/>
              </a:ext>
            </a:extLst>
          </p:cNvPr>
          <p:cNvGraphicFramePr>
            <a:graphicFrameLocks noGrp="1"/>
          </p:cNvGraphicFramePr>
          <p:nvPr>
            <p:extLst/>
          </p:nvPr>
        </p:nvGraphicFramePr>
        <p:xfrm>
          <a:off x="4640949" y="4147173"/>
          <a:ext cx="4292301" cy="899273"/>
        </p:xfrm>
        <a:graphic>
          <a:graphicData uri="http://schemas.openxmlformats.org/drawingml/2006/table">
            <a:tbl>
              <a:tblPr/>
              <a:tblGrid>
                <a:gridCol w="1430767">
                  <a:extLst>
                    <a:ext uri="{9D8B030D-6E8A-4147-A177-3AD203B41FA5}">
                      <a16:colId xmlns:a16="http://schemas.microsoft.com/office/drawing/2014/main" val="1707689708"/>
                    </a:ext>
                  </a:extLst>
                </a:gridCol>
                <a:gridCol w="1430767">
                  <a:extLst>
                    <a:ext uri="{9D8B030D-6E8A-4147-A177-3AD203B41FA5}">
                      <a16:colId xmlns:a16="http://schemas.microsoft.com/office/drawing/2014/main" val="1886730615"/>
                    </a:ext>
                  </a:extLst>
                </a:gridCol>
                <a:gridCol w="1430767">
                  <a:extLst>
                    <a:ext uri="{9D8B030D-6E8A-4147-A177-3AD203B41FA5}">
                      <a16:colId xmlns:a16="http://schemas.microsoft.com/office/drawing/2014/main" val="1256813286"/>
                    </a:ext>
                  </a:extLst>
                </a:gridCol>
              </a:tblGrid>
              <a:tr h="184897">
                <a:tc>
                  <a:txBody>
                    <a:bodyPr/>
                    <a:lstStyle/>
                    <a:p>
                      <a:pPr algn="l" fontAlgn="b"/>
                      <a:r>
                        <a:rPr lang="en-US" sz="1100" b="1" i="0" u="none" strike="noStrike">
                          <a:effectLst/>
                          <a:latin typeface="Times New Roman" panose="02020603050405020304" pitchFamily="18" charset="0"/>
                        </a:rPr>
                        <a:t>Maturity Year</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effectLst/>
                          <a:latin typeface="Times New Roman" panose="02020603050405020304" pitchFamily="18" charset="0"/>
                        </a:rPr>
                        <a:t>Market Value</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effectLst/>
                          <a:latin typeface="Times New Roman" panose="02020603050405020304" pitchFamily="18" charset="0"/>
                        </a:rPr>
                        <a:t>% of Portfolio</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1767128"/>
                  </a:ext>
                </a:extLst>
              </a:tr>
              <a:tr h="176493">
                <a:tc>
                  <a:txBody>
                    <a:bodyPr/>
                    <a:lstStyle/>
                    <a:p>
                      <a:pPr algn="l" fontAlgn="b"/>
                      <a:r>
                        <a:rPr lang="en-US" sz="1100" b="1" i="0" u="none" strike="noStrike">
                          <a:solidFill>
                            <a:srgbClr val="FFFFFF"/>
                          </a:solidFill>
                          <a:effectLst/>
                          <a:latin typeface="Times New Roman" panose="02020603050405020304" pitchFamily="18" charset="0"/>
                        </a:rPr>
                        <a:t>2023</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273691"/>
                    </a:solidFill>
                  </a:tcPr>
                </a:tc>
                <a:tc>
                  <a:txBody>
                    <a:bodyPr/>
                    <a:lstStyle/>
                    <a:p>
                      <a:pPr algn="ctr" fontAlgn="b"/>
                      <a:r>
                        <a:rPr lang="en-US" sz="1100" b="0" i="0" u="none" strike="noStrike">
                          <a:effectLst/>
                          <a:latin typeface="Times New Roman" panose="02020603050405020304" pitchFamily="18" charset="0"/>
                        </a:rPr>
                        <a:t>$5,356,716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effectLst/>
                          <a:latin typeface="Times New Roman" panose="02020603050405020304" pitchFamily="18" charset="0"/>
                        </a:rPr>
                        <a:t>49.5%</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51118251"/>
                  </a:ext>
                </a:extLst>
              </a:tr>
              <a:tr h="176493">
                <a:tc>
                  <a:txBody>
                    <a:bodyPr/>
                    <a:lstStyle/>
                    <a:p>
                      <a:pPr algn="l" fontAlgn="b"/>
                      <a:r>
                        <a:rPr lang="en-US" sz="1100" b="1" i="0" u="none" strike="noStrike">
                          <a:solidFill>
                            <a:srgbClr val="FFFFFF"/>
                          </a:solidFill>
                          <a:effectLst/>
                          <a:latin typeface="Times New Roman" panose="02020603050405020304" pitchFamily="18" charset="0"/>
                        </a:rPr>
                        <a:t>2024</a:t>
                      </a:r>
                    </a:p>
                  </a:txBody>
                  <a:tcPr marL="0" marR="0" marT="0" marB="0" anchor="b">
                    <a:lnL>
                      <a:noFill/>
                    </a:lnL>
                    <a:lnR>
                      <a:noFill/>
                    </a:lnR>
                    <a:lnT>
                      <a:noFill/>
                    </a:lnT>
                    <a:lnB>
                      <a:noFill/>
                    </a:lnB>
                    <a:solidFill>
                      <a:srgbClr val="273691"/>
                    </a:solidFill>
                  </a:tcPr>
                </a:tc>
                <a:tc>
                  <a:txBody>
                    <a:bodyPr/>
                    <a:lstStyle/>
                    <a:p>
                      <a:pPr algn="ctr" fontAlgn="b"/>
                      <a:r>
                        <a:rPr lang="en-US" sz="1100" b="0" i="0" u="none" strike="noStrike">
                          <a:effectLst/>
                          <a:latin typeface="Times New Roman" panose="02020603050405020304" pitchFamily="18" charset="0"/>
                        </a:rPr>
                        <a:t>$5,422,293 </a:t>
                      </a:r>
                    </a:p>
                  </a:txBody>
                  <a:tcPr marL="0" marR="0" marT="0" marB="0" anchor="b">
                    <a:lnL>
                      <a:noFill/>
                    </a:lnL>
                    <a:lnR>
                      <a:noFill/>
                    </a:lnR>
                    <a:lnT>
                      <a:noFill/>
                    </a:lnT>
                    <a:lnB>
                      <a:noFill/>
                    </a:lnB>
                  </a:tcPr>
                </a:tc>
                <a:tc>
                  <a:txBody>
                    <a:bodyPr/>
                    <a:lstStyle/>
                    <a:p>
                      <a:pPr algn="ctr" fontAlgn="b"/>
                      <a:r>
                        <a:rPr lang="en-US" sz="1100" b="0" i="0" u="none" strike="noStrike">
                          <a:effectLst/>
                          <a:latin typeface="Times New Roman" panose="02020603050405020304" pitchFamily="18" charset="0"/>
                        </a:rPr>
                        <a:t>50.1%</a:t>
                      </a:r>
                    </a:p>
                  </a:txBody>
                  <a:tcPr marL="0" marR="0" marT="0" marB="0" anchor="b">
                    <a:lnL>
                      <a:noFill/>
                    </a:lnL>
                    <a:lnR>
                      <a:noFill/>
                    </a:lnR>
                    <a:lnT>
                      <a:noFill/>
                    </a:lnT>
                    <a:lnB>
                      <a:noFill/>
                    </a:lnB>
                  </a:tcPr>
                </a:tc>
                <a:extLst>
                  <a:ext uri="{0D108BD9-81ED-4DB2-BD59-A6C34878D82A}">
                    <a16:rowId xmlns:a16="http://schemas.microsoft.com/office/drawing/2014/main" val="3253127058"/>
                  </a:ext>
                </a:extLst>
              </a:tr>
              <a:tr h="184897">
                <a:tc>
                  <a:txBody>
                    <a:bodyPr/>
                    <a:lstStyle/>
                    <a:p>
                      <a:pPr algn="l" fontAlgn="b"/>
                      <a:r>
                        <a:rPr lang="en-US" sz="1100" b="1" i="0" u="none" strike="noStrike">
                          <a:solidFill>
                            <a:srgbClr val="FFFFFF"/>
                          </a:solidFill>
                          <a:effectLst/>
                          <a:latin typeface="Times New Roman" panose="02020603050405020304" pitchFamily="18" charset="0"/>
                        </a:rPr>
                        <a:t>N/A</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273691"/>
                    </a:solidFill>
                  </a:tcPr>
                </a:tc>
                <a:tc>
                  <a:txBody>
                    <a:bodyPr/>
                    <a:lstStyle/>
                    <a:p>
                      <a:pPr algn="ctr" fontAlgn="b"/>
                      <a:r>
                        <a:rPr lang="en-US" sz="1100" b="0" i="0" u="none" strike="noStrike">
                          <a:effectLst/>
                          <a:latin typeface="Times New Roman" panose="02020603050405020304" pitchFamily="18" charset="0"/>
                        </a:rPr>
                        <a:t>$43,033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effectLst/>
                          <a:latin typeface="Times New Roman" panose="02020603050405020304" pitchFamily="18" charset="0"/>
                        </a:rPr>
                        <a:t>0.4%</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9757609"/>
                  </a:ext>
                </a:extLst>
              </a:tr>
              <a:tr h="176493">
                <a:tc>
                  <a:txBody>
                    <a:bodyPr/>
                    <a:lstStyle/>
                    <a:p>
                      <a:pPr algn="l" fontAlgn="b"/>
                      <a:endParaRPr lang="en-US" sz="1100" b="0" i="0" u="none" strike="noStrike">
                        <a:effectLst/>
                        <a:latin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effectLst/>
                          <a:latin typeface="Times New Roman" panose="02020603050405020304" pitchFamily="18" charset="0"/>
                        </a:rPr>
                        <a:t>$10,822,042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effectLst/>
                          <a:latin typeface="Times New Roman" panose="02020603050405020304" pitchFamily="18" charset="0"/>
                        </a:rPr>
                        <a:t>100.0%</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50202553"/>
                  </a:ext>
                </a:extLst>
              </a:tr>
            </a:tbl>
          </a:graphicData>
        </a:graphic>
      </p:graphicFrame>
      <p:graphicFrame>
        <p:nvGraphicFramePr>
          <p:cNvPr id="9" name="Table 8">
            <a:extLst>
              <a:ext uri="{FF2B5EF4-FFF2-40B4-BE49-F238E27FC236}">
                <a16:creationId xmlns:a16="http://schemas.microsoft.com/office/drawing/2014/main" id="{B2F48F4C-36E2-D747-4351-AE46D7C0A09C}"/>
              </a:ext>
            </a:extLst>
          </p:cNvPr>
          <p:cNvGraphicFramePr>
            <a:graphicFrameLocks noGrp="1"/>
          </p:cNvGraphicFramePr>
          <p:nvPr>
            <p:extLst/>
          </p:nvPr>
        </p:nvGraphicFramePr>
        <p:xfrm>
          <a:off x="300415" y="4152195"/>
          <a:ext cx="4301364" cy="1790142"/>
        </p:xfrm>
        <a:graphic>
          <a:graphicData uri="http://schemas.openxmlformats.org/drawingml/2006/table">
            <a:tbl>
              <a:tblPr/>
              <a:tblGrid>
                <a:gridCol w="1433788">
                  <a:extLst>
                    <a:ext uri="{9D8B030D-6E8A-4147-A177-3AD203B41FA5}">
                      <a16:colId xmlns:a16="http://schemas.microsoft.com/office/drawing/2014/main" val="674584082"/>
                    </a:ext>
                  </a:extLst>
                </a:gridCol>
                <a:gridCol w="1433788">
                  <a:extLst>
                    <a:ext uri="{9D8B030D-6E8A-4147-A177-3AD203B41FA5}">
                      <a16:colId xmlns:a16="http://schemas.microsoft.com/office/drawing/2014/main" val="3778708300"/>
                    </a:ext>
                  </a:extLst>
                </a:gridCol>
                <a:gridCol w="1433788">
                  <a:extLst>
                    <a:ext uri="{9D8B030D-6E8A-4147-A177-3AD203B41FA5}">
                      <a16:colId xmlns:a16="http://schemas.microsoft.com/office/drawing/2014/main" val="2404532189"/>
                    </a:ext>
                  </a:extLst>
                </a:gridCol>
              </a:tblGrid>
              <a:tr h="184897">
                <a:tc>
                  <a:txBody>
                    <a:bodyPr/>
                    <a:lstStyle/>
                    <a:p>
                      <a:pPr algn="l" fontAlgn="b"/>
                      <a:r>
                        <a:rPr lang="en-US" sz="1100" b="1" i="0" u="none" strike="noStrike">
                          <a:effectLst/>
                          <a:latin typeface="Times New Roman" panose="02020603050405020304" pitchFamily="18" charset="0"/>
                        </a:rPr>
                        <a:t>Coupon</a:t>
                      </a:r>
                    </a:p>
                  </a:txBody>
                  <a:tcPr marL="8404" marR="8404" marT="840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effectLst/>
                          <a:latin typeface="Times New Roman" panose="02020603050405020304" pitchFamily="18" charset="0"/>
                        </a:rPr>
                        <a:t>Market Value</a:t>
                      </a:r>
                    </a:p>
                  </a:txBody>
                  <a:tcPr marL="8404" marR="8404" marT="840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effectLst/>
                          <a:latin typeface="Times New Roman" panose="02020603050405020304" pitchFamily="18" charset="0"/>
                        </a:rPr>
                        <a:t>% of Portfolio</a:t>
                      </a:r>
                    </a:p>
                  </a:txBody>
                  <a:tcPr marL="8404" marR="8404" marT="8404"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0613829"/>
                  </a:ext>
                </a:extLst>
              </a:tr>
              <a:tr h="176493">
                <a:tc>
                  <a:txBody>
                    <a:bodyPr/>
                    <a:lstStyle/>
                    <a:p>
                      <a:pPr algn="l" fontAlgn="b"/>
                      <a:r>
                        <a:rPr lang="en-US" sz="1100" b="1" i="0" u="none" strike="noStrike">
                          <a:solidFill>
                            <a:srgbClr val="FFFFFF"/>
                          </a:solidFill>
                          <a:effectLst/>
                          <a:latin typeface="Times New Roman" panose="02020603050405020304" pitchFamily="18" charset="0"/>
                        </a:rPr>
                        <a:t>0.13%</a:t>
                      </a:r>
                    </a:p>
                  </a:txBody>
                  <a:tcPr marL="8404" marR="8404" marT="8404" marB="0" anchor="b">
                    <a:lnL>
                      <a:noFill/>
                    </a:lnL>
                    <a:lnR>
                      <a:noFill/>
                    </a:lnR>
                    <a:lnT w="12700" cap="flat" cmpd="sng" algn="ctr">
                      <a:solidFill>
                        <a:srgbClr val="000000"/>
                      </a:solidFill>
                      <a:prstDash val="solid"/>
                      <a:round/>
                      <a:headEnd type="none" w="med" len="med"/>
                      <a:tailEnd type="none" w="med" len="med"/>
                    </a:lnT>
                    <a:lnB>
                      <a:noFill/>
                    </a:lnB>
                    <a:solidFill>
                      <a:srgbClr val="273691"/>
                    </a:solidFill>
                  </a:tcPr>
                </a:tc>
                <a:tc>
                  <a:txBody>
                    <a:bodyPr/>
                    <a:lstStyle/>
                    <a:p>
                      <a:pPr algn="ctr" fontAlgn="b"/>
                      <a:r>
                        <a:rPr lang="en-US" sz="1100" b="0" i="0" u="none" strike="noStrike">
                          <a:effectLst/>
                          <a:latin typeface="Times New Roman" panose="02020603050405020304" pitchFamily="18" charset="0"/>
                        </a:rPr>
                        <a:t>$1,981,930 </a:t>
                      </a:r>
                    </a:p>
                  </a:txBody>
                  <a:tcPr marL="8404" marR="8404" marT="840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effectLst/>
                          <a:latin typeface="Times New Roman" panose="02020603050405020304" pitchFamily="18" charset="0"/>
                        </a:rPr>
                        <a:t>18.3%</a:t>
                      </a:r>
                    </a:p>
                  </a:txBody>
                  <a:tcPr marL="8404" marR="8404" marT="8404"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47317182"/>
                  </a:ext>
                </a:extLst>
              </a:tr>
              <a:tr h="176493">
                <a:tc>
                  <a:txBody>
                    <a:bodyPr/>
                    <a:lstStyle/>
                    <a:p>
                      <a:pPr algn="l" fontAlgn="b"/>
                      <a:r>
                        <a:rPr lang="en-US" sz="1100" b="1" i="0" u="none" strike="noStrike">
                          <a:solidFill>
                            <a:srgbClr val="FFFFFF"/>
                          </a:solidFill>
                          <a:effectLst/>
                          <a:latin typeface="Times New Roman" panose="02020603050405020304" pitchFamily="18" charset="0"/>
                        </a:rPr>
                        <a:t>0.17%</a:t>
                      </a:r>
                    </a:p>
                  </a:txBody>
                  <a:tcPr marL="8404" marR="8404" marT="8404" marB="0" anchor="b">
                    <a:lnL>
                      <a:noFill/>
                    </a:lnL>
                    <a:lnR>
                      <a:noFill/>
                    </a:lnR>
                    <a:lnT>
                      <a:noFill/>
                    </a:lnT>
                    <a:lnB>
                      <a:noFill/>
                    </a:lnB>
                    <a:solidFill>
                      <a:srgbClr val="273691"/>
                    </a:solidFill>
                  </a:tcPr>
                </a:tc>
                <a:tc>
                  <a:txBody>
                    <a:bodyPr/>
                    <a:lstStyle/>
                    <a:p>
                      <a:pPr algn="ctr" fontAlgn="b"/>
                      <a:r>
                        <a:rPr lang="en-US" sz="1100" b="0" i="0" u="none" strike="noStrike">
                          <a:effectLst/>
                          <a:latin typeface="Times New Roman" panose="02020603050405020304" pitchFamily="18" charset="0"/>
                        </a:rPr>
                        <a:t>$954,289 </a:t>
                      </a:r>
                    </a:p>
                  </a:txBody>
                  <a:tcPr marL="8404" marR="8404" marT="8404" marB="0" anchor="b">
                    <a:lnL>
                      <a:noFill/>
                    </a:lnL>
                    <a:lnR>
                      <a:noFill/>
                    </a:lnR>
                    <a:lnT>
                      <a:noFill/>
                    </a:lnT>
                    <a:lnB>
                      <a:noFill/>
                    </a:lnB>
                  </a:tcPr>
                </a:tc>
                <a:tc>
                  <a:txBody>
                    <a:bodyPr/>
                    <a:lstStyle/>
                    <a:p>
                      <a:pPr algn="ctr" fontAlgn="b"/>
                      <a:r>
                        <a:rPr lang="en-US" sz="1100" b="0" i="0" u="none" strike="noStrike" dirty="0">
                          <a:effectLst/>
                          <a:latin typeface="Times New Roman" panose="02020603050405020304" pitchFamily="18" charset="0"/>
                        </a:rPr>
                        <a:t>8.8%</a:t>
                      </a:r>
                    </a:p>
                  </a:txBody>
                  <a:tcPr marL="8404" marR="8404" marT="8404" marB="0" anchor="b">
                    <a:lnL>
                      <a:noFill/>
                    </a:lnL>
                    <a:lnR>
                      <a:noFill/>
                    </a:lnR>
                    <a:lnT>
                      <a:noFill/>
                    </a:lnT>
                    <a:lnB>
                      <a:noFill/>
                    </a:lnB>
                  </a:tcPr>
                </a:tc>
                <a:extLst>
                  <a:ext uri="{0D108BD9-81ED-4DB2-BD59-A6C34878D82A}">
                    <a16:rowId xmlns:a16="http://schemas.microsoft.com/office/drawing/2014/main" val="2903351834"/>
                  </a:ext>
                </a:extLst>
              </a:tr>
              <a:tr h="184897">
                <a:tc>
                  <a:txBody>
                    <a:bodyPr/>
                    <a:lstStyle/>
                    <a:p>
                      <a:pPr algn="l" fontAlgn="b"/>
                      <a:r>
                        <a:rPr lang="en-US" sz="1100" b="1" i="0" u="none" strike="noStrike">
                          <a:solidFill>
                            <a:srgbClr val="FFFFFF"/>
                          </a:solidFill>
                          <a:effectLst/>
                          <a:latin typeface="Times New Roman" panose="02020603050405020304" pitchFamily="18" charset="0"/>
                        </a:rPr>
                        <a:t>0.23%</a:t>
                      </a:r>
                    </a:p>
                  </a:txBody>
                  <a:tcPr marL="8404" marR="8404" marT="8404" marB="0" anchor="b">
                    <a:lnL>
                      <a:noFill/>
                    </a:lnL>
                    <a:lnR>
                      <a:noFill/>
                    </a:lnR>
                    <a:lnT>
                      <a:noFill/>
                    </a:lnT>
                    <a:lnB>
                      <a:noFill/>
                    </a:lnB>
                    <a:solidFill>
                      <a:srgbClr val="273691"/>
                    </a:solidFill>
                  </a:tcPr>
                </a:tc>
                <a:tc>
                  <a:txBody>
                    <a:bodyPr/>
                    <a:lstStyle/>
                    <a:p>
                      <a:pPr algn="ctr" fontAlgn="b"/>
                      <a:r>
                        <a:rPr lang="en-US" sz="1100" b="0" i="0" u="none" strike="noStrike">
                          <a:effectLst/>
                          <a:latin typeface="Times New Roman" panose="02020603050405020304" pitchFamily="18" charset="0"/>
                        </a:rPr>
                        <a:t>$1,144,814 </a:t>
                      </a:r>
                    </a:p>
                  </a:txBody>
                  <a:tcPr marL="8404" marR="8404" marT="8404" marB="0" anchor="b">
                    <a:lnL>
                      <a:noFill/>
                    </a:lnL>
                    <a:lnR>
                      <a:noFill/>
                    </a:lnR>
                    <a:lnT>
                      <a:noFill/>
                    </a:lnT>
                    <a:lnB>
                      <a:noFill/>
                    </a:lnB>
                  </a:tcPr>
                </a:tc>
                <a:tc>
                  <a:txBody>
                    <a:bodyPr/>
                    <a:lstStyle/>
                    <a:p>
                      <a:pPr algn="ctr" fontAlgn="b"/>
                      <a:r>
                        <a:rPr lang="en-US" sz="1100" b="0" i="0" u="none" strike="noStrike">
                          <a:effectLst/>
                          <a:latin typeface="Times New Roman" panose="02020603050405020304" pitchFamily="18" charset="0"/>
                        </a:rPr>
                        <a:t>10.6%</a:t>
                      </a:r>
                    </a:p>
                  </a:txBody>
                  <a:tcPr marL="8404" marR="8404" marT="8404" marB="0" anchor="b">
                    <a:lnL>
                      <a:noFill/>
                    </a:lnL>
                    <a:lnR>
                      <a:noFill/>
                    </a:lnR>
                    <a:lnT>
                      <a:noFill/>
                    </a:lnT>
                    <a:lnB>
                      <a:noFill/>
                    </a:lnB>
                  </a:tcPr>
                </a:tc>
                <a:extLst>
                  <a:ext uri="{0D108BD9-81ED-4DB2-BD59-A6C34878D82A}">
                    <a16:rowId xmlns:a16="http://schemas.microsoft.com/office/drawing/2014/main" val="1912153013"/>
                  </a:ext>
                </a:extLst>
              </a:tr>
              <a:tr h="176493">
                <a:tc>
                  <a:txBody>
                    <a:bodyPr/>
                    <a:lstStyle/>
                    <a:p>
                      <a:pPr algn="l" fontAlgn="b"/>
                      <a:r>
                        <a:rPr lang="en-US" sz="1100" b="1" i="0" u="none" strike="noStrike">
                          <a:solidFill>
                            <a:srgbClr val="FFFFFF"/>
                          </a:solidFill>
                          <a:effectLst/>
                          <a:latin typeface="Times New Roman" panose="02020603050405020304" pitchFamily="18" charset="0"/>
                        </a:rPr>
                        <a:t>0.27%</a:t>
                      </a:r>
                    </a:p>
                  </a:txBody>
                  <a:tcPr marL="8404" marR="8404" marT="8404" marB="0" anchor="b">
                    <a:lnL>
                      <a:noFill/>
                    </a:lnL>
                    <a:lnR>
                      <a:noFill/>
                    </a:lnR>
                    <a:lnT>
                      <a:noFill/>
                    </a:lnT>
                    <a:lnB>
                      <a:noFill/>
                    </a:lnB>
                    <a:solidFill>
                      <a:srgbClr val="273691"/>
                    </a:solidFill>
                  </a:tcPr>
                </a:tc>
                <a:tc>
                  <a:txBody>
                    <a:bodyPr/>
                    <a:lstStyle/>
                    <a:p>
                      <a:pPr algn="ctr" fontAlgn="b"/>
                      <a:r>
                        <a:rPr lang="en-US" sz="1100" b="0" i="0" u="none" strike="noStrike">
                          <a:effectLst/>
                          <a:latin typeface="Times New Roman" panose="02020603050405020304" pitchFamily="18" charset="0"/>
                        </a:rPr>
                        <a:t>$983,211 </a:t>
                      </a:r>
                    </a:p>
                  </a:txBody>
                  <a:tcPr marL="8404" marR="8404" marT="8404" marB="0" anchor="b">
                    <a:lnL>
                      <a:noFill/>
                    </a:lnL>
                    <a:lnR>
                      <a:noFill/>
                    </a:lnR>
                    <a:lnT>
                      <a:noFill/>
                    </a:lnT>
                    <a:lnB>
                      <a:noFill/>
                    </a:lnB>
                  </a:tcPr>
                </a:tc>
                <a:tc>
                  <a:txBody>
                    <a:bodyPr/>
                    <a:lstStyle/>
                    <a:p>
                      <a:pPr algn="ctr" fontAlgn="b"/>
                      <a:r>
                        <a:rPr lang="en-US" sz="1100" b="0" i="0" u="none" strike="noStrike">
                          <a:effectLst/>
                          <a:latin typeface="Times New Roman" panose="02020603050405020304" pitchFamily="18" charset="0"/>
                        </a:rPr>
                        <a:t>9.1%</a:t>
                      </a:r>
                    </a:p>
                  </a:txBody>
                  <a:tcPr marL="8404" marR="8404" marT="8404" marB="0" anchor="b">
                    <a:lnL>
                      <a:noFill/>
                    </a:lnL>
                    <a:lnR>
                      <a:noFill/>
                    </a:lnR>
                    <a:lnT>
                      <a:noFill/>
                    </a:lnT>
                    <a:lnB>
                      <a:noFill/>
                    </a:lnB>
                  </a:tcPr>
                </a:tc>
                <a:extLst>
                  <a:ext uri="{0D108BD9-81ED-4DB2-BD59-A6C34878D82A}">
                    <a16:rowId xmlns:a16="http://schemas.microsoft.com/office/drawing/2014/main" val="2915488545"/>
                  </a:ext>
                </a:extLst>
              </a:tr>
              <a:tr h="176493">
                <a:tc>
                  <a:txBody>
                    <a:bodyPr/>
                    <a:lstStyle/>
                    <a:p>
                      <a:pPr algn="l" fontAlgn="b"/>
                      <a:r>
                        <a:rPr lang="en-US" sz="1100" b="1" i="0" u="none" strike="noStrike">
                          <a:solidFill>
                            <a:srgbClr val="FFFFFF"/>
                          </a:solidFill>
                          <a:effectLst/>
                          <a:latin typeface="Times New Roman" panose="02020603050405020304" pitchFamily="18" charset="0"/>
                        </a:rPr>
                        <a:t>0.33%</a:t>
                      </a:r>
                    </a:p>
                  </a:txBody>
                  <a:tcPr marL="8404" marR="8404" marT="8404" marB="0" anchor="b">
                    <a:lnL>
                      <a:noFill/>
                    </a:lnL>
                    <a:lnR>
                      <a:noFill/>
                    </a:lnR>
                    <a:lnT>
                      <a:noFill/>
                    </a:lnT>
                    <a:lnB>
                      <a:noFill/>
                    </a:lnB>
                    <a:solidFill>
                      <a:srgbClr val="273691"/>
                    </a:solidFill>
                  </a:tcPr>
                </a:tc>
                <a:tc>
                  <a:txBody>
                    <a:bodyPr/>
                    <a:lstStyle/>
                    <a:p>
                      <a:pPr algn="ctr" fontAlgn="b"/>
                      <a:r>
                        <a:rPr lang="en-US" sz="1100" b="0" i="0" u="none" strike="noStrike">
                          <a:effectLst/>
                          <a:latin typeface="Times New Roman" panose="02020603050405020304" pitchFamily="18" charset="0"/>
                        </a:rPr>
                        <a:t>$1,128,484 </a:t>
                      </a:r>
                    </a:p>
                  </a:txBody>
                  <a:tcPr marL="8404" marR="8404" marT="8404" marB="0" anchor="b">
                    <a:lnL>
                      <a:noFill/>
                    </a:lnL>
                    <a:lnR>
                      <a:noFill/>
                    </a:lnR>
                    <a:lnT>
                      <a:noFill/>
                    </a:lnT>
                    <a:lnB>
                      <a:noFill/>
                    </a:lnB>
                  </a:tcPr>
                </a:tc>
                <a:tc>
                  <a:txBody>
                    <a:bodyPr/>
                    <a:lstStyle/>
                    <a:p>
                      <a:pPr algn="ctr" fontAlgn="b"/>
                      <a:r>
                        <a:rPr lang="en-US" sz="1100" b="0" i="0" u="none" strike="noStrike">
                          <a:effectLst/>
                          <a:latin typeface="Times New Roman" panose="02020603050405020304" pitchFamily="18" charset="0"/>
                        </a:rPr>
                        <a:t>10.4%</a:t>
                      </a:r>
                    </a:p>
                  </a:txBody>
                  <a:tcPr marL="8404" marR="8404" marT="8404" marB="0" anchor="b">
                    <a:lnL>
                      <a:noFill/>
                    </a:lnL>
                    <a:lnR>
                      <a:noFill/>
                    </a:lnR>
                    <a:lnT>
                      <a:noFill/>
                    </a:lnT>
                    <a:lnB>
                      <a:noFill/>
                    </a:lnB>
                  </a:tcPr>
                </a:tc>
                <a:extLst>
                  <a:ext uri="{0D108BD9-81ED-4DB2-BD59-A6C34878D82A}">
                    <a16:rowId xmlns:a16="http://schemas.microsoft.com/office/drawing/2014/main" val="647768636"/>
                  </a:ext>
                </a:extLst>
              </a:tr>
              <a:tr h="176493">
                <a:tc>
                  <a:txBody>
                    <a:bodyPr/>
                    <a:lstStyle/>
                    <a:p>
                      <a:pPr algn="l" fontAlgn="b"/>
                      <a:r>
                        <a:rPr lang="en-US" sz="1100" b="1" i="0" u="none" strike="noStrike">
                          <a:solidFill>
                            <a:srgbClr val="FFFFFF"/>
                          </a:solidFill>
                          <a:effectLst/>
                          <a:latin typeface="Times New Roman" panose="02020603050405020304" pitchFamily="18" charset="0"/>
                        </a:rPr>
                        <a:t>0.40%</a:t>
                      </a:r>
                    </a:p>
                  </a:txBody>
                  <a:tcPr marL="8404" marR="8404" marT="8404" marB="0" anchor="b">
                    <a:lnL>
                      <a:noFill/>
                    </a:lnL>
                    <a:lnR>
                      <a:noFill/>
                    </a:lnR>
                    <a:lnT>
                      <a:noFill/>
                    </a:lnT>
                    <a:lnB>
                      <a:noFill/>
                    </a:lnB>
                    <a:solidFill>
                      <a:srgbClr val="273691"/>
                    </a:solidFill>
                  </a:tcPr>
                </a:tc>
                <a:tc>
                  <a:txBody>
                    <a:bodyPr/>
                    <a:lstStyle/>
                    <a:p>
                      <a:pPr algn="ctr" fontAlgn="b"/>
                      <a:r>
                        <a:rPr lang="en-US" sz="1100" b="0" i="0" u="none" strike="noStrike">
                          <a:effectLst/>
                          <a:latin typeface="Times New Roman" panose="02020603050405020304" pitchFamily="18" charset="0"/>
                        </a:rPr>
                        <a:t>$3,654,635 </a:t>
                      </a:r>
                    </a:p>
                  </a:txBody>
                  <a:tcPr marL="8404" marR="8404" marT="8404" marB="0" anchor="b">
                    <a:lnL>
                      <a:noFill/>
                    </a:lnL>
                    <a:lnR>
                      <a:noFill/>
                    </a:lnR>
                    <a:lnT>
                      <a:noFill/>
                    </a:lnT>
                    <a:lnB>
                      <a:noFill/>
                    </a:lnB>
                  </a:tcPr>
                </a:tc>
                <a:tc>
                  <a:txBody>
                    <a:bodyPr/>
                    <a:lstStyle/>
                    <a:p>
                      <a:pPr algn="ctr" fontAlgn="b"/>
                      <a:r>
                        <a:rPr lang="en-US" sz="1100" b="0" i="0" u="none" strike="noStrike">
                          <a:effectLst/>
                          <a:latin typeface="Times New Roman" panose="02020603050405020304" pitchFamily="18" charset="0"/>
                        </a:rPr>
                        <a:t>33.8%</a:t>
                      </a:r>
                    </a:p>
                  </a:txBody>
                  <a:tcPr marL="8404" marR="8404" marT="8404" marB="0" anchor="b">
                    <a:lnL>
                      <a:noFill/>
                    </a:lnL>
                    <a:lnR>
                      <a:noFill/>
                    </a:lnR>
                    <a:lnT>
                      <a:noFill/>
                    </a:lnT>
                    <a:lnB>
                      <a:noFill/>
                    </a:lnB>
                  </a:tcPr>
                </a:tc>
                <a:extLst>
                  <a:ext uri="{0D108BD9-81ED-4DB2-BD59-A6C34878D82A}">
                    <a16:rowId xmlns:a16="http://schemas.microsoft.com/office/drawing/2014/main" val="3445251686"/>
                  </a:ext>
                </a:extLst>
              </a:tr>
              <a:tr h="176493">
                <a:tc>
                  <a:txBody>
                    <a:bodyPr/>
                    <a:lstStyle/>
                    <a:p>
                      <a:pPr algn="l" fontAlgn="b"/>
                      <a:r>
                        <a:rPr lang="en-US" sz="1100" b="1" i="0" u="none" strike="noStrike">
                          <a:solidFill>
                            <a:srgbClr val="FFFFFF"/>
                          </a:solidFill>
                          <a:effectLst/>
                          <a:latin typeface="Times New Roman" panose="02020603050405020304" pitchFamily="18" charset="0"/>
                        </a:rPr>
                        <a:t>0.50%</a:t>
                      </a:r>
                    </a:p>
                  </a:txBody>
                  <a:tcPr marL="8404" marR="8404" marT="8404" marB="0" anchor="b">
                    <a:lnL>
                      <a:noFill/>
                    </a:lnL>
                    <a:lnR>
                      <a:noFill/>
                    </a:lnR>
                    <a:lnT>
                      <a:noFill/>
                    </a:lnT>
                    <a:lnB>
                      <a:noFill/>
                    </a:lnB>
                    <a:solidFill>
                      <a:srgbClr val="273691"/>
                    </a:solidFill>
                  </a:tcPr>
                </a:tc>
                <a:tc>
                  <a:txBody>
                    <a:bodyPr/>
                    <a:lstStyle/>
                    <a:p>
                      <a:pPr algn="ctr" fontAlgn="b"/>
                      <a:r>
                        <a:rPr lang="en-US" sz="1100" b="0" i="0" u="none" strike="noStrike">
                          <a:effectLst/>
                          <a:latin typeface="Times New Roman" panose="02020603050405020304" pitchFamily="18" charset="0"/>
                        </a:rPr>
                        <a:t>$931,647 </a:t>
                      </a:r>
                    </a:p>
                  </a:txBody>
                  <a:tcPr marL="8404" marR="8404" marT="8404" marB="0" anchor="b">
                    <a:lnL>
                      <a:noFill/>
                    </a:lnL>
                    <a:lnR>
                      <a:noFill/>
                    </a:lnR>
                    <a:lnT>
                      <a:noFill/>
                    </a:lnT>
                    <a:lnB>
                      <a:noFill/>
                    </a:lnB>
                  </a:tcPr>
                </a:tc>
                <a:tc>
                  <a:txBody>
                    <a:bodyPr/>
                    <a:lstStyle/>
                    <a:p>
                      <a:pPr algn="ctr" fontAlgn="b"/>
                      <a:r>
                        <a:rPr lang="en-US" sz="1100" b="0" i="0" u="none" strike="noStrike">
                          <a:effectLst/>
                          <a:latin typeface="Times New Roman" panose="02020603050405020304" pitchFamily="18" charset="0"/>
                        </a:rPr>
                        <a:t>8.6%</a:t>
                      </a:r>
                    </a:p>
                  </a:txBody>
                  <a:tcPr marL="8404" marR="8404" marT="8404" marB="0" anchor="b">
                    <a:lnL>
                      <a:noFill/>
                    </a:lnL>
                    <a:lnR>
                      <a:noFill/>
                    </a:lnR>
                    <a:lnT>
                      <a:noFill/>
                    </a:lnT>
                    <a:lnB>
                      <a:noFill/>
                    </a:lnB>
                  </a:tcPr>
                </a:tc>
                <a:extLst>
                  <a:ext uri="{0D108BD9-81ED-4DB2-BD59-A6C34878D82A}">
                    <a16:rowId xmlns:a16="http://schemas.microsoft.com/office/drawing/2014/main" val="254340214"/>
                  </a:ext>
                </a:extLst>
              </a:tr>
              <a:tr h="184897">
                <a:tc>
                  <a:txBody>
                    <a:bodyPr/>
                    <a:lstStyle/>
                    <a:p>
                      <a:pPr algn="l" fontAlgn="b"/>
                      <a:r>
                        <a:rPr lang="en-US" sz="1100" b="1" i="0" u="none" strike="noStrike">
                          <a:solidFill>
                            <a:srgbClr val="FFFFFF"/>
                          </a:solidFill>
                          <a:effectLst/>
                          <a:latin typeface="Times New Roman" panose="02020603050405020304" pitchFamily="18" charset="0"/>
                        </a:rPr>
                        <a:t>N/A</a:t>
                      </a:r>
                    </a:p>
                  </a:txBody>
                  <a:tcPr marL="8404" marR="8404" marT="8404" marB="0" anchor="b">
                    <a:lnL>
                      <a:noFill/>
                    </a:lnL>
                    <a:lnR>
                      <a:noFill/>
                    </a:lnR>
                    <a:lnT>
                      <a:noFill/>
                    </a:lnT>
                    <a:lnB w="12700" cap="flat" cmpd="sng" algn="ctr">
                      <a:solidFill>
                        <a:srgbClr val="000000"/>
                      </a:solidFill>
                      <a:prstDash val="solid"/>
                      <a:round/>
                      <a:headEnd type="none" w="med" len="med"/>
                      <a:tailEnd type="none" w="med" len="med"/>
                    </a:lnB>
                    <a:solidFill>
                      <a:srgbClr val="273691"/>
                    </a:solidFill>
                  </a:tcPr>
                </a:tc>
                <a:tc>
                  <a:txBody>
                    <a:bodyPr/>
                    <a:lstStyle/>
                    <a:p>
                      <a:pPr algn="ctr" fontAlgn="b"/>
                      <a:r>
                        <a:rPr lang="en-US" sz="1100" b="0" i="0" u="none" strike="noStrike">
                          <a:effectLst/>
                          <a:latin typeface="Times New Roman" panose="02020603050405020304" pitchFamily="18" charset="0"/>
                        </a:rPr>
                        <a:t>$43,033 </a:t>
                      </a:r>
                    </a:p>
                  </a:txBody>
                  <a:tcPr marL="8404" marR="8404" marT="840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effectLst/>
                          <a:latin typeface="Times New Roman" panose="02020603050405020304" pitchFamily="18" charset="0"/>
                        </a:rPr>
                        <a:t>0.4%</a:t>
                      </a:r>
                    </a:p>
                  </a:txBody>
                  <a:tcPr marL="8404" marR="8404" marT="8404"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035627"/>
                  </a:ext>
                </a:extLst>
              </a:tr>
              <a:tr h="176493">
                <a:tc>
                  <a:txBody>
                    <a:bodyPr/>
                    <a:lstStyle/>
                    <a:p>
                      <a:pPr algn="l" fontAlgn="b"/>
                      <a:endParaRPr lang="en-US" sz="1100" b="0" i="0" u="none" strike="noStrike">
                        <a:effectLst/>
                        <a:latin typeface="Times New Roman" panose="02020603050405020304" pitchFamily="18" charset="0"/>
                      </a:endParaRPr>
                    </a:p>
                  </a:txBody>
                  <a:tcPr marL="8404" marR="8404" marT="840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effectLst/>
                          <a:latin typeface="Times New Roman" panose="02020603050405020304" pitchFamily="18" charset="0"/>
                        </a:rPr>
                        <a:t>$10,822,042 </a:t>
                      </a:r>
                    </a:p>
                  </a:txBody>
                  <a:tcPr marL="8404" marR="8404" marT="840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effectLst/>
                          <a:latin typeface="Times New Roman" panose="02020603050405020304" pitchFamily="18" charset="0"/>
                        </a:rPr>
                        <a:t>100%</a:t>
                      </a:r>
                    </a:p>
                  </a:txBody>
                  <a:tcPr marL="8404" marR="8404" marT="8404"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1826927"/>
                  </a:ext>
                </a:extLst>
              </a:tr>
            </a:tbl>
          </a:graphicData>
        </a:graphic>
      </p:graphicFrame>
      <p:sp>
        <p:nvSpPr>
          <p:cNvPr id="2" name="Title 1">
            <a:extLst>
              <a:ext uri="{FF2B5EF4-FFF2-40B4-BE49-F238E27FC236}">
                <a16:creationId xmlns:a16="http://schemas.microsoft.com/office/drawing/2014/main" id="{C8DDE4F5-2DF2-4A06-BBFF-F4D7EFA47690}"/>
              </a:ext>
            </a:extLst>
          </p:cNvPr>
          <p:cNvSpPr>
            <a:spLocks noGrp="1"/>
          </p:cNvSpPr>
          <p:nvPr>
            <p:ph type="title"/>
          </p:nvPr>
        </p:nvSpPr>
        <p:spPr/>
        <p:txBody>
          <a:bodyPr/>
          <a:lstStyle/>
          <a:p>
            <a:r>
              <a:rPr lang="en-US" dirty="0">
                <a:solidFill>
                  <a:srgbClr val="00AEEF"/>
                </a:solidFill>
              </a:rPr>
              <a:t>WILMINGTON </a:t>
            </a:r>
            <a:r>
              <a:rPr lang="en-US" b="1" dirty="0"/>
              <a:t>TRUST</a:t>
            </a:r>
            <a:endParaRPr lang="en-US" dirty="0"/>
          </a:p>
        </p:txBody>
      </p:sp>
      <p:sp>
        <p:nvSpPr>
          <p:cNvPr id="4" name="Text Placeholder 3">
            <a:extLst>
              <a:ext uri="{FF2B5EF4-FFF2-40B4-BE49-F238E27FC236}">
                <a16:creationId xmlns:a16="http://schemas.microsoft.com/office/drawing/2014/main" id="{053CE8C5-4DE9-4F61-A043-CF530A977696}"/>
              </a:ext>
            </a:extLst>
          </p:cNvPr>
          <p:cNvSpPr>
            <a:spLocks noGrp="1"/>
          </p:cNvSpPr>
          <p:nvPr>
            <p:ph type="body" sz="quarter" idx="11"/>
          </p:nvPr>
        </p:nvSpPr>
        <p:spPr/>
        <p:txBody>
          <a:bodyPr/>
          <a:lstStyle/>
          <a:p>
            <a:r>
              <a:rPr lang="en-US" dirty="0"/>
              <a:t>Data as of 11/30/2021</a:t>
            </a:r>
          </a:p>
        </p:txBody>
      </p:sp>
      <p:sp>
        <p:nvSpPr>
          <p:cNvPr id="3" name="Slide Number Placeholder 2">
            <a:extLst>
              <a:ext uri="{FF2B5EF4-FFF2-40B4-BE49-F238E27FC236}">
                <a16:creationId xmlns:a16="http://schemas.microsoft.com/office/drawing/2014/main" id="{C3102D62-116C-4F56-A0E8-FB7940B06105}"/>
              </a:ext>
            </a:extLst>
          </p:cNvPr>
          <p:cNvSpPr>
            <a:spLocks noGrp="1"/>
          </p:cNvSpPr>
          <p:nvPr>
            <p:ph type="sldNum" sz="quarter" idx="4"/>
          </p:nvPr>
        </p:nvSpPr>
        <p:spPr>
          <a:xfrm>
            <a:off x="7857346" y="5564328"/>
            <a:ext cx="125035" cy="135743"/>
          </a:xfrm>
        </p:spPr>
        <p:txBody>
          <a:bodyPr/>
          <a:lstStyle/>
          <a:p>
            <a:pPr defTabSz="403433"/>
            <a:fld id="{8E61C75C-AF72-4B0B-BF73-EA0D5FFE4857}" type="slidenum">
              <a:rPr lang="en-US">
                <a:solidFill>
                  <a:srgbClr val="000000">
                    <a:tint val="75000"/>
                  </a:srgbClr>
                </a:solidFill>
              </a:rPr>
              <a:pPr defTabSz="403433"/>
              <a:t>14</a:t>
            </a:fld>
            <a:endParaRPr lang="en-US" dirty="0">
              <a:solidFill>
                <a:srgbClr val="000000">
                  <a:tint val="75000"/>
                </a:srgbClr>
              </a:solidFill>
            </a:endParaRPr>
          </a:p>
        </p:txBody>
      </p:sp>
      <p:sp>
        <p:nvSpPr>
          <p:cNvPr id="5" name="TextBox 4">
            <a:extLst>
              <a:ext uri="{FF2B5EF4-FFF2-40B4-BE49-F238E27FC236}">
                <a16:creationId xmlns:a16="http://schemas.microsoft.com/office/drawing/2014/main" id="{854CB9E4-D1FC-459B-A241-64D71903F3D7}"/>
              </a:ext>
            </a:extLst>
          </p:cNvPr>
          <p:cNvSpPr txBox="1"/>
          <p:nvPr/>
        </p:nvSpPr>
        <p:spPr>
          <a:xfrm>
            <a:off x="2995444" y="1220628"/>
            <a:ext cx="3153114" cy="363946"/>
          </a:xfrm>
          <a:prstGeom prst="rect">
            <a:avLst/>
          </a:prstGeom>
          <a:noFill/>
        </p:spPr>
        <p:txBody>
          <a:bodyPr wrap="square" rtlCol="0">
            <a:spAutoFit/>
          </a:bodyPr>
          <a:lstStyle/>
          <a:p>
            <a:pPr algn="ctr" defTabSz="403433"/>
            <a:r>
              <a:rPr lang="en-US" sz="1765" b="1" dirty="0">
                <a:solidFill>
                  <a:srgbClr val="263692"/>
                </a:solidFill>
                <a:latin typeface="Helvetica" panose="020B0604020202020204" pitchFamily="34" charset="0"/>
                <a:cs typeface="Helvetica" panose="020B0604020202020204" pitchFamily="34" charset="0"/>
              </a:rPr>
              <a:t>INVESTMENT SUMMARY</a:t>
            </a:r>
            <a:endParaRPr lang="en-US" sz="1765" dirty="0">
              <a:solidFill>
                <a:srgbClr val="263692"/>
              </a:solidFill>
              <a:latin typeface="Helvetica" panose="020B0604020202020204" pitchFamily="34" charset="0"/>
              <a:cs typeface="Helvetica" panose="020B0604020202020204" pitchFamily="34" charset="0"/>
            </a:endParaRPr>
          </a:p>
        </p:txBody>
      </p:sp>
      <p:graphicFrame>
        <p:nvGraphicFramePr>
          <p:cNvPr id="8" name="Chart 7">
            <a:extLst>
              <a:ext uri="{FF2B5EF4-FFF2-40B4-BE49-F238E27FC236}">
                <a16:creationId xmlns:a16="http://schemas.microsoft.com/office/drawing/2014/main" id="{31CC7AA8-A20A-4A2C-826B-5097D73D9474}"/>
              </a:ext>
            </a:extLst>
          </p:cNvPr>
          <p:cNvGraphicFramePr>
            <a:graphicFrameLocks/>
          </p:cNvGraphicFramePr>
          <p:nvPr>
            <p:extLst/>
          </p:nvPr>
        </p:nvGraphicFramePr>
        <p:xfrm>
          <a:off x="164251" y="1599418"/>
          <a:ext cx="4437529" cy="2407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31CC7AA8-A20A-4A2C-826B-5097D73D9474}"/>
              </a:ext>
            </a:extLst>
          </p:cNvPr>
          <p:cNvGraphicFramePr>
            <a:graphicFrameLocks/>
          </p:cNvGraphicFramePr>
          <p:nvPr>
            <p:extLst/>
          </p:nvPr>
        </p:nvGraphicFramePr>
        <p:xfrm>
          <a:off x="339586" y="1573667"/>
          <a:ext cx="4262195" cy="24331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12847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3CD36D5-791B-9AF4-6439-67C76292CF94}"/>
              </a:ext>
            </a:extLst>
          </p:cNvPr>
          <p:cNvGraphicFramePr>
            <a:graphicFrameLocks noGrp="1"/>
          </p:cNvGraphicFramePr>
          <p:nvPr>
            <p:extLst/>
          </p:nvPr>
        </p:nvGraphicFramePr>
        <p:xfrm>
          <a:off x="497541" y="1831508"/>
          <a:ext cx="8148918" cy="2496660"/>
        </p:xfrm>
        <a:graphic>
          <a:graphicData uri="http://schemas.openxmlformats.org/drawingml/2006/table">
            <a:tbl>
              <a:tblPr/>
              <a:tblGrid>
                <a:gridCol w="4171335">
                  <a:extLst>
                    <a:ext uri="{9D8B030D-6E8A-4147-A177-3AD203B41FA5}">
                      <a16:colId xmlns:a16="http://schemas.microsoft.com/office/drawing/2014/main" val="3716744268"/>
                    </a:ext>
                  </a:extLst>
                </a:gridCol>
                <a:gridCol w="763605">
                  <a:extLst>
                    <a:ext uri="{9D8B030D-6E8A-4147-A177-3AD203B41FA5}">
                      <a16:colId xmlns:a16="http://schemas.microsoft.com/office/drawing/2014/main" val="3833961197"/>
                    </a:ext>
                  </a:extLst>
                </a:gridCol>
                <a:gridCol w="1071326">
                  <a:extLst>
                    <a:ext uri="{9D8B030D-6E8A-4147-A177-3AD203B41FA5}">
                      <a16:colId xmlns:a16="http://schemas.microsoft.com/office/drawing/2014/main" val="3854971770"/>
                    </a:ext>
                  </a:extLst>
                </a:gridCol>
                <a:gridCol w="1071326">
                  <a:extLst>
                    <a:ext uri="{9D8B030D-6E8A-4147-A177-3AD203B41FA5}">
                      <a16:colId xmlns:a16="http://schemas.microsoft.com/office/drawing/2014/main" val="3468847370"/>
                    </a:ext>
                  </a:extLst>
                </a:gridCol>
                <a:gridCol w="1071326">
                  <a:extLst>
                    <a:ext uri="{9D8B030D-6E8A-4147-A177-3AD203B41FA5}">
                      <a16:colId xmlns:a16="http://schemas.microsoft.com/office/drawing/2014/main" val="2371832700"/>
                    </a:ext>
                  </a:extLst>
                </a:gridCol>
              </a:tblGrid>
              <a:tr h="313103">
                <a:tc>
                  <a:txBody>
                    <a:bodyPr/>
                    <a:lstStyle/>
                    <a:p>
                      <a:pPr algn="l" fontAlgn="b"/>
                      <a:r>
                        <a:rPr lang="en-US" sz="1000" b="1" i="0" u="none" strike="noStrike">
                          <a:solidFill>
                            <a:srgbClr val="FFFFFF"/>
                          </a:solidFill>
                          <a:effectLst/>
                          <a:latin typeface="Times New Roman" panose="02020603050405020304" pitchFamily="18" charset="0"/>
                        </a:rPr>
                        <a:t>Asset Description</a:t>
                      </a:r>
                    </a:p>
                  </a:txBody>
                  <a:tcPr marL="8029" marR="8029" marT="8029" marB="0" anchor="b">
                    <a:lnL>
                      <a:noFill/>
                    </a:lnL>
                    <a:lnR>
                      <a:noFill/>
                    </a:lnR>
                    <a:lnT>
                      <a:noFill/>
                    </a:lnT>
                    <a:lnB>
                      <a:noFill/>
                    </a:lnB>
                    <a:solidFill>
                      <a:srgbClr val="273691"/>
                    </a:solidFill>
                  </a:tcPr>
                </a:tc>
                <a:tc>
                  <a:txBody>
                    <a:bodyPr/>
                    <a:lstStyle/>
                    <a:p>
                      <a:pPr algn="ctr" fontAlgn="b"/>
                      <a:r>
                        <a:rPr lang="en-US" sz="1000" b="1" i="0" u="none" strike="noStrike">
                          <a:solidFill>
                            <a:srgbClr val="FFFFFF"/>
                          </a:solidFill>
                          <a:effectLst/>
                          <a:latin typeface="Times New Roman" panose="02020603050405020304" pitchFamily="18" charset="0"/>
                        </a:rPr>
                        <a:t>Quantity</a:t>
                      </a:r>
                    </a:p>
                  </a:txBody>
                  <a:tcPr marL="8029" marR="8029" marT="8029" marB="0" anchor="b">
                    <a:lnL>
                      <a:noFill/>
                    </a:lnL>
                    <a:lnR>
                      <a:noFill/>
                    </a:lnR>
                    <a:lnT>
                      <a:noFill/>
                    </a:lnT>
                    <a:lnB>
                      <a:noFill/>
                    </a:lnB>
                    <a:solidFill>
                      <a:srgbClr val="273691"/>
                    </a:solidFill>
                  </a:tcPr>
                </a:tc>
                <a:tc>
                  <a:txBody>
                    <a:bodyPr/>
                    <a:lstStyle/>
                    <a:p>
                      <a:pPr algn="ctr" fontAlgn="b"/>
                      <a:r>
                        <a:rPr lang="en-US" sz="1000" b="1" i="0" u="none" strike="noStrike">
                          <a:solidFill>
                            <a:srgbClr val="FFFFFF"/>
                          </a:solidFill>
                          <a:effectLst/>
                          <a:latin typeface="Times New Roman" panose="02020603050405020304" pitchFamily="18" charset="0"/>
                        </a:rPr>
                        <a:t>Cost</a:t>
                      </a:r>
                    </a:p>
                  </a:txBody>
                  <a:tcPr marL="8029" marR="8029" marT="8029" marB="0" anchor="b">
                    <a:lnL>
                      <a:noFill/>
                    </a:lnL>
                    <a:lnR>
                      <a:noFill/>
                    </a:lnR>
                    <a:lnT>
                      <a:noFill/>
                    </a:lnT>
                    <a:lnB>
                      <a:noFill/>
                    </a:lnB>
                    <a:solidFill>
                      <a:srgbClr val="273691"/>
                    </a:solidFill>
                  </a:tcPr>
                </a:tc>
                <a:tc>
                  <a:txBody>
                    <a:bodyPr/>
                    <a:lstStyle/>
                    <a:p>
                      <a:pPr algn="ctr" fontAlgn="b"/>
                      <a:r>
                        <a:rPr lang="en-US" sz="1000" b="1" i="0" u="none" strike="noStrike">
                          <a:solidFill>
                            <a:srgbClr val="FFFFFF"/>
                          </a:solidFill>
                          <a:effectLst/>
                          <a:latin typeface="Times New Roman" panose="02020603050405020304" pitchFamily="18" charset="0"/>
                        </a:rPr>
                        <a:t>Market Value</a:t>
                      </a:r>
                    </a:p>
                  </a:txBody>
                  <a:tcPr marL="8029" marR="8029" marT="8029" marB="0" anchor="b">
                    <a:lnL>
                      <a:noFill/>
                    </a:lnL>
                    <a:lnR>
                      <a:noFill/>
                    </a:lnR>
                    <a:lnT>
                      <a:noFill/>
                    </a:lnT>
                    <a:lnB>
                      <a:noFill/>
                    </a:lnB>
                    <a:solidFill>
                      <a:srgbClr val="273691"/>
                    </a:solidFill>
                  </a:tcPr>
                </a:tc>
                <a:tc>
                  <a:txBody>
                    <a:bodyPr/>
                    <a:lstStyle/>
                    <a:p>
                      <a:pPr algn="ctr" fontAlgn="b"/>
                      <a:r>
                        <a:rPr lang="en-US" sz="1000" b="1" i="0" u="none" strike="noStrike">
                          <a:solidFill>
                            <a:srgbClr val="FFFFFF"/>
                          </a:solidFill>
                          <a:effectLst/>
                          <a:latin typeface="Times New Roman" panose="02020603050405020304" pitchFamily="18" charset="0"/>
                        </a:rPr>
                        <a:t>Market Value + Accrued Income</a:t>
                      </a:r>
                    </a:p>
                  </a:txBody>
                  <a:tcPr marL="8029" marR="8029" marT="8029" marB="0" anchor="b">
                    <a:lnL>
                      <a:noFill/>
                    </a:lnL>
                    <a:lnR>
                      <a:noFill/>
                    </a:lnR>
                    <a:lnT>
                      <a:noFill/>
                    </a:lnT>
                    <a:lnB>
                      <a:noFill/>
                    </a:lnB>
                    <a:solidFill>
                      <a:srgbClr val="273691"/>
                    </a:solidFill>
                  </a:tcPr>
                </a:tc>
                <a:extLst>
                  <a:ext uri="{0D108BD9-81ED-4DB2-BD59-A6C34878D82A}">
                    <a16:rowId xmlns:a16="http://schemas.microsoft.com/office/drawing/2014/main" val="796540005"/>
                  </a:ext>
                </a:extLst>
              </a:tr>
              <a:tr h="168594">
                <a:tc>
                  <a:txBody>
                    <a:bodyPr/>
                    <a:lstStyle/>
                    <a:p>
                      <a:pPr algn="l" fontAlgn="b"/>
                      <a:r>
                        <a:rPr lang="en-US" sz="1000" b="0" i="0" u="none" strike="noStrike">
                          <a:effectLst/>
                          <a:latin typeface="Times New Roman" panose="02020603050405020304" pitchFamily="18" charset="0"/>
                        </a:rPr>
                        <a:t>FHLB                 0.400%  5/24/24</a:t>
                      </a:r>
                    </a:p>
                  </a:txBody>
                  <a:tcPr marL="8029" marR="8029" marT="8029" marB="0" anchor="b">
                    <a:lnL>
                      <a:noFill/>
                    </a:lnL>
                    <a:lnR>
                      <a:noFill/>
                    </a:lnR>
                    <a:lnT>
                      <a:noFill/>
                    </a:lnT>
                    <a:lnB>
                      <a:noFill/>
                    </a:lnB>
                  </a:tcPr>
                </a:tc>
                <a:tc>
                  <a:txBody>
                    <a:bodyPr/>
                    <a:lstStyle/>
                    <a:p>
                      <a:pPr algn="r" fontAlgn="b"/>
                      <a:r>
                        <a:rPr lang="en-US" sz="1000" b="0" i="0" u="none" strike="noStrike">
                          <a:effectLst/>
                          <a:latin typeface="Times New Roman" panose="02020603050405020304" pitchFamily="18" charset="0"/>
                        </a:rPr>
                        <a:t>1,500,000 </a:t>
                      </a:r>
                    </a:p>
                  </a:txBody>
                  <a:tcPr marL="8029" marR="8029" marT="8029" marB="0" anchor="b">
                    <a:lnL>
                      <a:noFill/>
                    </a:lnL>
                    <a:lnR>
                      <a:noFill/>
                    </a:lnR>
                    <a:lnT>
                      <a:noFill/>
                    </a:lnT>
                    <a:lnB>
                      <a:noFill/>
                    </a:lnB>
                  </a:tcPr>
                </a:tc>
                <a:tc>
                  <a:txBody>
                    <a:bodyPr/>
                    <a:lstStyle/>
                    <a:p>
                      <a:pPr algn="ctr" fontAlgn="b"/>
                      <a:r>
                        <a:rPr lang="en-US" sz="1000" b="0" i="0" u="none" strike="noStrike">
                          <a:effectLst/>
                          <a:latin typeface="Times New Roman" panose="02020603050405020304" pitchFamily="18" charset="0"/>
                        </a:rPr>
                        <a:t>$1,500,000</a:t>
                      </a:r>
                    </a:p>
                  </a:txBody>
                  <a:tcPr marL="8029" marR="8029" marT="8029" marB="0" anchor="b">
                    <a:lnL>
                      <a:noFill/>
                    </a:lnL>
                    <a:lnR>
                      <a:noFill/>
                    </a:lnR>
                    <a:lnT>
                      <a:noFill/>
                    </a:lnT>
                    <a:lnB>
                      <a:noFill/>
                    </a:lnB>
                  </a:tcPr>
                </a:tc>
                <a:tc>
                  <a:txBody>
                    <a:bodyPr/>
                    <a:lstStyle/>
                    <a:p>
                      <a:pPr algn="ctr" fontAlgn="b"/>
                      <a:r>
                        <a:rPr lang="en-US" sz="1000" b="0" i="0" u="none" strike="noStrike">
                          <a:effectLst/>
                          <a:latin typeface="Times New Roman" panose="02020603050405020304" pitchFamily="18" charset="0"/>
                        </a:rPr>
                        <a:t>$1,400,940</a:t>
                      </a:r>
                    </a:p>
                  </a:txBody>
                  <a:tcPr marL="8029" marR="8029" marT="8029" marB="0" anchor="b">
                    <a:lnL>
                      <a:noFill/>
                    </a:lnL>
                    <a:lnR>
                      <a:noFill/>
                    </a:lnR>
                    <a:lnT>
                      <a:noFill/>
                    </a:lnT>
                    <a:lnB>
                      <a:noFill/>
                    </a:lnB>
                  </a:tcPr>
                </a:tc>
                <a:tc>
                  <a:txBody>
                    <a:bodyPr/>
                    <a:lstStyle/>
                    <a:p>
                      <a:pPr algn="ctr" fontAlgn="b"/>
                      <a:r>
                        <a:rPr lang="en-US" sz="1000" b="0" i="0" u="none" strike="noStrike">
                          <a:effectLst/>
                          <a:latin typeface="Times New Roman" panose="02020603050405020304" pitchFamily="18" charset="0"/>
                        </a:rPr>
                        <a:t>$1,403,057</a:t>
                      </a:r>
                    </a:p>
                  </a:txBody>
                  <a:tcPr marL="8029" marR="8029" marT="8029" marB="0" anchor="b">
                    <a:lnL>
                      <a:noFill/>
                    </a:lnL>
                    <a:lnR>
                      <a:noFill/>
                    </a:lnR>
                    <a:lnT>
                      <a:noFill/>
                    </a:lnT>
                    <a:lnB>
                      <a:noFill/>
                    </a:lnB>
                  </a:tcPr>
                </a:tc>
                <a:extLst>
                  <a:ext uri="{0D108BD9-81ED-4DB2-BD59-A6C34878D82A}">
                    <a16:rowId xmlns:a16="http://schemas.microsoft.com/office/drawing/2014/main" val="2078450299"/>
                  </a:ext>
                </a:extLst>
              </a:tr>
              <a:tr h="168594">
                <a:tc>
                  <a:txBody>
                    <a:bodyPr/>
                    <a:lstStyle/>
                    <a:p>
                      <a:pPr algn="l" fontAlgn="b"/>
                      <a:r>
                        <a:rPr lang="en-US" sz="1000" b="0" i="0" u="none" strike="noStrike">
                          <a:effectLst/>
                          <a:latin typeface="Times New Roman" panose="02020603050405020304" pitchFamily="18" charset="0"/>
                        </a:rPr>
                        <a:t>FHLB                 0.400%  6/28/24</a:t>
                      </a:r>
                    </a:p>
                  </a:txBody>
                  <a:tcPr marL="8029" marR="8029" marT="8029" marB="0" anchor="b">
                    <a:lnL>
                      <a:noFill/>
                    </a:lnL>
                    <a:lnR>
                      <a:noFill/>
                    </a:lnR>
                    <a:lnT>
                      <a:noFill/>
                    </a:lnT>
                    <a:lnB>
                      <a:noFill/>
                    </a:lnB>
                    <a:solidFill>
                      <a:srgbClr val="BFBFBF"/>
                    </a:solidFill>
                  </a:tcPr>
                </a:tc>
                <a:tc>
                  <a:txBody>
                    <a:bodyPr/>
                    <a:lstStyle/>
                    <a:p>
                      <a:pPr algn="r" fontAlgn="b"/>
                      <a:r>
                        <a:rPr lang="en-US" sz="1000" b="0" i="0" u="none" strike="noStrike">
                          <a:effectLst/>
                          <a:latin typeface="Times New Roman" panose="02020603050405020304" pitchFamily="18" charset="0"/>
                        </a:rPr>
                        <a:t>1,060,000 </a:t>
                      </a:r>
                    </a:p>
                  </a:txBody>
                  <a:tcPr marL="8029" marR="8029" marT="8029" marB="0" anchor="b">
                    <a:lnL>
                      <a:noFill/>
                    </a:lnL>
                    <a:lnR>
                      <a:noFill/>
                    </a:lnR>
                    <a:lnT>
                      <a:noFill/>
                    </a:lnT>
                    <a:lnB>
                      <a:noFill/>
                    </a:lnB>
                    <a:solidFill>
                      <a:srgbClr val="BFBFBF"/>
                    </a:solidFill>
                  </a:tcPr>
                </a:tc>
                <a:tc>
                  <a:txBody>
                    <a:bodyPr/>
                    <a:lstStyle/>
                    <a:p>
                      <a:pPr algn="ctr" fontAlgn="b"/>
                      <a:r>
                        <a:rPr lang="en-US" sz="1000" b="0" i="0" u="none" strike="noStrike">
                          <a:effectLst/>
                          <a:latin typeface="Times New Roman" panose="02020603050405020304" pitchFamily="18" charset="0"/>
                        </a:rPr>
                        <a:t>$1,057,668</a:t>
                      </a:r>
                    </a:p>
                  </a:txBody>
                  <a:tcPr marL="8029" marR="8029" marT="8029" marB="0" anchor="b">
                    <a:lnL>
                      <a:noFill/>
                    </a:lnL>
                    <a:lnR>
                      <a:noFill/>
                    </a:lnR>
                    <a:lnT>
                      <a:noFill/>
                    </a:lnT>
                    <a:lnB>
                      <a:noFill/>
                    </a:lnB>
                    <a:solidFill>
                      <a:srgbClr val="BFBFBF"/>
                    </a:solidFill>
                  </a:tcPr>
                </a:tc>
                <a:tc>
                  <a:txBody>
                    <a:bodyPr/>
                    <a:lstStyle/>
                    <a:p>
                      <a:pPr algn="ctr" fontAlgn="b"/>
                      <a:r>
                        <a:rPr lang="en-US" sz="1000" b="0" i="0" u="none" strike="noStrike">
                          <a:effectLst/>
                          <a:latin typeface="Times New Roman" panose="02020603050405020304" pitchFamily="18" charset="0"/>
                        </a:rPr>
                        <a:t>$986,192</a:t>
                      </a:r>
                    </a:p>
                  </a:txBody>
                  <a:tcPr marL="8029" marR="8029" marT="8029" marB="0" anchor="b">
                    <a:lnL>
                      <a:noFill/>
                    </a:lnL>
                    <a:lnR>
                      <a:noFill/>
                    </a:lnR>
                    <a:lnT>
                      <a:noFill/>
                    </a:lnT>
                    <a:lnB>
                      <a:noFill/>
                    </a:lnB>
                    <a:solidFill>
                      <a:srgbClr val="BFBFBF"/>
                    </a:solidFill>
                  </a:tcPr>
                </a:tc>
                <a:tc>
                  <a:txBody>
                    <a:bodyPr/>
                    <a:lstStyle/>
                    <a:p>
                      <a:pPr algn="ctr" fontAlgn="b"/>
                      <a:r>
                        <a:rPr lang="en-US" sz="1000" b="0" i="0" u="none" strike="noStrike">
                          <a:effectLst/>
                          <a:latin typeface="Times New Roman" panose="02020603050405020304" pitchFamily="18" charset="0"/>
                        </a:rPr>
                        <a:t>$987,288</a:t>
                      </a:r>
                    </a:p>
                  </a:txBody>
                  <a:tcPr marL="8029" marR="8029" marT="8029" marB="0" anchor="b">
                    <a:lnL>
                      <a:noFill/>
                    </a:lnL>
                    <a:lnR>
                      <a:noFill/>
                    </a:lnR>
                    <a:lnT>
                      <a:noFill/>
                    </a:lnT>
                    <a:lnB>
                      <a:noFill/>
                    </a:lnB>
                    <a:solidFill>
                      <a:srgbClr val="BFBFBF"/>
                    </a:solidFill>
                  </a:tcPr>
                </a:tc>
                <a:extLst>
                  <a:ext uri="{0D108BD9-81ED-4DB2-BD59-A6C34878D82A}">
                    <a16:rowId xmlns:a16="http://schemas.microsoft.com/office/drawing/2014/main" val="2114603142"/>
                  </a:ext>
                </a:extLst>
              </a:tr>
              <a:tr h="168594">
                <a:tc>
                  <a:txBody>
                    <a:bodyPr/>
                    <a:lstStyle/>
                    <a:p>
                      <a:pPr algn="l" fontAlgn="b"/>
                      <a:r>
                        <a:rPr lang="en-US" sz="1000" b="0" i="0" u="none" strike="noStrike">
                          <a:effectLst/>
                          <a:latin typeface="Times New Roman" panose="02020603050405020304" pitchFamily="18" charset="0"/>
                        </a:rPr>
                        <a:t>FHLB                 0.500%  7/12/24</a:t>
                      </a:r>
                    </a:p>
                  </a:txBody>
                  <a:tcPr marL="8029" marR="8029" marT="8029" marB="0" anchor="b">
                    <a:lnL>
                      <a:noFill/>
                    </a:lnL>
                    <a:lnR>
                      <a:noFill/>
                    </a:lnR>
                    <a:lnT>
                      <a:noFill/>
                    </a:lnT>
                    <a:lnB>
                      <a:noFill/>
                    </a:lnB>
                  </a:tcPr>
                </a:tc>
                <a:tc>
                  <a:txBody>
                    <a:bodyPr/>
                    <a:lstStyle/>
                    <a:p>
                      <a:pPr algn="r" fontAlgn="b"/>
                      <a:r>
                        <a:rPr lang="en-US" sz="1000" b="0" i="0" u="none" strike="noStrike">
                          <a:effectLst/>
                          <a:latin typeface="Times New Roman" panose="02020603050405020304" pitchFamily="18" charset="0"/>
                        </a:rPr>
                        <a:t>1,000,000 </a:t>
                      </a:r>
                    </a:p>
                  </a:txBody>
                  <a:tcPr marL="8029" marR="8029" marT="8029" marB="0" anchor="b">
                    <a:lnL>
                      <a:noFill/>
                    </a:lnL>
                    <a:lnR>
                      <a:noFill/>
                    </a:lnR>
                    <a:lnT>
                      <a:noFill/>
                    </a:lnT>
                    <a:lnB>
                      <a:noFill/>
                    </a:lnB>
                  </a:tcPr>
                </a:tc>
                <a:tc>
                  <a:txBody>
                    <a:bodyPr/>
                    <a:lstStyle/>
                    <a:p>
                      <a:pPr algn="ctr" fontAlgn="b"/>
                      <a:r>
                        <a:rPr lang="en-US" sz="1000" b="0" i="0" u="none" strike="noStrike">
                          <a:effectLst/>
                          <a:latin typeface="Times New Roman" panose="02020603050405020304" pitchFamily="18" charset="0"/>
                        </a:rPr>
                        <a:t>$1,000,000</a:t>
                      </a:r>
                    </a:p>
                  </a:txBody>
                  <a:tcPr marL="8029" marR="8029" marT="8029" marB="0" anchor="b">
                    <a:lnL>
                      <a:noFill/>
                    </a:lnL>
                    <a:lnR>
                      <a:noFill/>
                    </a:lnR>
                    <a:lnT>
                      <a:noFill/>
                    </a:lnT>
                    <a:lnB>
                      <a:noFill/>
                    </a:lnB>
                  </a:tcPr>
                </a:tc>
                <a:tc>
                  <a:txBody>
                    <a:bodyPr/>
                    <a:lstStyle/>
                    <a:p>
                      <a:pPr algn="ctr" fontAlgn="b"/>
                      <a:r>
                        <a:rPr lang="en-US" sz="1000" b="0" i="0" u="none" strike="noStrike">
                          <a:effectLst/>
                          <a:latin typeface="Times New Roman" panose="02020603050405020304" pitchFamily="18" charset="0"/>
                        </a:rPr>
                        <a:t>$930,550</a:t>
                      </a:r>
                    </a:p>
                  </a:txBody>
                  <a:tcPr marL="8029" marR="8029" marT="8029" marB="0" anchor="b">
                    <a:lnL>
                      <a:noFill/>
                    </a:lnL>
                    <a:lnR>
                      <a:noFill/>
                    </a:lnR>
                    <a:lnT>
                      <a:noFill/>
                    </a:lnT>
                    <a:lnB>
                      <a:noFill/>
                    </a:lnB>
                  </a:tcPr>
                </a:tc>
                <a:tc>
                  <a:txBody>
                    <a:bodyPr/>
                    <a:lstStyle/>
                    <a:p>
                      <a:pPr algn="ctr" fontAlgn="b"/>
                      <a:r>
                        <a:rPr lang="en-US" sz="1000" b="0" i="0" u="none" strike="noStrike">
                          <a:effectLst/>
                          <a:latin typeface="Times New Roman" panose="02020603050405020304" pitchFamily="18" charset="0"/>
                        </a:rPr>
                        <a:t>$931,647</a:t>
                      </a:r>
                    </a:p>
                  </a:txBody>
                  <a:tcPr marL="8029" marR="8029" marT="8029" marB="0" anchor="b">
                    <a:lnL>
                      <a:noFill/>
                    </a:lnL>
                    <a:lnR>
                      <a:noFill/>
                    </a:lnR>
                    <a:lnT>
                      <a:noFill/>
                    </a:lnT>
                    <a:lnB>
                      <a:noFill/>
                    </a:lnB>
                  </a:tcPr>
                </a:tc>
                <a:extLst>
                  <a:ext uri="{0D108BD9-81ED-4DB2-BD59-A6C34878D82A}">
                    <a16:rowId xmlns:a16="http://schemas.microsoft.com/office/drawing/2014/main" val="3328769325"/>
                  </a:ext>
                </a:extLst>
              </a:tr>
              <a:tr h="168594">
                <a:tc>
                  <a:txBody>
                    <a:bodyPr/>
                    <a:lstStyle/>
                    <a:p>
                      <a:pPr algn="l" fontAlgn="b"/>
                      <a:r>
                        <a:rPr lang="en-US" sz="1000" b="0" i="0" u="none" strike="noStrike">
                          <a:effectLst/>
                          <a:latin typeface="Times New Roman" panose="02020603050405020304" pitchFamily="18" charset="0"/>
                        </a:rPr>
                        <a:t>FFCB                 0.270% 10/05/23</a:t>
                      </a:r>
                    </a:p>
                  </a:txBody>
                  <a:tcPr marL="8029" marR="8029" marT="8029" marB="0" anchor="b">
                    <a:lnL>
                      <a:noFill/>
                    </a:lnL>
                    <a:lnR>
                      <a:noFill/>
                    </a:lnR>
                    <a:lnT>
                      <a:noFill/>
                    </a:lnT>
                    <a:lnB>
                      <a:noFill/>
                    </a:lnB>
                    <a:solidFill>
                      <a:srgbClr val="BFBFBF"/>
                    </a:solidFill>
                  </a:tcPr>
                </a:tc>
                <a:tc>
                  <a:txBody>
                    <a:bodyPr/>
                    <a:lstStyle/>
                    <a:p>
                      <a:pPr algn="r" fontAlgn="b"/>
                      <a:r>
                        <a:rPr lang="en-US" sz="1000" b="0" i="0" u="none" strike="noStrike">
                          <a:effectLst/>
                          <a:latin typeface="Times New Roman" panose="02020603050405020304" pitchFamily="18" charset="0"/>
                        </a:rPr>
                        <a:t>1,025,000 </a:t>
                      </a:r>
                    </a:p>
                  </a:txBody>
                  <a:tcPr marL="8029" marR="8029" marT="8029" marB="0" anchor="b">
                    <a:lnL>
                      <a:noFill/>
                    </a:lnL>
                    <a:lnR>
                      <a:noFill/>
                    </a:lnR>
                    <a:lnT>
                      <a:noFill/>
                    </a:lnT>
                    <a:lnB>
                      <a:noFill/>
                    </a:lnB>
                    <a:solidFill>
                      <a:srgbClr val="BFBFBF"/>
                    </a:solidFill>
                  </a:tcPr>
                </a:tc>
                <a:tc>
                  <a:txBody>
                    <a:bodyPr/>
                    <a:lstStyle/>
                    <a:p>
                      <a:pPr algn="ctr" fontAlgn="b"/>
                      <a:r>
                        <a:rPr lang="en-US" sz="1000" b="0" i="0" u="none" strike="noStrike">
                          <a:effectLst/>
                          <a:latin typeface="Times New Roman" panose="02020603050405020304" pitchFamily="18" charset="0"/>
                        </a:rPr>
                        <a:t>$1,024,231</a:t>
                      </a:r>
                    </a:p>
                  </a:txBody>
                  <a:tcPr marL="8029" marR="8029" marT="8029" marB="0" anchor="b">
                    <a:lnL>
                      <a:noFill/>
                    </a:lnL>
                    <a:lnR>
                      <a:noFill/>
                    </a:lnR>
                    <a:lnT>
                      <a:noFill/>
                    </a:lnT>
                    <a:lnB>
                      <a:noFill/>
                    </a:lnB>
                    <a:solidFill>
                      <a:srgbClr val="BFBFBF"/>
                    </a:solidFill>
                  </a:tcPr>
                </a:tc>
                <a:tc>
                  <a:txBody>
                    <a:bodyPr/>
                    <a:lstStyle/>
                    <a:p>
                      <a:pPr algn="ctr" fontAlgn="b"/>
                      <a:r>
                        <a:rPr lang="en-US" sz="1000" b="0" i="0" u="none" strike="noStrike">
                          <a:effectLst/>
                          <a:latin typeface="Times New Roman" panose="02020603050405020304" pitchFamily="18" charset="0"/>
                        </a:rPr>
                        <a:t>$981,858</a:t>
                      </a:r>
                    </a:p>
                  </a:txBody>
                  <a:tcPr marL="8029" marR="8029" marT="8029" marB="0" anchor="b">
                    <a:lnL>
                      <a:noFill/>
                    </a:lnL>
                    <a:lnR>
                      <a:noFill/>
                    </a:lnR>
                    <a:lnT>
                      <a:noFill/>
                    </a:lnT>
                    <a:lnB>
                      <a:noFill/>
                    </a:lnB>
                    <a:solidFill>
                      <a:srgbClr val="BFBFBF"/>
                    </a:solidFill>
                  </a:tcPr>
                </a:tc>
                <a:tc>
                  <a:txBody>
                    <a:bodyPr/>
                    <a:lstStyle/>
                    <a:p>
                      <a:pPr algn="ctr" fontAlgn="b"/>
                      <a:r>
                        <a:rPr lang="en-US" sz="1000" b="0" i="0" u="none" strike="noStrike">
                          <a:effectLst/>
                          <a:latin typeface="Times New Roman" panose="02020603050405020304" pitchFamily="18" charset="0"/>
                        </a:rPr>
                        <a:t>$983,211</a:t>
                      </a:r>
                    </a:p>
                  </a:txBody>
                  <a:tcPr marL="8029" marR="8029" marT="8029" marB="0" anchor="b">
                    <a:lnL>
                      <a:noFill/>
                    </a:lnL>
                    <a:lnR>
                      <a:noFill/>
                    </a:lnR>
                    <a:lnT>
                      <a:noFill/>
                    </a:lnT>
                    <a:lnB>
                      <a:noFill/>
                    </a:lnB>
                    <a:solidFill>
                      <a:srgbClr val="BFBFBF"/>
                    </a:solidFill>
                  </a:tcPr>
                </a:tc>
                <a:extLst>
                  <a:ext uri="{0D108BD9-81ED-4DB2-BD59-A6C34878D82A}">
                    <a16:rowId xmlns:a16="http://schemas.microsoft.com/office/drawing/2014/main" val="4092944959"/>
                  </a:ext>
                </a:extLst>
              </a:tr>
              <a:tr h="168594">
                <a:tc>
                  <a:txBody>
                    <a:bodyPr/>
                    <a:lstStyle/>
                    <a:p>
                      <a:pPr algn="l" fontAlgn="b"/>
                      <a:r>
                        <a:rPr lang="en-US" sz="1000" b="0" i="0" u="none" strike="noStrike">
                          <a:effectLst/>
                          <a:latin typeface="Times New Roman" panose="02020603050405020304" pitchFamily="18" charset="0"/>
                        </a:rPr>
                        <a:t>FFCB                 0.125%  5/03/23</a:t>
                      </a:r>
                    </a:p>
                  </a:txBody>
                  <a:tcPr marL="8029" marR="8029" marT="8029" marB="0" anchor="b">
                    <a:lnL>
                      <a:noFill/>
                    </a:lnL>
                    <a:lnR>
                      <a:noFill/>
                    </a:lnR>
                    <a:lnT>
                      <a:noFill/>
                    </a:lnT>
                    <a:lnB>
                      <a:noFill/>
                    </a:lnB>
                  </a:tcPr>
                </a:tc>
                <a:tc>
                  <a:txBody>
                    <a:bodyPr/>
                    <a:lstStyle/>
                    <a:p>
                      <a:pPr algn="r" fontAlgn="b"/>
                      <a:r>
                        <a:rPr lang="en-US" sz="1000" b="0" i="0" u="none" strike="noStrike">
                          <a:effectLst/>
                          <a:latin typeface="Times New Roman" panose="02020603050405020304" pitchFamily="18" charset="0"/>
                        </a:rPr>
                        <a:t>1,035,000 </a:t>
                      </a:r>
                    </a:p>
                  </a:txBody>
                  <a:tcPr marL="8029" marR="8029" marT="8029" marB="0" anchor="b">
                    <a:lnL>
                      <a:noFill/>
                    </a:lnL>
                    <a:lnR>
                      <a:noFill/>
                    </a:lnR>
                    <a:lnT>
                      <a:noFill/>
                    </a:lnT>
                    <a:lnB>
                      <a:noFill/>
                    </a:lnB>
                  </a:tcPr>
                </a:tc>
                <a:tc>
                  <a:txBody>
                    <a:bodyPr/>
                    <a:lstStyle/>
                    <a:p>
                      <a:pPr algn="ctr" fontAlgn="b"/>
                      <a:r>
                        <a:rPr lang="en-US" sz="1000" b="0" i="0" u="none" strike="noStrike">
                          <a:effectLst/>
                          <a:latin typeface="Times New Roman" panose="02020603050405020304" pitchFamily="18" charset="0"/>
                        </a:rPr>
                        <a:t>$1,034,224</a:t>
                      </a:r>
                    </a:p>
                  </a:txBody>
                  <a:tcPr marL="8029" marR="8029" marT="8029" marB="0" anchor="b">
                    <a:lnL>
                      <a:noFill/>
                    </a:lnL>
                    <a:lnR>
                      <a:noFill/>
                    </a:lnR>
                    <a:lnT>
                      <a:noFill/>
                    </a:lnT>
                    <a:lnB>
                      <a:noFill/>
                    </a:lnB>
                  </a:tcPr>
                </a:tc>
                <a:tc>
                  <a:txBody>
                    <a:bodyPr/>
                    <a:lstStyle/>
                    <a:p>
                      <a:pPr algn="ctr" fontAlgn="b"/>
                      <a:r>
                        <a:rPr lang="en-US" sz="1000" b="0" i="0" u="none" strike="noStrike">
                          <a:effectLst/>
                          <a:latin typeface="Times New Roman" panose="02020603050405020304" pitchFamily="18" charset="0"/>
                        </a:rPr>
                        <a:t>$1,009,580</a:t>
                      </a:r>
                    </a:p>
                  </a:txBody>
                  <a:tcPr marL="8029" marR="8029" marT="8029" marB="0" anchor="b">
                    <a:lnL>
                      <a:noFill/>
                    </a:lnL>
                    <a:lnR>
                      <a:noFill/>
                    </a:lnR>
                    <a:lnT>
                      <a:noFill/>
                    </a:lnT>
                    <a:lnB>
                      <a:noFill/>
                    </a:lnB>
                  </a:tcPr>
                </a:tc>
                <a:tc>
                  <a:txBody>
                    <a:bodyPr/>
                    <a:lstStyle/>
                    <a:p>
                      <a:pPr algn="ctr" fontAlgn="b"/>
                      <a:r>
                        <a:rPr lang="en-US" sz="1000" b="0" i="0" u="none" strike="noStrike">
                          <a:effectLst/>
                          <a:latin typeface="Times New Roman" panose="02020603050405020304" pitchFamily="18" charset="0"/>
                        </a:rPr>
                        <a:t>$1,010,112</a:t>
                      </a:r>
                    </a:p>
                  </a:txBody>
                  <a:tcPr marL="8029" marR="8029" marT="8029" marB="0" anchor="b">
                    <a:lnL>
                      <a:noFill/>
                    </a:lnL>
                    <a:lnR>
                      <a:noFill/>
                    </a:lnR>
                    <a:lnT>
                      <a:noFill/>
                    </a:lnT>
                    <a:lnB>
                      <a:noFill/>
                    </a:lnB>
                  </a:tcPr>
                </a:tc>
                <a:extLst>
                  <a:ext uri="{0D108BD9-81ED-4DB2-BD59-A6C34878D82A}">
                    <a16:rowId xmlns:a16="http://schemas.microsoft.com/office/drawing/2014/main" val="3945307892"/>
                  </a:ext>
                </a:extLst>
              </a:tr>
              <a:tr h="168594">
                <a:tc>
                  <a:txBody>
                    <a:bodyPr/>
                    <a:lstStyle/>
                    <a:p>
                      <a:pPr algn="l" fontAlgn="b"/>
                      <a:r>
                        <a:rPr lang="en-US" sz="1000" b="0" i="0" u="none" strike="noStrike">
                          <a:effectLst/>
                          <a:latin typeface="Times New Roman" panose="02020603050405020304" pitchFamily="18" charset="0"/>
                        </a:rPr>
                        <a:t>FFCB                 0.170% 11/03/23</a:t>
                      </a:r>
                    </a:p>
                  </a:txBody>
                  <a:tcPr marL="8029" marR="8029" marT="8029" marB="0" anchor="b">
                    <a:lnL>
                      <a:noFill/>
                    </a:lnL>
                    <a:lnR>
                      <a:noFill/>
                    </a:lnR>
                    <a:lnT>
                      <a:noFill/>
                    </a:lnT>
                    <a:lnB>
                      <a:noFill/>
                    </a:lnB>
                    <a:solidFill>
                      <a:srgbClr val="BFBFBF"/>
                    </a:solidFill>
                  </a:tcPr>
                </a:tc>
                <a:tc>
                  <a:txBody>
                    <a:bodyPr/>
                    <a:lstStyle/>
                    <a:p>
                      <a:pPr algn="r" fontAlgn="b"/>
                      <a:r>
                        <a:rPr lang="en-US" sz="1000" b="0" i="0" u="none" strike="noStrike">
                          <a:effectLst/>
                          <a:latin typeface="Times New Roman" panose="02020603050405020304" pitchFamily="18" charset="0"/>
                        </a:rPr>
                        <a:t>1,000,000 </a:t>
                      </a:r>
                    </a:p>
                  </a:txBody>
                  <a:tcPr marL="8029" marR="8029" marT="8029" marB="0" anchor="b">
                    <a:lnL>
                      <a:noFill/>
                    </a:lnL>
                    <a:lnR>
                      <a:noFill/>
                    </a:lnR>
                    <a:lnT>
                      <a:noFill/>
                    </a:lnT>
                    <a:lnB>
                      <a:noFill/>
                    </a:lnB>
                    <a:solidFill>
                      <a:srgbClr val="BFBFBF"/>
                    </a:solidFill>
                  </a:tcPr>
                </a:tc>
                <a:tc>
                  <a:txBody>
                    <a:bodyPr/>
                    <a:lstStyle/>
                    <a:p>
                      <a:pPr algn="ctr" fontAlgn="b"/>
                      <a:r>
                        <a:rPr lang="en-US" sz="1000" b="0" i="0" u="none" strike="noStrike">
                          <a:effectLst/>
                          <a:latin typeface="Times New Roman" panose="02020603050405020304" pitchFamily="18" charset="0"/>
                        </a:rPr>
                        <a:t>$999,500</a:t>
                      </a:r>
                    </a:p>
                  </a:txBody>
                  <a:tcPr marL="8029" marR="8029" marT="8029" marB="0" anchor="b">
                    <a:lnL>
                      <a:noFill/>
                    </a:lnL>
                    <a:lnR>
                      <a:noFill/>
                    </a:lnR>
                    <a:lnT>
                      <a:noFill/>
                    </a:lnT>
                    <a:lnB>
                      <a:noFill/>
                    </a:lnB>
                    <a:solidFill>
                      <a:srgbClr val="BFBFBF"/>
                    </a:solidFill>
                  </a:tcPr>
                </a:tc>
                <a:tc>
                  <a:txBody>
                    <a:bodyPr/>
                    <a:lstStyle/>
                    <a:p>
                      <a:pPr algn="ctr" fontAlgn="b"/>
                      <a:r>
                        <a:rPr lang="en-US" sz="1000" b="0" i="0" u="none" strike="noStrike">
                          <a:effectLst/>
                          <a:latin typeface="Times New Roman" panose="02020603050405020304" pitchFamily="18" charset="0"/>
                        </a:rPr>
                        <a:t>$953,590</a:t>
                      </a:r>
                    </a:p>
                  </a:txBody>
                  <a:tcPr marL="8029" marR="8029" marT="8029" marB="0" anchor="b">
                    <a:lnL>
                      <a:noFill/>
                    </a:lnL>
                    <a:lnR>
                      <a:noFill/>
                    </a:lnR>
                    <a:lnT>
                      <a:noFill/>
                    </a:lnT>
                    <a:lnB>
                      <a:noFill/>
                    </a:lnB>
                    <a:solidFill>
                      <a:srgbClr val="BFBFBF"/>
                    </a:solidFill>
                  </a:tcPr>
                </a:tc>
                <a:tc>
                  <a:txBody>
                    <a:bodyPr/>
                    <a:lstStyle/>
                    <a:p>
                      <a:pPr algn="ctr" fontAlgn="b"/>
                      <a:r>
                        <a:rPr lang="en-US" sz="1000" b="0" i="0" u="none" strike="noStrike">
                          <a:effectLst/>
                          <a:latin typeface="Times New Roman" panose="02020603050405020304" pitchFamily="18" charset="0"/>
                        </a:rPr>
                        <a:t>$954,289</a:t>
                      </a:r>
                    </a:p>
                  </a:txBody>
                  <a:tcPr marL="8029" marR="8029" marT="8029" marB="0" anchor="b">
                    <a:lnL>
                      <a:noFill/>
                    </a:lnL>
                    <a:lnR>
                      <a:noFill/>
                    </a:lnR>
                    <a:lnT>
                      <a:noFill/>
                    </a:lnT>
                    <a:lnB>
                      <a:noFill/>
                    </a:lnB>
                    <a:solidFill>
                      <a:srgbClr val="BFBFBF"/>
                    </a:solidFill>
                  </a:tcPr>
                </a:tc>
                <a:extLst>
                  <a:ext uri="{0D108BD9-81ED-4DB2-BD59-A6C34878D82A}">
                    <a16:rowId xmlns:a16="http://schemas.microsoft.com/office/drawing/2014/main" val="157042182"/>
                  </a:ext>
                </a:extLst>
              </a:tr>
              <a:tr h="168594">
                <a:tc>
                  <a:txBody>
                    <a:bodyPr/>
                    <a:lstStyle/>
                    <a:p>
                      <a:pPr algn="l" fontAlgn="b"/>
                      <a:r>
                        <a:rPr lang="en-US" sz="1000" b="0" i="0" u="none" strike="noStrike">
                          <a:effectLst/>
                          <a:latin typeface="Times New Roman" panose="02020603050405020304" pitchFamily="18" charset="0"/>
                        </a:rPr>
                        <a:t>FFCB                 0.330%  4/05/24</a:t>
                      </a:r>
                    </a:p>
                  </a:txBody>
                  <a:tcPr marL="8029" marR="8029" marT="8029" marB="0" anchor="b">
                    <a:lnL>
                      <a:noFill/>
                    </a:lnL>
                    <a:lnR>
                      <a:noFill/>
                    </a:lnR>
                    <a:lnT>
                      <a:noFill/>
                    </a:lnT>
                    <a:lnB>
                      <a:noFill/>
                    </a:lnB>
                  </a:tcPr>
                </a:tc>
                <a:tc>
                  <a:txBody>
                    <a:bodyPr/>
                    <a:lstStyle/>
                    <a:p>
                      <a:pPr algn="r" fontAlgn="b"/>
                      <a:r>
                        <a:rPr lang="en-US" sz="1000" b="0" i="0" u="none" strike="noStrike">
                          <a:effectLst/>
                          <a:latin typeface="Times New Roman" panose="02020603050405020304" pitchFamily="18" charset="0"/>
                        </a:rPr>
                        <a:t>1,200,000 </a:t>
                      </a:r>
                    </a:p>
                  </a:txBody>
                  <a:tcPr marL="8029" marR="8029" marT="8029" marB="0" anchor="b">
                    <a:lnL>
                      <a:noFill/>
                    </a:lnL>
                    <a:lnR>
                      <a:noFill/>
                    </a:lnR>
                    <a:lnT>
                      <a:noFill/>
                    </a:lnT>
                    <a:lnB>
                      <a:noFill/>
                    </a:lnB>
                  </a:tcPr>
                </a:tc>
                <a:tc>
                  <a:txBody>
                    <a:bodyPr/>
                    <a:lstStyle/>
                    <a:p>
                      <a:pPr algn="ctr" fontAlgn="b"/>
                      <a:r>
                        <a:rPr lang="en-US" sz="1000" b="0" i="0" u="none" strike="noStrike">
                          <a:effectLst/>
                          <a:latin typeface="Times New Roman" panose="02020603050405020304" pitchFamily="18" charset="0"/>
                        </a:rPr>
                        <a:t>$1,198,500</a:t>
                      </a:r>
                    </a:p>
                  </a:txBody>
                  <a:tcPr marL="8029" marR="8029" marT="8029" marB="0" anchor="b">
                    <a:lnL>
                      <a:noFill/>
                    </a:lnL>
                    <a:lnR>
                      <a:noFill/>
                    </a:lnR>
                    <a:lnT>
                      <a:noFill/>
                    </a:lnT>
                    <a:lnB>
                      <a:noFill/>
                    </a:lnB>
                  </a:tcPr>
                </a:tc>
                <a:tc>
                  <a:txBody>
                    <a:bodyPr/>
                    <a:lstStyle/>
                    <a:p>
                      <a:pPr algn="ctr" fontAlgn="b"/>
                      <a:r>
                        <a:rPr lang="en-US" sz="1000" b="0" i="0" u="none" strike="noStrike">
                          <a:effectLst/>
                          <a:latin typeface="Times New Roman" panose="02020603050405020304" pitchFamily="18" charset="0"/>
                        </a:rPr>
                        <a:t>$1,126,548</a:t>
                      </a:r>
                    </a:p>
                  </a:txBody>
                  <a:tcPr marL="8029" marR="8029" marT="8029" marB="0" anchor="b">
                    <a:lnL>
                      <a:noFill/>
                    </a:lnL>
                    <a:lnR>
                      <a:noFill/>
                    </a:lnR>
                    <a:lnT>
                      <a:noFill/>
                    </a:lnT>
                    <a:lnB>
                      <a:noFill/>
                    </a:lnB>
                  </a:tcPr>
                </a:tc>
                <a:tc>
                  <a:txBody>
                    <a:bodyPr/>
                    <a:lstStyle/>
                    <a:p>
                      <a:pPr algn="ctr" fontAlgn="b"/>
                      <a:r>
                        <a:rPr lang="en-US" sz="1000" b="0" i="0" u="none" strike="noStrike">
                          <a:effectLst/>
                          <a:latin typeface="Times New Roman" panose="02020603050405020304" pitchFamily="18" charset="0"/>
                        </a:rPr>
                        <a:t>$1,128,484</a:t>
                      </a:r>
                    </a:p>
                  </a:txBody>
                  <a:tcPr marL="8029" marR="8029" marT="8029" marB="0" anchor="b">
                    <a:lnL>
                      <a:noFill/>
                    </a:lnL>
                    <a:lnR>
                      <a:noFill/>
                    </a:lnR>
                    <a:lnT>
                      <a:noFill/>
                    </a:lnT>
                    <a:lnB>
                      <a:noFill/>
                    </a:lnB>
                  </a:tcPr>
                </a:tc>
                <a:extLst>
                  <a:ext uri="{0D108BD9-81ED-4DB2-BD59-A6C34878D82A}">
                    <a16:rowId xmlns:a16="http://schemas.microsoft.com/office/drawing/2014/main" val="2890814594"/>
                  </a:ext>
                </a:extLst>
              </a:tr>
              <a:tr h="168594">
                <a:tc>
                  <a:txBody>
                    <a:bodyPr/>
                    <a:lstStyle/>
                    <a:p>
                      <a:pPr algn="l" fontAlgn="b"/>
                      <a:r>
                        <a:rPr lang="en-US" sz="1000" b="0" i="0" u="none" strike="noStrike">
                          <a:effectLst/>
                          <a:latin typeface="Times New Roman" panose="02020603050405020304" pitchFamily="18" charset="0"/>
                        </a:rPr>
                        <a:t>FFCB                 0.230% 11/13/23</a:t>
                      </a:r>
                    </a:p>
                  </a:txBody>
                  <a:tcPr marL="8029" marR="8029" marT="8029" marB="0" anchor="b">
                    <a:lnL>
                      <a:noFill/>
                    </a:lnL>
                    <a:lnR>
                      <a:noFill/>
                    </a:lnR>
                    <a:lnT>
                      <a:noFill/>
                    </a:lnT>
                    <a:lnB>
                      <a:noFill/>
                    </a:lnB>
                    <a:solidFill>
                      <a:srgbClr val="BFBFBF"/>
                    </a:solidFill>
                  </a:tcPr>
                </a:tc>
                <a:tc>
                  <a:txBody>
                    <a:bodyPr/>
                    <a:lstStyle/>
                    <a:p>
                      <a:pPr algn="r" fontAlgn="b"/>
                      <a:r>
                        <a:rPr lang="en-US" sz="1000" b="0" i="0" u="none" strike="noStrike">
                          <a:effectLst/>
                          <a:latin typeface="Times New Roman" panose="02020603050405020304" pitchFamily="18" charset="0"/>
                        </a:rPr>
                        <a:t>1,200,000 </a:t>
                      </a:r>
                    </a:p>
                  </a:txBody>
                  <a:tcPr marL="8029" marR="8029" marT="8029" marB="0" anchor="b">
                    <a:lnL>
                      <a:noFill/>
                    </a:lnL>
                    <a:lnR>
                      <a:noFill/>
                    </a:lnR>
                    <a:lnT>
                      <a:noFill/>
                    </a:lnT>
                    <a:lnB>
                      <a:noFill/>
                    </a:lnB>
                    <a:solidFill>
                      <a:srgbClr val="BFBFBF"/>
                    </a:solidFill>
                  </a:tcPr>
                </a:tc>
                <a:tc>
                  <a:txBody>
                    <a:bodyPr/>
                    <a:lstStyle/>
                    <a:p>
                      <a:pPr algn="ctr" fontAlgn="b"/>
                      <a:r>
                        <a:rPr lang="en-US" sz="1000" b="0" i="0" u="none" strike="noStrike">
                          <a:effectLst/>
                          <a:latin typeface="Times New Roman" panose="02020603050405020304" pitchFamily="18" charset="0"/>
                        </a:rPr>
                        <a:t>$1,199,100</a:t>
                      </a:r>
                    </a:p>
                  </a:txBody>
                  <a:tcPr marL="8029" marR="8029" marT="8029" marB="0" anchor="b">
                    <a:lnL>
                      <a:noFill/>
                    </a:lnL>
                    <a:lnR>
                      <a:noFill/>
                    </a:lnR>
                    <a:lnT>
                      <a:noFill/>
                    </a:lnT>
                    <a:lnB>
                      <a:noFill/>
                    </a:lnB>
                    <a:solidFill>
                      <a:srgbClr val="BFBFBF"/>
                    </a:solidFill>
                  </a:tcPr>
                </a:tc>
                <a:tc>
                  <a:txBody>
                    <a:bodyPr/>
                    <a:lstStyle/>
                    <a:p>
                      <a:pPr algn="ctr" fontAlgn="b"/>
                      <a:r>
                        <a:rPr lang="en-US" sz="1000" b="0" i="0" u="none" strike="noStrike">
                          <a:effectLst/>
                          <a:latin typeface="Times New Roman" panose="02020603050405020304" pitchFamily="18" charset="0"/>
                        </a:rPr>
                        <a:t>$1,143,756</a:t>
                      </a:r>
                    </a:p>
                  </a:txBody>
                  <a:tcPr marL="8029" marR="8029" marT="8029" marB="0" anchor="b">
                    <a:lnL>
                      <a:noFill/>
                    </a:lnL>
                    <a:lnR>
                      <a:noFill/>
                    </a:lnR>
                    <a:lnT>
                      <a:noFill/>
                    </a:lnT>
                    <a:lnB>
                      <a:noFill/>
                    </a:lnB>
                    <a:solidFill>
                      <a:srgbClr val="BFBFBF"/>
                    </a:solidFill>
                  </a:tcPr>
                </a:tc>
                <a:tc>
                  <a:txBody>
                    <a:bodyPr/>
                    <a:lstStyle/>
                    <a:p>
                      <a:pPr algn="ctr" fontAlgn="b"/>
                      <a:r>
                        <a:rPr lang="en-US" sz="1000" b="0" i="0" u="none" strike="noStrike">
                          <a:effectLst/>
                          <a:latin typeface="Times New Roman" panose="02020603050405020304" pitchFamily="18" charset="0"/>
                        </a:rPr>
                        <a:t>$1,144,814</a:t>
                      </a:r>
                    </a:p>
                  </a:txBody>
                  <a:tcPr marL="8029" marR="8029" marT="8029" marB="0" anchor="b">
                    <a:lnL>
                      <a:noFill/>
                    </a:lnL>
                    <a:lnR>
                      <a:noFill/>
                    </a:lnR>
                    <a:lnT>
                      <a:noFill/>
                    </a:lnT>
                    <a:lnB>
                      <a:noFill/>
                    </a:lnB>
                    <a:solidFill>
                      <a:srgbClr val="BFBFBF"/>
                    </a:solidFill>
                  </a:tcPr>
                </a:tc>
                <a:extLst>
                  <a:ext uri="{0D108BD9-81ED-4DB2-BD59-A6C34878D82A}">
                    <a16:rowId xmlns:a16="http://schemas.microsoft.com/office/drawing/2014/main" val="3691247207"/>
                  </a:ext>
                </a:extLst>
              </a:tr>
              <a:tr h="168594">
                <a:tc>
                  <a:txBody>
                    <a:bodyPr/>
                    <a:lstStyle/>
                    <a:p>
                      <a:pPr algn="l" fontAlgn="b"/>
                      <a:r>
                        <a:rPr lang="en-US" sz="1000" b="0" i="0" u="none" strike="noStrike">
                          <a:effectLst/>
                          <a:latin typeface="Times New Roman" panose="02020603050405020304" pitchFamily="18" charset="0"/>
                        </a:rPr>
                        <a:t>FHLMC MTN            0.400%  6/30/23</a:t>
                      </a:r>
                    </a:p>
                  </a:txBody>
                  <a:tcPr marL="8029" marR="8029" marT="8029" marB="0" anchor="b">
                    <a:lnL>
                      <a:noFill/>
                    </a:lnL>
                    <a:lnR>
                      <a:noFill/>
                    </a:lnR>
                    <a:lnT>
                      <a:noFill/>
                    </a:lnT>
                    <a:lnB>
                      <a:noFill/>
                    </a:lnB>
                  </a:tcPr>
                </a:tc>
                <a:tc>
                  <a:txBody>
                    <a:bodyPr/>
                    <a:lstStyle/>
                    <a:p>
                      <a:pPr algn="r" fontAlgn="b"/>
                      <a:r>
                        <a:rPr lang="en-US" sz="1000" b="0" i="0" u="none" strike="noStrike">
                          <a:effectLst/>
                          <a:latin typeface="Times New Roman" panose="02020603050405020304" pitchFamily="18" charset="0"/>
                        </a:rPr>
                        <a:t>1,300,000 </a:t>
                      </a:r>
                    </a:p>
                  </a:txBody>
                  <a:tcPr marL="8029" marR="8029" marT="8029" marB="0" anchor="b">
                    <a:lnL>
                      <a:noFill/>
                    </a:lnL>
                    <a:lnR>
                      <a:noFill/>
                    </a:lnR>
                    <a:lnT>
                      <a:noFill/>
                    </a:lnT>
                    <a:lnB>
                      <a:noFill/>
                    </a:lnB>
                  </a:tcPr>
                </a:tc>
                <a:tc>
                  <a:txBody>
                    <a:bodyPr/>
                    <a:lstStyle/>
                    <a:p>
                      <a:pPr algn="ctr" fontAlgn="b"/>
                      <a:r>
                        <a:rPr lang="en-US" sz="1000" b="0" i="0" u="none" strike="noStrike">
                          <a:effectLst/>
                          <a:latin typeface="Times New Roman" panose="02020603050405020304" pitchFamily="18" charset="0"/>
                        </a:rPr>
                        <a:t>$1,300,000</a:t>
                      </a:r>
                    </a:p>
                  </a:txBody>
                  <a:tcPr marL="8029" marR="8029" marT="8029" marB="0" anchor="b">
                    <a:lnL>
                      <a:noFill/>
                    </a:lnL>
                    <a:lnR>
                      <a:noFill/>
                    </a:lnR>
                    <a:lnT>
                      <a:noFill/>
                    </a:lnT>
                    <a:lnB>
                      <a:noFill/>
                    </a:lnB>
                  </a:tcPr>
                </a:tc>
                <a:tc>
                  <a:txBody>
                    <a:bodyPr/>
                    <a:lstStyle/>
                    <a:p>
                      <a:pPr algn="ctr" fontAlgn="b"/>
                      <a:r>
                        <a:rPr lang="en-US" sz="1000" b="0" i="0" u="none" strike="noStrike">
                          <a:effectLst/>
                          <a:latin typeface="Times New Roman" panose="02020603050405020304" pitchFamily="18" charset="0"/>
                        </a:rPr>
                        <a:t>$1,262,976</a:t>
                      </a:r>
                    </a:p>
                  </a:txBody>
                  <a:tcPr marL="8029" marR="8029" marT="8029" marB="0" anchor="b">
                    <a:lnL>
                      <a:noFill/>
                    </a:lnL>
                    <a:lnR>
                      <a:noFill/>
                    </a:lnR>
                    <a:lnT>
                      <a:noFill/>
                    </a:lnT>
                    <a:lnB>
                      <a:noFill/>
                    </a:lnB>
                  </a:tcPr>
                </a:tc>
                <a:tc>
                  <a:txBody>
                    <a:bodyPr/>
                    <a:lstStyle/>
                    <a:p>
                      <a:pPr algn="ctr" fontAlgn="b"/>
                      <a:r>
                        <a:rPr lang="en-US" sz="1000" b="0" i="0" u="none" strike="noStrike">
                          <a:effectLst/>
                          <a:latin typeface="Times New Roman" panose="02020603050405020304" pitchFamily="18" charset="0"/>
                        </a:rPr>
                        <a:t>$1,264,290</a:t>
                      </a:r>
                    </a:p>
                  </a:txBody>
                  <a:tcPr marL="8029" marR="8029" marT="8029" marB="0" anchor="b">
                    <a:lnL>
                      <a:noFill/>
                    </a:lnL>
                    <a:lnR>
                      <a:noFill/>
                    </a:lnR>
                    <a:lnT>
                      <a:noFill/>
                    </a:lnT>
                    <a:lnB>
                      <a:noFill/>
                    </a:lnB>
                  </a:tcPr>
                </a:tc>
                <a:extLst>
                  <a:ext uri="{0D108BD9-81ED-4DB2-BD59-A6C34878D82A}">
                    <a16:rowId xmlns:a16="http://schemas.microsoft.com/office/drawing/2014/main" val="3622065622"/>
                  </a:ext>
                </a:extLst>
              </a:tr>
              <a:tr h="168594">
                <a:tc>
                  <a:txBody>
                    <a:bodyPr/>
                    <a:lstStyle/>
                    <a:p>
                      <a:pPr algn="l" fontAlgn="b"/>
                      <a:r>
                        <a:rPr lang="en-US" sz="1000" b="0" i="0" u="none" strike="noStrike">
                          <a:effectLst/>
                          <a:latin typeface="Times New Roman" panose="02020603050405020304" pitchFamily="18" charset="0"/>
                        </a:rPr>
                        <a:t>U.S. TREASURY NOTES  0.125%  1/15/24</a:t>
                      </a:r>
                    </a:p>
                  </a:txBody>
                  <a:tcPr marL="8029" marR="8029" marT="8029" marB="0" anchor="b">
                    <a:lnL>
                      <a:noFill/>
                    </a:lnL>
                    <a:lnR>
                      <a:noFill/>
                    </a:lnR>
                    <a:lnT>
                      <a:noFill/>
                    </a:lnT>
                    <a:lnB>
                      <a:noFill/>
                    </a:lnB>
                    <a:solidFill>
                      <a:srgbClr val="BFBFBF"/>
                    </a:solidFill>
                  </a:tcPr>
                </a:tc>
                <a:tc>
                  <a:txBody>
                    <a:bodyPr/>
                    <a:lstStyle/>
                    <a:p>
                      <a:pPr algn="r" fontAlgn="b"/>
                      <a:r>
                        <a:rPr lang="en-US" sz="1000" b="0" i="0" u="none" strike="noStrike">
                          <a:effectLst/>
                          <a:latin typeface="Times New Roman" panose="02020603050405020304" pitchFamily="18" charset="0"/>
                        </a:rPr>
                        <a:t>1,025,000 </a:t>
                      </a:r>
                    </a:p>
                  </a:txBody>
                  <a:tcPr marL="8029" marR="8029" marT="8029" marB="0" anchor="b">
                    <a:lnL>
                      <a:noFill/>
                    </a:lnL>
                    <a:lnR>
                      <a:noFill/>
                    </a:lnR>
                    <a:lnT>
                      <a:noFill/>
                    </a:lnT>
                    <a:lnB>
                      <a:noFill/>
                    </a:lnB>
                    <a:solidFill>
                      <a:srgbClr val="BFBFBF"/>
                    </a:solidFill>
                  </a:tcPr>
                </a:tc>
                <a:tc>
                  <a:txBody>
                    <a:bodyPr/>
                    <a:lstStyle/>
                    <a:p>
                      <a:pPr algn="ctr" fontAlgn="b"/>
                      <a:r>
                        <a:rPr lang="en-US" sz="1000" b="0" i="0" u="none" strike="noStrike">
                          <a:effectLst/>
                          <a:latin typeface="Times New Roman" panose="02020603050405020304" pitchFamily="18" charset="0"/>
                        </a:rPr>
                        <a:t>$1,023,042</a:t>
                      </a:r>
                    </a:p>
                  </a:txBody>
                  <a:tcPr marL="8029" marR="8029" marT="8029" marB="0" anchor="b">
                    <a:lnL>
                      <a:noFill/>
                    </a:lnL>
                    <a:lnR>
                      <a:noFill/>
                    </a:lnR>
                    <a:lnT>
                      <a:noFill/>
                    </a:lnT>
                    <a:lnB>
                      <a:noFill/>
                    </a:lnB>
                    <a:solidFill>
                      <a:srgbClr val="BFBFBF"/>
                    </a:solidFill>
                  </a:tcPr>
                </a:tc>
                <a:tc>
                  <a:txBody>
                    <a:bodyPr/>
                    <a:lstStyle/>
                    <a:p>
                      <a:pPr algn="ctr" fontAlgn="b"/>
                      <a:r>
                        <a:rPr lang="en-US" sz="1000" b="0" i="0" u="none" strike="noStrike">
                          <a:effectLst/>
                          <a:latin typeface="Times New Roman" panose="02020603050405020304" pitchFamily="18" charset="0"/>
                        </a:rPr>
                        <a:t>$971,546</a:t>
                      </a:r>
                    </a:p>
                  </a:txBody>
                  <a:tcPr marL="8029" marR="8029" marT="8029" marB="0" anchor="b">
                    <a:lnL>
                      <a:noFill/>
                    </a:lnL>
                    <a:lnR>
                      <a:noFill/>
                    </a:lnR>
                    <a:lnT>
                      <a:noFill/>
                    </a:lnT>
                    <a:lnB>
                      <a:noFill/>
                    </a:lnB>
                    <a:solidFill>
                      <a:srgbClr val="BFBFBF"/>
                    </a:solidFill>
                  </a:tcPr>
                </a:tc>
                <a:tc>
                  <a:txBody>
                    <a:bodyPr/>
                    <a:lstStyle/>
                    <a:p>
                      <a:pPr algn="ctr" fontAlgn="b"/>
                      <a:r>
                        <a:rPr lang="en-US" sz="1000" b="0" i="0" u="none" strike="noStrike">
                          <a:effectLst/>
                          <a:latin typeface="Times New Roman" panose="02020603050405020304" pitchFamily="18" charset="0"/>
                        </a:rPr>
                        <a:t>$971,818</a:t>
                      </a:r>
                    </a:p>
                  </a:txBody>
                  <a:tcPr marL="8029" marR="8029" marT="8029" marB="0" anchor="b">
                    <a:lnL>
                      <a:noFill/>
                    </a:lnL>
                    <a:lnR>
                      <a:noFill/>
                    </a:lnR>
                    <a:lnT>
                      <a:noFill/>
                    </a:lnT>
                    <a:lnB>
                      <a:noFill/>
                    </a:lnB>
                    <a:solidFill>
                      <a:srgbClr val="BFBFBF"/>
                    </a:solidFill>
                  </a:tcPr>
                </a:tc>
                <a:extLst>
                  <a:ext uri="{0D108BD9-81ED-4DB2-BD59-A6C34878D82A}">
                    <a16:rowId xmlns:a16="http://schemas.microsoft.com/office/drawing/2014/main" val="2817079995"/>
                  </a:ext>
                </a:extLst>
              </a:tr>
              <a:tr h="168594">
                <a:tc>
                  <a:txBody>
                    <a:bodyPr/>
                    <a:lstStyle/>
                    <a:p>
                      <a:pPr algn="l" fontAlgn="b"/>
                      <a:r>
                        <a:rPr lang="en-US" sz="1000" b="0" i="0" u="none" strike="noStrike">
                          <a:effectLst/>
                          <a:latin typeface="Times New Roman" panose="02020603050405020304" pitchFamily="18" charset="0"/>
                        </a:rPr>
                        <a:t>Wilmington US Treasury Money Mkt Sel</a:t>
                      </a:r>
                    </a:p>
                  </a:txBody>
                  <a:tcPr marL="8029" marR="8029" marT="8029" marB="0" anchor="b">
                    <a:lnL>
                      <a:noFill/>
                    </a:lnL>
                    <a:lnR>
                      <a:noFill/>
                    </a:lnR>
                    <a:lnT>
                      <a:noFill/>
                    </a:lnT>
                    <a:lnB>
                      <a:noFill/>
                    </a:lnB>
                  </a:tcPr>
                </a:tc>
                <a:tc>
                  <a:txBody>
                    <a:bodyPr/>
                    <a:lstStyle/>
                    <a:p>
                      <a:pPr algn="r" fontAlgn="b"/>
                      <a:r>
                        <a:rPr lang="en-US" sz="1000" b="0" i="0" u="none" strike="noStrike">
                          <a:effectLst/>
                          <a:latin typeface="Times New Roman" panose="02020603050405020304" pitchFamily="18" charset="0"/>
                        </a:rPr>
                        <a:t>42,954 </a:t>
                      </a:r>
                    </a:p>
                  </a:txBody>
                  <a:tcPr marL="8029" marR="8029" marT="8029" marB="0" anchor="b">
                    <a:lnL>
                      <a:noFill/>
                    </a:lnL>
                    <a:lnR>
                      <a:noFill/>
                    </a:lnR>
                    <a:lnT>
                      <a:noFill/>
                    </a:lnT>
                    <a:lnB>
                      <a:noFill/>
                    </a:lnB>
                  </a:tcPr>
                </a:tc>
                <a:tc>
                  <a:txBody>
                    <a:bodyPr/>
                    <a:lstStyle/>
                    <a:p>
                      <a:pPr algn="ctr" fontAlgn="b"/>
                      <a:r>
                        <a:rPr lang="en-US" sz="1000" b="0" i="0" u="none" strike="noStrike">
                          <a:effectLst/>
                          <a:latin typeface="Times New Roman" panose="02020603050405020304" pitchFamily="18" charset="0"/>
                        </a:rPr>
                        <a:t>$42,954</a:t>
                      </a:r>
                    </a:p>
                  </a:txBody>
                  <a:tcPr marL="8029" marR="8029" marT="8029" marB="0" anchor="b">
                    <a:lnL>
                      <a:noFill/>
                    </a:lnL>
                    <a:lnR>
                      <a:noFill/>
                    </a:lnR>
                    <a:lnT>
                      <a:noFill/>
                    </a:lnT>
                    <a:lnB>
                      <a:noFill/>
                    </a:lnB>
                  </a:tcPr>
                </a:tc>
                <a:tc>
                  <a:txBody>
                    <a:bodyPr/>
                    <a:lstStyle/>
                    <a:p>
                      <a:pPr algn="ctr" fontAlgn="b"/>
                      <a:r>
                        <a:rPr lang="en-US" sz="1000" b="0" i="0" u="none" strike="noStrike">
                          <a:effectLst/>
                          <a:latin typeface="Times New Roman" panose="02020603050405020304" pitchFamily="18" charset="0"/>
                        </a:rPr>
                        <a:t>$42,954</a:t>
                      </a:r>
                    </a:p>
                  </a:txBody>
                  <a:tcPr marL="8029" marR="8029" marT="8029" marB="0" anchor="b">
                    <a:lnL>
                      <a:noFill/>
                    </a:lnL>
                    <a:lnR>
                      <a:noFill/>
                    </a:lnR>
                    <a:lnT>
                      <a:noFill/>
                    </a:lnT>
                    <a:lnB>
                      <a:noFill/>
                    </a:lnB>
                  </a:tcPr>
                </a:tc>
                <a:tc>
                  <a:txBody>
                    <a:bodyPr/>
                    <a:lstStyle/>
                    <a:p>
                      <a:pPr algn="ctr" fontAlgn="b"/>
                      <a:r>
                        <a:rPr lang="en-US" sz="1000" b="0" i="0" u="none" strike="noStrike">
                          <a:effectLst/>
                          <a:latin typeface="Times New Roman" panose="02020603050405020304" pitchFamily="18" charset="0"/>
                        </a:rPr>
                        <a:t>$43,033</a:t>
                      </a:r>
                    </a:p>
                  </a:txBody>
                  <a:tcPr marL="8029" marR="8029" marT="8029" marB="0" anchor="b">
                    <a:lnL>
                      <a:noFill/>
                    </a:lnL>
                    <a:lnR>
                      <a:noFill/>
                    </a:lnR>
                    <a:lnT>
                      <a:noFill/>
                    </a:lnT>
                    <a:lnB>
                      <a:noFill/>
                    </a:lnB>
                  </a:tcPr>
                </a:tc>
                <a:extLst>
                  <a:ext uri="{0D108BD9-81ED-4DB2-BD59-A6C34878D82A}">
                    <a16:rowId xmlns:a16="http://schemas.microsoft.com/office/drawing/2014/main" val="190418735"/>
                  </a:ext>
                </a:extLst>
              </a:tr>
              <a:tr h="155946">
                <a:tc>
                  <a:txBody>
                    <a:bodyPr/>
                    <a:lstStyle/>
                    <a:p>
                      <a:pPr algn="l" fontAlgn="b"/>
                      <a:r>
                        <a:rPr lang="en-US" sz="1000" b="0" i="0" u="none" strike="noStrike">
                          <a:effectLst/>
                          <a:latin typeface="Times New Roman" panose="02020603050405020304" pitchFamily="18" charset="0"/>
                        </a:rPr>
                        <a:t> </a:t>
                      </a:r>
                    </a:p>
                  </a:txBody>
                  <a:tcPr marL="8029" marR="8029" marT="802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Times New Roman" panose="02020603050405020304" pitchFamily="18" charset="0"/>
                        </a:rPr>
                        <a:t> </a:t>
                      </a:r>
                    </a:p>
                  </a:txBody>
                  <a:tcPr marL="8029" marR="8029" marT="802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Times New Roman" panose="02020603050405020304" pitchFamily="18" charset="0"/>
                        </a:rPr>
                        <a:t> </a:t>
                      </a:r>
                    </a:p>
                  </a:txBody>
                  <a:tcPr marL="8029" marR="8029" marT="802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Times New Roman" panose="02020603050405020304" pitchFamily="18" charset="0"/>
                        </a:rPr>
                        <a:t> </a:t>
                      </a:r>
                    </a:p>
                  </a:txBody>
                  <a:tcPr marL="8029" marR="8029" marT="802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Times New Roman" panose="02020603050405020304" pitchFamily="18" charset="0"/>
                        </a:rPr>
                        <a:t> </a:t>
                      </a:r>
                    </a:p>
                  </a:txBody>
                  <a:tcPr marL="8029" marR="8029" marT="8029"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5524323"/>
                  </a:ext>
                </a:extLst>
              </a:tr>
              <a:tr h="168594">
                <a:tc>
                  <a:txBody>
                    <a:bodyPr/>
                    <a:lstStyle/>
                    <a:p>
                      <a:pPr algn="l" fontAlgn="b"/>
                      <a:r>
                        <a:rPr lang="en-US" sz="1000" b="1" i="0" u="none" strike="noStrike">
                          <a:effectLst/>
                          <a:latin typeface="Times New Roman" panose="02020603050405020304" pitchFamily="18" charset="0"/>
                        </a:rPr>
                        <a:t>Total:</a:t>
                      </a:r>
                    </a:p>
                  </a:txBody>
                  <a:tcPr marL="8029" marR="8029" marT="802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000" b="1" i="0" u="none" strike="noStrike">
                        <a:effectLst/>
                        <a:latin typeface="Times New Roman" panose="02020603050405020304" pitchFamily="18" charset="0"/>
                      </a:endParaRPr>
                    </a:p>
                  </a:txBody>
                  <a:tcPr marL="8029" marR="8029" marT="802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effectLst/>
                          <a:latin typeface="Times New Roman" panose="02020603050405020304" pitchFamily="18" charset="0"/>
                        </a:rPr>
                        <a:t>$11,379,219</a:t>
                      </a:r>
                    </a:p>
                  </a:txBody>
                  <a:tcPr marL="8029" marR="8029" marT="802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effectLst/>
                          <a:latin typeface="Times New Roman" panose="02020603050405020304" pitchFamily="18" charset="0"/>
                        </a:rPr>
                        <a:t>$10,810,491</a:t>
                      </a:r>
                    </a:p>
                  </a:txBody>
                  <a:tcPr marL="8029" marR="8029" marT="802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dirty="0">
                          <a:effectLst/>
                          <a:latin typeface="Times New Roman" panose="02020603050405020304" pitchFamily="18" charset="0"/>
                        </a:rPr>
                        <a:t>$10,822,042</a:t>
                      </a:r>
                    </a:p>
                  </a:txBody>
                  <a:tcPr marL="8029" marR="8029" marT="8029"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976126851"/>
                  </a:ext>
                </a:extLst>
              </a:tr>
            </a:tbl>
          </a:graphicData>
        </a:graphic>
      </p:graphicFrame>
      <p:sp>
        <p:nvSpPr>
          <p:cNvPr id="2" name="Title 1">
            <a:extLst>
              <a:ext uri="{FF2B5EF4-FFF2-40B4-BE49-F238E27FC236}">
                <a16:creationId xmlns:a16="http://schemas.microsoft.com/office/drawing/2014/main" id="{547BB859-5C2C-4D3F-977B-BDCAA68379EB}"/>
              </a:ext>
            </a:extLst>
          </p:cNvPr>
          <p:cNvSpPr>
            <a:spLocks noGrp="1"/>
          </p:cNvSpPr>
          <p:nvPr>
            <p:ph type="title"/>
          </p:nvPr>
        </p:nvSpPr>
        <p:spPr/>
        <p:txBody>
          <a:bodyPr>
            <a:normAutofit/>
          </a:bodyPr>
          <a:lstStyle/>
          <a:p>
            <a:r>
              <a:rPr lang="en-US" sz="3883" dirty="0">
                <a:solidFill>
                  <a:srgbClr val="00AEEF"/>
                </a:solidFill>
              </a:rPr>
              <a:t>WILMINGTON </a:t>
            </a:r>
            <a:r>
              <a:rPr lang="en-US" sz="3883" b="1" dirty="0"/>
              <a:t>TRUST</a:t>
            </a:r>
          </a:p>
        </p:txBody>
      </p:sp>
      <p:sp>
        <p:nvSpPr>
          <p:cNvPr id="4" name="Text Placeholder 3">
            <a:extLst>
              <a:ext uri="{FF2B5EF4-FFF2-40B4-BE49-F238E27FC236}">
                <a16:creationId xmlns:a16="http://schemas.microsoft.com/office/drawing/2014/main" id="{BE2B96A1-A36B-49B4-9DDB-D2CC83935E10}"/>
              </a:ext>
            </a:extLst>
          </p:cNvPr>
          <p:cNvSpPr>
            <a:spLocks noGrp="1"/>
          </p:cNvSpPr>
          <p:nvPr>
            <p:ph type="body" sz="quarter" idx="11"/>
          </p:nvPr>
        </p:nvSpPr>
        <p:spPr/>
        <p:txBody>
          <a:bodyPr/>
          <a:lstStyle/>
          <a:p>
            <a:r>
              <a:rPr lang="en-US" dirty="0"/>
              <a:t>Holdings as of 8/31/2022</a:t>
            </a:r>
          </a:p>
        </p:txBody>
      </p:sp>
      <p:sp>
        <p:nvSpPr>
          <p:cNvPr id="3" name="Slide Number Placeholder 2">
            <a:extLst>
              <a:ext uri="{FF2B5EF4-FFF2-40B4-BE49-F238E27FC236}">
                <a16:creationId xmlns:a16="http://schemas.microsoft.com/office/drawing/2014/main" id="{5FA96AF2-BBDE-45C8-A7C4-7471071EF0CC}"/>
              </a:ext>
            </a:extLst>
          </p:cNvPr>
          <p:cNvSpPr>
            <a:spLocks noGrp="1"/>
          </p:cNvSpPr>
          <p:nvPr>
            <p:ph type="sldNum" sz="quarter" idx="4"/>
          </p:nvPr>
        </p:nvSpPr>
        <p:spPr>
          <a:xfrm>
            <a:off x="7857346" y="5564328"/>
            <a:ext cx="125035" cy="135743"/>
          </a:xfrm>
        </p:spPr>
        <p:txBody>
          <a:bodyPr/>
          <a:lstStyle/>
          <a:p>
            <a:pPr defTabSz="403433"/>
            <a:fld id="{8E61C75C-AF72-4B0B-BF73-EA0D5FFE4857}" type="slidenum">
              <a:rPr lang="en-US">
                <a:solidFill>
                  <a:srgbClr val="000000">
                    <a:tint val="75000"/>
                  </a:srgbClr>
                </a:solidFill>
              </a:rPr>
              <a:pPr defTabSz="403433"/>
              <a:t>15</a:t>
            </a:fld>
            <a:endParaRPr lang="en-US" dirty="0">
              <a:solidFill>
                <a:srgbClr val="000000">
                  <a:tint val="75000"/>
                </a:srgbClr>
              </a:solidFill>
            </a:endParaRPr>
          </a:p>
        </p:txBody>
      </p:sp>
      <p:sp>
        <p:nvSpPr>
          <p:cNvPr id="7" name="TextBox 6">
            <a:extLst>
              <a:ext uri="{FF2B5EF4-FFF2-40B4-BE49-F238E27FC236}">
                <a16:creationId xmlns:a16="http://schemas.microsoft.com/office/drawing/2014/main" id="{832E896B-F22C-4575-83FB-980E321E1854}"/>
              </a:ext>
            </a:extLst>
          </p:cNvPr>
          <p:cNvSpPr txBox="1"/>
          <p:nvPr/>
        </p:nvSpPr>
        <p:spPr>
          <a:xfrm>
            <a:off x="2995444" y="1220628"/>
            <a:ext cx="3153114" cy="363946"/>
          </a:xfrm>
          <a:prstGeom prst="rect">
            <a:avLst/>
          </a:prstGeom>
          <a:noFill/>
        </p:spPr>
        <p:txBody>
          <a:bodyPr wrap="square" rtlCol="0">
            <a:spAutoFit/>
          </a:bodyPr>
          <a:lstStyle/>
          <a:p>
            <a:pPr algn="ctr" defTabSz="403433"/>
            <a:r>
              <a:rPr lang="en-US" sz="1765" b="1" dirty="0">
                <a:solidFill>
                  <a:srgbClr val="263692"/>
                </a:solidFill>
                <a:latin typeface="Helvetica" panose="020B0604020202020204" pitchFamily="34" charset="0"/>
                <a:cs typeface="Helvetica" panose="020B0604020202020204" pitchFamily="34" charset="0"/>
              </a:rPr>
              <a:t>HOLDINGS</a:t>
            </a:r>
            <a:endParaRPr lang="en-US" sz="1765" dirty="0">
              <a:solidFill>
                <a:srgbClr val="26369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161895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3CD36D5-791B-9AF4-6439-67C76292CF94}"/>
              </a:ext>
            </a:extLst>
          </p:cNvPr>
          <p:cNvGraphicFramePr>
            <a:graphicFrameLocks noGrp="1"/>
          </p:cNvGraphicFramePr>
          <p:nvPr>
            <p:extLst/>
          </p:nvPr>
        </p:nvGraphicFramePr>
        <p:xfrm>
          <a:off x="476815" y="1604061"/>
          <a:ext cx="8148917" cy="769092"/>
        </p:xfrm>
        <a:graphic>
          <a:graphicData uri="http://schemas.openxmlformats.org/drawingml/2006/table">
            <a:tbl>
              <a:tblPr/>
              <a:tblGrid>
                <a:gridCol w="3386287">
                  <a:extLst>
                    <a:ext uri="{9D8B030D-6E8A-4147-A177-3AD203B41FA5}">
                      <a16:colId xmlns:a16="http://schemas.microsoft.com/office/drawing/2014/main" val="3716744268"/>
                    </a:ext>
                  </a:extLst>
                </a:gridCol>
                <a:gridCol w="1376345">
                  <a:extLst>
                    <a:ext uri="{9D8B030D-6E8A-4147-A177-3AD203B41FA5}">
                      <a16:colId xmlns:a16="http://schemas.microsoft.com/office/drawing/2014/main" val="3833961197"/>
                    </a:ext>
                  </a:extLst>
                </a:gridCol>
                <a:gridCol w="1243633">
                  <a:extLst>
                    <a:ext uri="{9D8B030D-6E8A-4147-A177-3AD203B41FA5}">
                      <a16:colId xmlns:a16="http://schemas.microsoft.com/office/drawing/2014/main" val="3854971770"/>
                    </a:ext>
                  </a:extLst>
                </a:gridCol>
                <a:gridCol w="1071326">
                  <a:extLst>
                    <a:ext uri="{9D8B030D-6E8A-4147-A177-3AD203B41FA5}">
                      <a16:colId xmlns:a16="http://schemas.microsoft.com/office/drawing/2014/main" val="3468847370"/>
                    </a:ext>
                  </a:extLst>
                </a:gridCol>
                <a:gridCol w="1071326">
                  <a:extLst>
                    <a:ext uri="{9D8B030D-6E8A-4147-A177-3AD203B41FA5}">
                      <a16:colId xmlns:a16="http://schemas.microsoft.com/office/drawing/2014/main" val="2371832700"/>
                    </a:ext>
                  </a:extLst>
                </a:gridCol>
              </a:tblGrid>
              <a:tr h="572805">
                <a:tc>
                  <a:txBody>
                    <a:bodyPr/>
                    <a:lstStyle/>
                    <a:p>
                      <a:pPr algn="l" fontAlgn="b"/>
                      <a:r>
                        <a:rPr lang="en-US" sz="1200" b="1" i="0" u="none" strike="noStrike" dirty="0">
                          <a:solidFill>
                            <a:srgbClr val="FFFFFF"/>
                          </a:solidFill>
                          <a:effectLst/>
                          <a:latin typeface="Times New Roman" panose="02020603050405020304" pitchFamily="18" charset="0"/>
                        </a:rPr>
                        <a:t>Asset Description</a:t>
                      </a:r>
                    </a:p>
                  </a:txBody>
                  <a:tcPr marL="8029" marR="8029" marT="8029" marB="0" anchor="b">
                    <a:lnL>
                      <a:noFill/>
                    </a:lnL>
                    <a:lnR>
                      <a:noFill/>
                    </a:lnR>
                    <a:lnT>
                      <a:noFill/>
                    </a:lnT>
                    <a:lnB>
                      <a:noFill/>
                    </a:lnB>
                    <a:solidFill>
                      <a:srgbClr val="273691"/>
                    </a:solidFill>
                  </a:tcPr>
                </a:tc>
                <a:tc>
                  <a:txBody>
                    <a:bodyPr/>
                    <a:lstStyle/>
                    <a:p>
                      <a:pPr algn="ctr" fontAlgn="b"/>
                      <a:r>
                        <a:rPr lang="en-US" sz="1200" b="1" i="0" u="none" strike="noStrike" dirty="0">
                          <a:solidFill>
                            <a:srgbClr val="FFFFFF"/>
                          </a:solidFill>
                          <a:effectLst/>
                          <a:latin typeface="Times New Roman" panose="02020603050405020304" pitchFamily="18" charset="0"/>
                        </a:rPr>
                        <a:t>Quantity</a:t>
                      </a:r>
                    </a:p>
                  </a:txBody>
                  <a:tcPr marL="8029" marR="8029" marT="8029" marB="0" anchor="b">
                    <a:lnL>
                      <a:noFill/>
                    </a:lnL>
                    <a:lnR>
                      <a:noFill/>
                    </a:lnR>
                    <a:lnT>
                      <a:noFill/>
                    </a:lnT>
                    <a:lnB>
                      <a:noFill/>
                    </a:lnB>
                    <a:solidFill>
                      <a:srgbClr val="273691"/>
                    </a:solidFill>
                  </a:tcPr>
                </a:tc>
                <a:tc>
                  <a:txBody>
                    <a:bodyPr/>
                    <a:lstStyle/>
                    <a:p>
                      <a:pPr algn="ctr" fontAlgn="b"/>
                      <a:r>
                        <a:rPr lang="en-US" sz="1200" b="1" i="0" u="none" strike="noStrike" dirty="0">
                          <a:solidFill>
                            <a:srgbClr val="FFFFFF"/>
                          </a:solidFill>
                          <a:effectLst/>
                          <a:latin typeface="Times New Roman" panose="02020603050405020304" pitchFamily="18" charset="0"/>
                        </a:rPr>
                        <a:t>Cost</a:t>
                      </a:r>
                    </a:p>
                  </a:txBody>
                  <a:tcPr marL="8029" marR="8029" marT="8029" marB="0" anchor="b">
                    <a:lnL>
                      <a:noFill/>
                    </a:lnL>
                    <a:lnR>
                      <a:noFill/>
                    </a:lnR>
                    <a:lnT>
                      <a:noFill/>
                    </a:lnT>
                    <a:lnB>
                      <a:noFill/>
                    </a:lnB>
                    <a:solidFill>
                      <a:srgbClr val="273691"/>
                    </a:solidFill>
                  </a:tcPr>
                </a:tc>
                <a:tc>
                  <a:txBody>
                    <a:bodyPr/>
                    <a:lstStyle/>
                    <a:p>
                      <a:pPr algn="ctr" fontAlgn="b"/>
                      <a:r>
                        <a:rPr lang="en-US" sz="1200" b="1" i="0" u="none" strike="noStrike">
                          <a:solidFill>
                            <a:srgbClr val="FFFFFF"/>
                          </a:solidFill>
                          <a:effectLst/>
                          <a:latin typeface="Times New Roman" panose="02020603050405020304" pitchFamily="18" charset="0"/>
                        </a:rPr>
                        <a:t>Market Value</a:t>
                      </a:r>
                    </a:p>
                  </a:txBody>
                  <a:tcPr marL="8029" marR="8029" marT="8029" marB="0" anchor="b">
                    <a:lnL>
                      <a:noFill/>
                    </a:lnL>
                    <a:lnR>
                      <a:noFill/>
                    </a:lnR>
                    <a:lnT>
                      <a:noFill/>
                    </a:lnT>
                    <a:lnB>
                      <a:noFill/>
                    </a:lnB>
                    <a:solidFill>
                      <a:srgbClr val="273691"/>
                    </a:solidFill>
                  </a:tcPr>
                </a:tc>
                <a:tc>
                  <a:txBody>
                    <a:bodyPr/>
                    <a:lstStyle/>
                    <a:p>
                      <a:pPr algn="ctr" fontAlgn="b"/>
                      <a:r>
                        <a:rPr lang="en-US" sz="1200" b="1" i="0" u="none" strike="noStrike">
                          <a:solidFill>
                            <a:srgbClr val="FFFFFF"/>
                          </a:solidFill>
                          <a:effectLst/>
                          <a:latin typeface="Times New Roman" panose="02020603050405020304" pitchFamily="18" charset="0"/>
                        </a:rPr>
                        <a:t>Market Value + Accrued Income</a:t>
                      </a:r>
                    </a:p>
                  </a:txBody>
                  <a:tcPr marL="8029" marR="8029" marT="8029" marB="0" anchor="b">
                    <a:lnL>
                      <a:noFill/>
                    </a:lnL>
                    <a:lnR>
                      <a:noFill/>
                    </a:lnR>
                    <a:lnT>
                      <a:noFill/>
                    </a:lnT>
                    <a:lnB>
                      <a:noFill/>
                    </a:lnB>
                    <a:solidFill>
                      <a:srgbClr val="273691"/>
                    </a:solidFill>
                  </a:tcPr>
                </a:tc>
                <a:extLst>
                  <a:ext uri="{0D108BD9-81ED-4DB2-BD59-A6C34878D82A}">
                    <a16:rowId xmlns:a16="http://schemas.microsoft.com/office/drawing/2014/main" val="796540005"/>
                  </a:ext>
                </a:extLst>
              </a:tr>
              <a:tr h="196287">
                <a:tc>
                  <a:txBody>
                    <a:bodyPr/>
                    <a:lstStyle/>
                    <a:p>
                      <a:pPr algn="l" fontAlgn="b"/>
                      <a:r>
                        <a:rPr lang="en-US" sz="1200" b="0" i="0" u="none" strike="noStrike" dirty="0" err="1">
                          <a:effectLst/>
                          <a:latin typeface="Times New Roman" panose="02020603050405020304" pitchFamily="18" charset="0"/>
                        </a:rPr>
                        <a:t>FFCB</a:t>
                      </a:r>
                      <a:r>
                        <a:rPr lang="en-US" sz="1200" b="0" i="0" u="none" strike="noStrike" dirty="0">
                          <a:effectLst/>
                          <a:latin typeface="Times New Roman" panose="02020603050405020304" pitchFamily="18" charset="0"/>
                        </a:rPr>
                        <a:t>                 0.270%   10/05/23</a:t>
                      </a:r>
                    </a:p>
                  </a:txBody>
                  <a:tcPr marL="8029" marR="8029" marT="8029" marB="0" anchor="b">
                    <a:lnL>
                      <a:noFill/>
                    </a:lnL>
                    <a:lnR>
                      <a:noFill/>
                    </a:lnR>
                    <a:lnT>
                      <a:noFill/>
                    </a:lnT>
                    <a:lnB>
                      <a:noFill/>
                    </a:lnB>
                    <a:solidFill>
                      <a:srgbClr val="BFBFBF"/>
                    </a:solidFill>
                  </a:tcPr>
                </a:tc>
                <a:tc>
                  <a:txBody>
                    <a:bodyPr/>
                    <a:lstStyle/>
                    <a:p>
                      <a:pPr algn="ctr" fontAlgn="b"/>
                      <a:r>
                        <a:rPr lang="en-US" sz="1200" b="0" i="0" u="none" strike="noStrike" dirty="0">
                          <a:effectLst/>
                          <a:latin typeface="Times New Roman" panose="02020603050405020304" pitchFamily="18" charset="0"/>
                        </a:rPr>
                        <a:t>1,025,000 </a:t>
                      </a:r>
                    </a:p>
                  </a:txBody>
                  <a:tcPr marL="8029" marR="8029" marT="8029" marB="0" anchor="b">
                    <a:lnL>
                      <a:noFill/>
                    </a:lnL>
                    <a:lnR>
                      <a:noFill/>
                    </a:lnR>
                    <a:lnT>
                      <a:noFill/>
                    </a:lnT>
                    <a:lnB>
                      <a:noFill/>
                    </a:lnB>
                    <a:solidFill>
                      <a:srgbClr val="BFBFBF"/>
                    </a:solidFill>
                  </a:tcPr>
                </a:tc>
                <a:tc>
                  <a:txBody>
                    <a:bodyPr/>
                    <a:lstStyle/>
                    <a:p>
                      <a:pPr algn="ctr" fontAlgn="b"/>
                      <a:r>
                        <a:rPr lang="en-US" sz="1200" b="0" i="0" u="none" strike="noStrike" dirty="0">
                          <a:effectLst/>
                          <a:latin typeface="Times New Roman" panose="02020603050405020304" pitchFamily="18" charset="0"/>
                        </a:rPr>
                        <a:t>$1,024,231</a:t>
                      </a:r>
                    </a:p>
                  </a:txBody>
                  <a:tcPr marL="8029" marR="8029" marT="8029" marB="0" anchor="b">
                    <a:lnL>
                      <a:noFill/>
                    </a:lnL>
                    <a:lnR>
                      <a:noFill/>
                    </a:lnR>
                    <a:lnT>
                      <a:noFill/>
                    </a:lnT>
                    <a:lnB>
                      <a:noFill/>
                    </a:lnB>
                    <a:solidFill>
                      <a:srgbClr val="BFBFBF"/>
                    </a:solidFill>
                  </a:tcPr>
                </a:tc>
                <a:tc>
                  <a:txBody>
                    <a:bodyPr/>
                    <a:lstStyle/>
                    <a:p>
                      <a:pPr algn="ctr" fontAlgn="b"/>
                      <a:r>
                        <a:rPr lang="en-US" sz="1200" b="0" i="0" u="none" strike="noStrike" dirty="0">
                          <a:effectLst/>
                          <a:latin typeface="Times New Roman" panose="02020603050405020304" pitchFamily="18" charset="0"/>
                        </a:rPr>
                        <a:t>$981,858</a:t>
                      </a:r>
                    </a:p>
                  </a:txBody>
                  <a:tcPr marL="8029" marR="8029" marT="8029" marB="0" anchor="b">
                    <a:lnL>
                      <a:noFill/>
                    </a:lnL>
                    <a:lnR>
                      <a:noFill/>
                    </a:lnR>
                    <a:lnT>
                      <a:noFill/>
                    </a:lnT>
                    <a:lnB>
                      <a:noFill/>
                    </a:lnB>
                    <a:solidFill>
                      <a:srgbClr val="BFBFBF"/>
                    </a:solidFill>
                  </a:tcPr>
                </a:tc>
                <a:tc>
                  <a:txBody>
                    <a:bodyPr/>
                    <a:lstStyle/>
                    <a:p>
                      <a:pPr algn="ctr" fontAlgn="b"/>
                      <a:r>
                        <a:rPr lang="en-US" sz="1200" b="0" i="0" u="none" strike="noStrike" dirty="0">
                          <a:effectLst/>
                          <a:latin typeface="Times New Roman" panose="02020603050405020304" pitchFamily="18" charset="0"/>
                        </a:rPr>
                        <a:t>$983,211</a:t>
                      </a:r>
                    </a:p>
                  </a:txBody>
                  <a:tcPr marL="8029" marR="8029" marT="8029" marB="0" anchor="b">
                    <a:lnL>
                      <a:noFill/>
                    </a:lnL>
                    <a:lnR>
                      <a:noFill/>
                    </a:lnR>
                    <a:lnT>
                      <a:noFill/>
                    </a:lnT>
                    <a:lnB>
                      <a:noFill/>
                    </a:lnB>
                    <a:solidFill>
                      <a:srgbClr val="BFBFBF"/>
                    </a:solidFill>
                  </a:tcPr>
                </a:tc>
                <a:extLst>
                  <a:ext uri="{0D108BD9-81ED-4DB2-BD59-A6C34878D82A}">
                    <a16:rowId xmlns:a16="http://schemas.microsoft.com/office/drawing/2014/main" val="4092944959"/>
                  </a:ext>
                </a:extLst>
              </a:tr>
            </a:tbl>
          </a:graphicData>
        </a:graphic>
      </p:graphicFrame>
      <p:sp>
        <p:nvSpPr>
          <p:cNvPr id="2" name="Title 1">
            <a:extLst>
              <a:ext uri="{FF2B5EF4-FFF2-40B4-BE49-F238E27FC236}">
                <a16:creationId xmlns:a16="http://schemas.microsoft.com/office/drawing/2014/main" id="{547BB859-5C2C-4D3F-977B-BDCAA68379EB}"/>
              </a:ext>
            </a:extLst>
          </p:cNvPr>
          <p:cNvSpPr>
            <a:spLocks noGrp="1"/>
          </p:cNvSpPr>
          <p:nvPr>
            <p:ph type="title"/>
          </p:nvPr>
        </p:nvSpPr>
        <p:spPr/>
        <p:txBody>
          <a:bodyPr>
            <a:normAutofit/>
          </a:bodyPr>
          <a:lstStyle/>
          <a:p>
            <a:r>
              <a:rPr lang="en-US" sz="3883" dirty="0">
                <a:solidFill>
                  <a:srgbClr val="00AEEF"/>
                </a:solidFill>
              </a:rPr>
              <a:t>SHORT-TERM </a:t>
            </a:r>
            <a:r>
              <a:rPr lang="en-US" sz="3883" b="1" dirty="0"/>
              <a:t>HOLDINGS</a:t>
            </a:r>
          </a:p>
        </p:txBody>
      </p:sp>
      <p:sp>
        <p:nvSpPr>
          <p:cNvPr id="4" name="Text Placeholder 3">
            <a:extLst>
              <a:ext uri="{FF2B5EF4-FFF2-40B4-BE49-F238E27FC236}">
                <a16:creationId xmlns:a16="http://schemas.microsoft.com/office/drawing/2014/main" id="{BE2B96A1-A36B-49B4-9DDB-D2CC83935E10}"/>
              </a:ext>
            </a:extLst>
          </p:cNvPr>
          <p:cNvSpPr>
            <a:spLocks noGrp="1"/>
          </p:cNvSpPr>
          <p:nvPr>
            <p:ph type="body" sz="quarter" idx="11"/>
          </p:nvPr>
        </p:nvSpPr>
        <p:spPr/>
        <p:txBody>
          <a:bodyPr/>
          <a:lstStyle/>
          <a:p>
            <a:r>
              <a:rPr lang="en-US" dirty="0"/>
              <a:t>Holdings as of 8/31/2022</a:t>
            </a:r>
          </a:p>
        </p:txBody>
      </p:sp>
      <p:sp>
        <p:nvSpPr>
          <p:cNvPr id="3" name="Slide Number Placeholder 2">
            <a:extLst>
              <a:ext uri="{FF2B5EF4-FFF2-40B4-BE49-F238E27FC236}">
                <a16:creationId xmlns:a16="http://schemas.microsoft.com/office/drawing/2014/main" id="{5FA96AF2-BBDE-45C8-A7C4-7471071EF0CC}"/>
              </a:ext>
            </a:extLst>
          </p:cNvPr>
          <p:cNvSpPr>
            <a:spLocks noGrp="1"/>
          </p:cNvSpPr>
          <p:nvPr>
            <p:ph type="sldNum" sz="quarter" idx="4"/>
          </p:nvPr>
        </p:nvSpPr>
        <p:spPr>
          <a:xfrm>
            <a:off x="7857346" y="5564328"/>
            <a:ext cx="125035" cy="135743"/>
          </a:xfrm>
        </p:spPr>
        <p:txBody>
          <a:bodyPr/>
          <a:lstStyle/>
          <a:p>
            <a:pPr defTabSz="403433"/>
            <a:fld id="{8E61C75C-AF72-4B0B-BF73-EA0D5FFE4857}" type="slidenum">
              <a:rPr lang="en-US">
                <a:solidFill>
                  <a:srgbClr val="000000">
                    <a:tint val="75000"/>
                  </a:srgbClr>
                </a:solidFill>
              </a:rPr>
              <a:pPr defTabSz="403433"/>
              <a:t>16</a:t>
            </a:fld>
            <a:endParaRPr lang="en-US" dirty="0">
              <a:solidFill>
                <a:srgbClr val="000000">
                  <a:tint val="75000"/>
                </a:srgbClr>
              </a:solidFill>
            </a:endParaRPr>
          </a:p>
        </p:txBody>
      </p:sp>
      <p:sp>
        <p:nvSpPr>
          <p:cNvPr id="7" name="TextBox 6">
            <a:extLst>
              <a:ext uri="{FF2B5EF4-FFF2-40B4-BE49-F238E27FC236}">
                <a16:creationId xmlns:a16="http://schemas.microsoft.com/office/drawing/2014/main" id="{832E896B-F22C-4575-83FB-980E321E1854}"/>
              </a:ext>
            </a:extLst>
          </p:cNvPr>
          <p:cNvSpPr txBox="1"/>
          <p:nvPr/>
        </p:nvSpPr>
        <p:spPr>
          <a:xfrm>
            <a:off x="2995444" y="1220628"/>
            <a:ext cx="3153114" cy="363946"/>
          </a:xfrm>
          <a:prstGeom prst="rect">
            <a:avLst/>
          </a:prstGeom>
          <a:noFill/>
        </p:spPr>
        <p:txBody>
          <a:bodyPr wrap="square" rtlCol="0">
            <a:spAutoFit/>
          </a:bodyPr>
          <a:lstStyle/>
          <a:p>
            <a:pPr algn="ctr" defTabSz="403433"/>
            <a:r>
              <a:rPr lang="en-US" sz="1765" b="1" dirty="0">
                <a:solidFill>
                  <a:srgbClr val="263692"/>
                </a:solidFill>
                <a:latin typeface="Helvetica" panose="020B0604020202020204" pitchFamily="34" charset="0"/>
                <a:cs typeface="Helvetica" panose="020B0604020202020204" pitchFamily="34" charset="0"/>
              </a:rPr>
              <a:t>EXAMPLE</a:t>
            </a:r>
            <a:endParaRPr lang="en-US" sz="1765" dirty="0">
              <a:solidFill>
                <a:srgbClr val="263692"/>
              </a:solidFill>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C2CE22A8-AF5A-E2F2-8F71-7F252B2BFE32}"/>
              </a:ext>
            </a:extLst>
          </p:cNvPr>
          <p:cNvSpPr txBox="1"/>
          <p:nvPr/>
        </p:nvSpPr>
        <p:spPr>
          <a:xfrm>
            <a:off x="579507" y="2574705"/>
            <a:ext cx="8046224" cy="1802866"/>
          </a:xfrm>
          <a:prstGeom prst="rect">
            <a:avLst/>
          </a:prstGeom>
          <a:noFill/>
        </p:spPr>
        <p:txBody>
          <a:bodyPr wrap="square" rtlCol="0">
            <a:spAutoFit/>
          </a:bodyPr>
          <a:lstStyle/>
          <a:p>
            <a:pPr defTabSz="403433"/>
            <a:r>
              <a:rPr lang="en-US" sz="1588" dirty="0">
                <a:solidFill>
                  <a:srgbClr val="D5D5D5">
                    <a:lumMod val="50000"/>
                  </a:srgbClr>
                </a:solidFill>
                <a:latin typeface="Helvetica" panose="020B0604020202020204" pitchFamily="34" charset="0"/>
                <a:cs typeface="Helvetica" panose="020B0604020202020204" pitchFamily="34" charset="0"/>
              </a:rPr>
              <a:t>As interest rates increase the mark-to-market value of bonds goes down to even out the expected yield. For example:</a:t>
            </a:r>
          </a:p>
          <a:p>
            <a:pPr defTabSz="403433"/>
            <a:endParaRPr lang="en-US" sz="1588" dirty="0">
              <a:solidFill>
                <a:srgbClr val="D5D5D5">
                  <a:lumMod val="50000"/>
                </a:srgbClr>
              </a:solidFill>
              <a:latin typeface="Helvetica" panose="020B0604020202020204" pitchFamily="34" charset="0"/>
              <a:cs typeface="Helvetica" panose="020B0604020202020204" pitchFamily="34" charset="0"/>
            </a:endParaRPr>
          </a:p>
          <a:p>
            <a:pPr defTabSz="403433"/>
            <a:r>
              <a:rPr lang="en-US" sz="1588" dirty="0">
                <a:solidFill>
                  <a:srgbClr val="D5D5D5">
                    <a:lumMod val="50000"/>
                  </a:srgbClr>
                </a:solidFill>
                <a:latin typeface="Helvetica" panose="020B0604020202020204" pitchFamily="34" charset="0"/>
                <a:cs typeface="Helvetica" panose="020B0604020202020204" pitchFamily="34" charset="0"/>
              </a:rPr>
              <a:t>1 Year yield from the Treasury Yield Slide = 4.1%</a:t>
            </a:r>
          </a:p>
          <a:p>
            <a:pPr defTabSz="403433"/>
            <a:r>
              <a:rPr lang="en-US" sz="1588" dirty="0">
                <a:solidFill>
                  <a:srgbClr val="D5D5D5">
                    <a:lumMod val="50000"/>
                  </a:srgbClr>
                </a:solidFill>
                <a:latin typeface="Helvetica" panose="020B0604020202020204" pitchFamily="34" charset="0"/>
                <a:cs typeface="Helvetica" panose="020B0604020202020204" pitchFamily="34" charset="0"/>
              </a:rPr>
              <a:t>The yield on this bond (maturing in 1 year with a coupon of 0.27%) = 4.2%</a:t>
            </a:r>
          </a:p>
          <a:p>
            <a:pPr defTabSz="403433"/>
            <a:endParaRPr lang="en-US" sz="1588" dirty="0">
              <a:solidFill>
                <a:srgbClr val="D5D5D5">
                  <a:lumMod val="50000"/>
                </a:srgbClr>
              </a:solidFill>
              <a:latin typeface="Helvetica" panose="020B0604020202020204" pitchFamily="34" charset="0"/>
              <a:cs typeface="Helvetica" panose="020B0604020202020204" pitchFamily="34" charset="0"/>
            </a:endParaRPr>
          </a:p>
          <a:p>
            <a:pPr defTabSz="403433"/>
            <a:r>
              <a:rPr lang="en-US" sz="1588" dirty="0">
                <a:solidFill>
                  <a:srgbClr val="D5D5D5">
                    <a:lumMod val="50000"/>
                  </a:srgbClr>
                </a:solidFill>
                <a:latin typeface="Helvetica" panose="020B0604020202020204" pitchFamily="34" charset="0"/>
                <a:cs typeface="Helvetica" panose="020B0604020202020204" pitchFamily="34" charset="0"/>
              </a:rPr>
              <a:t>This bond is backed by the federal government, so it will mature in 1 year at face value. </a:t>
            </a:r>
          </a:p>
        </p:txBody>
      </p:sp>
    </p:spTree>
    <p:extLst>
      <p:ext uri="{BB962C8B-B14F-4D97-AF65-F5344CB8AC3E}">
        <p14:creationId xmlns:p14="http://schemas.microsoft.com/office/powerpoint/2010/main" val="2334929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BB859-5C2C-4D3F-977B-BDCAA68379EB}"/>
              </a:ext>
            </a:extLst>
          </p:cNvPr>
          <p:cNvSpPr>
            <a:spLocks noGrp="1"/>
          </p:cNvSpPr>
          <p:nvPr>
            <p:ph type="title"/>
          </p:nvPr>
        </p:nvSpPr>
        <p:spPr/>
        <p:txBody>
          <a:bodyPr>
            <a:normAutofit/>
          </a:bodyPr>
          <a:lstStyle/>
          <a:p>
            <a:r>
              <a:rPr lang="en-US" sz="3883" dirty="0">
                <a:solidFill>
                  <a:srgbClr val="00AEEF"/>
                </a:solidFill>
              </a:rPr>
              <a:t>TD </a:t>
            </a:r>
            <a:r>
              <a:rPr lang="en-US" sz="3883" b="1" dirty="0"/>
              <a:t>BANK</a:t>
            </a:r>
          </a:p>
        </p:txBody>
      </p:sp>
      <p:sp>
        <p:nvSpPr>
          <p:cNvPr id="4" name="Text Placeholder 3">
            <a:extLst>
              <a:ext uri="{FF2B5EF4-FFF2-40B4-BE49-F238E27FC236}">
                <a16:creationId xmlns:a16="http://schemas.microsoft.com/office/drawing/2014/main" id="{54FB6C65-7868-4E0D-A5F3-C9B3FD6B2DAE}"/>
              </a:ext>
            </a:extLst>
          </p:cNvPr>
          <p:cNvSpPr>
            <a:spLocks noGrp="1"/>
          </p:cNvSpPr>
          <p:nvPr>
            <p:ph type="body" sz="quarter" idx="11"/>
          </p:nvPr>
        </p:nvSpPr>
        <p:spPr/>
        <p:txBody>
          <a:bodyPr/>
          <a:lstStyle/>
          <a:p>
            <a:endParaRPr lang="en-US"/>
          </a:p>
        </p:txBody>
      </p:sp>
      <p:sp>
        <p:nvSpPr>
          <p:cNvPr id="3" name="Slide Number Placeholder 2">
            <a:extLst>
              <a:ext uri="{FF2B5EF4-FFF2-40B4-BE49-F238E27FC236}">
                <a16:creationId xmlns:a16="http://schemas.microsoft.com/office/drawing/2014/main" id="{5FA96AF2-BBDE-45C8-A7C4-7471071EF0CC}"/>
              </a:ext>
            </a:extLst>
          </p:cNvPr>
          <p:cNvSpPr>
            <a:spLocks noGrp="1"/>
          </p:cNvSpPr>
          <p:nvPr>
            <p:ph type="sldNum" sz="quarter" idx="4"/>
          </p:nvPr>
        </p:nvSpPr>
        <p:spPr>
          <a:xfrm>
            <a:off x="7857346" y="5564328"/>
            <a:ext cx="125035" cy="135743"/>
          </a:xfrm>
        </p:spPr>
        <p:txBody>
          <a:bodyPr/>
          <a:lstStyle/>
          <a:p>
            <a:pPr defTabSz="403433"/>
            <a:fld id="{8E61C75C-AF72-4B0B-BF73-EA0D5FFE4857}" type="slidenum">
              <a:rPr lang="en-US">
                <a:solidFill>
                  <a:srgbClr val="000000">
                    <a:tint val="75000"/>
                  </a:srgbClr>
                </a:solidFill>
              </a:rPr>
              <a:pPr defTabSz="403433"/>
              <a:t>17</a:t>
            </a:fld>
            <a:endParaRPr lang="en-US" dirty="0">
              <a:solidFill>
                <a:srgbClr val="000000">
                  <a:tint val="75000"/>
                </a:srgbClr>
              </a:solidFill>
            </a:endParaRPr>
          </a:p>
        </p:txBody>
      </p:sp>
      <p:sp>
        <p:nvSpPr>
          <p:cNvPr id="21" name="TextBox 20">
            <a:extLst>
              <a:ext uri="{FF2B5EF4-FFF2-40B4-BE49-F238E27FC236}">
                <a16:creationId xmlns:a16="http://schemas.microsoft.com/office/drawing/2014/main" id="{85DBE744-C9E3-4AA1-A287-B89A068CC2FF}"/>
              </a:ext>
            </a:extLst>
          </p:cNvPr>
          <p:cNvSpPr txBox="1"/>
          <p:nvPr/>
        </p:nvSpPr>
        <p:spPr>
          <a:xfrm>
            <a:off x="1787474" y="2105613"/>
            <a:ext cx="5569050" cy="1184427"/>
          </a:xfrm>
          <a:prstGeom prst="rect">
            <a:avLst/>
          </a:prstGeom>
          <a:noFill/>
        </p:spPr>
        <p:txBody>
          <a:bodyPr wrap="square" rtlCol="0">
            <a:spAutoFit/>
          </a:bodyPr>
          <a:lstStyle/>
          <a:p>
            <a:pPr defTabSz="403433"/>
            <a:r>
              <a:rPr lang="en-US" sz="1774" dirty="0">
                <a:solidFill>
                  <a:srgbClr val="000000"/>
                </a:solidFill>
                <a:latin typeface="Helvetica" panose="020B0604020202020204" pitchFamily="34" charset="0"/>
                <a:cs typeface="Helvetica" panose="020B0604020202020204" pitchFamily="34" charset="0"/>
              </a:rPr>
              <a:t>Effective March 24, 2020, TD has replaced the asset-backed securities historically used as collateral with a letter of credit backed by the </a:t>
            </a:r>
            <a:r>
              <a:rPr lang="en-US" sz="1774" b="1" dirty="0">
                <a:solidFill>
                  <a:srgbClr val="273691"/>
                </a:solidFill>
                <a:latin typeface="Helvetica" panose="020B0604020202020204" pitchFamily="34" charset="0"/>
                <a:cs typeface="Helvetica" panose="020B0604020202020204" pitchFamily="34" charset="0"/>
              </a:rPr>
              <a:t>Federal Home Loan Bank of Pittsburgh</a:t>
            </a:r>
            <a:r>
              <a:rPr lang="en-US" sz="1774" dirty="0">
                <a:solidFill>
                  <a:srgbClr val="000000"/>
                </a:solidFill>
                <a:latin typeface="Helvetica" panose="020B0604020202020204" pitchFamily="34" charset="0"/>
                <a:cs typeface="Helvetica" panose="020B0604020202020204" pitchFamily="34" charset="0"/>
              </a:rPr>
              <a:t>.</a:t>
            </a:r>
          </a:p>
        </p:txBody>
      </p:sp>
    </p:spTree>
    <p:extLst>
      <p:ext uri="{BB962C8B-B14F-4D97-AF65-F5344CB8AC3E}">
        <p14:creationId xmlns:p14="http://schemas.microsoft.com/office/powerpoint/2010/main" val="2451032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BB859-5C2C-4D3F-977B-BDCAA68379EB}"/>
              </a:ext>
            </a:extLst>
          </p:cNvPr>
          <p:cNvSpPr>
            <a:spLocks noGrp="1"/>
          </p:cNvSpPr>
          <p:nvPr>
            <p:ph type="title"/>
          </p:nvPr>
        </p:nvSpPr>
        <p:spPr/>
        <p:txBody>
          <a:bodyPr>
            <a:normAutofit/>
          </a:bodyPr>
          <a:lstStyle/>
          <a:p>
            <a:r>
              <a:rPr lang="en-US" sz="3883" dirty="0">
                <a:solidFill>
                  <a:srgbClr val="00AEEF"/>
                </a:solidFill>
              </a:rPr>
              <a:t>PLGIT </a:t>
            </a:r>
            <a:r>
              <a:rPr lang="en-US" sz="3883" b="1" dirty="0"/>
              <a:t>ACCOUNT</a:t>
            </a:r>
          </a:p>
        </p:txBody>
      </p:sp>
      <p:sp>
        <p:nvSpPr>
          <p:cNvPr id="4" name="Text Placeholder 3">
            <a:extLst>
              <a:ext uri="{FF2B5EF4-FFF2-40B4-BE49-F238E27FC236}">
                <a16:creationId xmlns:a16="http://schemas.microsoft.com/office/drawing/2014/main" id="{5A8434D2-6BC9-4749-AB1C-DC58A48E6393}"/>
              </a:ext>
            </a:extLst>
          </p:cNvPr>
          <p:cNvSpPr>
            <a:spLocks noGrp="1"/>
          </p:cNvSpPr>
          <p:nvPr>
            <p:ph type="body" sz="quarter" idx="11"/>
          </p:nvPr>
        </p:nvSpPr>
        <p:spPr/>
        <p:txBody>
          <a:bodyPr/>
          <a:lstStyle/>
          <a:p>
            <a:r>
              <a:rPr lang="en-US" dirty="0"/>
              <a:t>Data as of 12/31/2021</a:t>
            </a:r>
          </a:p>
        </p:txBody>
      </p:sp>
      <p:sp>
        <p:nvSpPr>
          <p:cNvPr id="3" name="Slide Number Placeholder 2">
            <a:extLst>
              <a:ext uri="{FF2B5EF4-FFF2-40B4-BE49-F238E27FC236}">
                <a16:creationId xmlns:a16="http://schemas.microsoft.com/office/drawing/2014/main" id="{5FA96AF2-BBDE-45C8-A7C4-7471071EF0CC}"/>
              </a:ext>
            </a:extLst>
          </p:cNvPr>
          <p:cNvSpPr>
            <a:spLocks noGrp="1"/>
          </p:cNvSpPr>
          <p:nvPr>
            <p:ph type="sldNum" sz="quarter" idx="4"/>
          </p:nvPr>
        </p:nvSpPr>
        <p:spPr>
          <a:xfrm>
            <a:off x="7857346" y="5564328"/>
            <a:ext cx="125035" cy="135743"/>
          </a:xfrm>
        </p:spPr>
        <p:txBody>
          <a:bodyPr/>
          <a:lstStyle/>
          <a:p>
            <a:pPr defTabSz="403433"/>
            <a:fld id="{8E61C75C-AF72-4B0B-BF73-EA0D5FFE4857}" type="slidenum">
              <a:rPr lang="en-US">
                <a:solidFill>
                  <a:srgbClr val="000000">
                    <a:tint val="75000"/>
                  </a:srgbClr>
                </a:solidFill>
              </a:rPr>
              <a:pPr defTabSz="403433"/>
              <a:t>18</a:t>
            </a:fld>
            <a:endParaRPr lang="en-US" dirty="0">
              <a:solidFill>
                <a:srgbClr val="000000">
                  <a:tint val="75000"/>
                </a:srgbClr>
              </a:solidFill>
            </a:endParaRPr>
          </a:p>
        </p:txBody>
      </p:sp>
      <p:pic>
        <p:nvPicPr>
          <p:cNvPr id="8" name="Picture 7">
            <a:extLst>
              <a:ext uri="{FF2B5EF4-FFF2-40B4-BE49-F238E27FC236}">
                <a16:creationId xmlns:a16="http://schemas.microsoft.com/office/drawing/2014/main" id="{D341FB5C-37B4-4EE9-B468-F70F8A2C9AF9}"/>
              </a:ext>
            </a:extLst>
          </p:cNvPr>
          <p:cNvPicPr>
            <a:picLocks noChangeAspect="1"/>
          </p:cNvPicPr>
          <p:nvPr/>
        </p:nvPicPr>
        <p:blipFill>
          <a:blip r:embed="rId2"/>
          <a:stretch>
            <a:fillRect/>
          </a:stretch>
        </p:blipFill>
        <p:spPr>
          <a:xfrm>
            <a:off x="1159862" y="2019351"/>
            <a:ext cx="6824276" cy="1970479"/>
          </a:xfrm>
          <a:prstGeom prst="rect">
            <a:avLst/>
          </a:prstGeom>
        </p:spPr>
      </p:pic>
      <p:sp>
        <p:nvSpPr>
          <p:cNvPr id="6" name="Rectangle: Rounded Corners 5">
            <a:extLst>
              <a:ext uri="{FF2B5EF4-FFF2-40B4-BE49-F238E27FC236}">
                <a16:creationId xmlns:a16="http://schemas.microsoft.com/office/drawing/2014/main" id="{2431A7C0-3C85-40F3-B3B3-BF445D033ED0}"/>
              </a:ext>
            </a:extLst>
          </p:cNvPr>
          <p:cNvSpPr/>
          <p:nvPr/>
        </p:nvSpPr>
        <p:spPr>
          <a:xfrm>
            <a:off x="3721626" y="2120215"/>
            <a:ext cx="1283583" cy="151889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433"/>
            <a:endParaRPr lang="en-US" sz="1588">
              <a:solidFill>
                <a:srgbClr val="FFFFFF"/>
              </a:solidFill>
              <a:latin typeface="Calibri" panose="020F0502020204030204"/>
            </a:endParaRPr>
          </a:p>
        </p:txBody>
      </p:sp>
    </p:spTree>
    <p:extLst>
      <p:ext uri="{BB962C8B-B14F-4D97-AF65-F5344CB8AC3E}">
        <p14:creationId xmlns:p14="http://schemas.microsoft.com/office/powerpoint/2010/main" val="4140286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957DFF-FAC0-4096-8DB8-4B136FC40472}"/>
              </a:ext>
            </a:extLst>
          </p:cNvPr>
          <p:cNvSpPr>
            <a:spLocks noGrp="1"/>
          </p:cNvSpPr>
          <p:nvPr>
            <p:ph type="sldNum" sz="quarter" idx="4"/>
          </p:nvPr>
        </p:nvSpPr>
        <p:spPr>
          <a:xfrm>
            <a:off x="7694137" y="5375089"/>
            <a:ext cx="125035" cy="135743"/>
          </a:xfrm>
        </p:spPr>
        <p:txBody>
          <a:bodyPr/>
          <a:lstStyle/>
          <a:p>
            <a:pPr defTabSz="403433"/>
            <a:fld id="{306F4B9D-42FA-4F12-9FDB-DBC62C688AEA}" type="slidenum">
              <a:rPr lang="en-US">
                <a:solidFill>
                  <a:srgbClr val="000000">
                    <a:tint val="75000"/>
                  </a:srgbClr>
                </a:solidFill>
              </a:rPr>
              <a:pPr defTabSz="403433"/>
              <a:t>19</a:t>
            </a:fld>
            <a:endParaRPr lang="en-US">
              <a:solidFill>
                <a:srgbClr val="000000">
                  <a:tint val="75000"/>
                </a:srgbClr>
              </a:solidFill>
            </a:endParaRPr>
          </a:p>
        </p:txBody>
      </p:sp>
    </p:spTree>
    <p:extLst>
      <p:ext uri="{BB962C8B-B14F-4D97-AF65-F5344CB8AC3E}">
        <p14:creationId xmlns:p14="http://schemas.microsoft.com/office/powerpoint/2010/main" val="1603605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1156" y="715394"/>
            <a:ext cx="8899794" cy="5934788"/>
          </a:xfrm>
        </p:spPr>
        <p:txBody>
          <a:bodyPr>
            <a:normAutofit/>
          </a:bodyPr>
          <a:lstStyle/>
          <a:p>
            <a:pPr marL="0" indent="0">
              <a:buNone/>
            </a:pPr>
            <a:endParaRPr lang="en-US" sz="2000" b="1" dirty="0">
              <a:solidFill>
                <a:srgbClr val="002060"/>
              </a:solidFill>
              <a:effectLst>
                <a:outerShdw blurRad="38100" dist="38100" dir="2700000" algn="tl">
                  <a:srgbClr val="000000">
                    <a:alpha val="43137"/>
                  </a:srgbClr>
                </a:outerShdw>
              </a:effectLst>
            </a:endParaRPr>
          </a:p>
          <a:p>
            <a:pPr marL="514350" indent="-514350">
              <a:buAutoNum type="romanUcPeriod"/>
            </a:pPr>
            <a:r>
              <a:rPr lang="en-US" sz="2000" b="1" dirty="0">
                <a:solidFill>
                  <a:srgbClr val="002060"/>
                </a:solidFill>
                <a:effectLst>
                  <a:outerShdw blurRad="38100" dist="38100" dir="2700000" algn="tl">
                    <a:srgbClr val="000000">
                      <a:alpha val="43137"/>
                    </a:srgbClr>
                  </a:outerShdw>
                </a:effectLst>
              </a:rPr>
              <a:t>Agenda Items</a:t>
            </a:r>
            <a:endParaRPr lang="en-US" sz="2000" dirty="0"/>
          </a:p>
          <a:p>
            <a:pPr marL="914400" lvl="1" indent="-457200">
              <a:buAutoNum type="alphaLcPeriod"/>
            </a:pPr>
            <a:r>
              <a:rPr lang="en-US" sz="2000" dirty="0" err="1"/>
              <a:t>CornerStone</a:t>
            </a:r>
            <a:r>
              <a:rPr lang="en-US" sz="2000" dirty="0"/>
              <a:t> Cash Management Update - Kevin Karpuk </a:t>
            </a:r>
          </a:p>
          <a:p>
            <a:pPr marL="914400" lvl="1" indent="-457200">
              <a:buAutoNum type="alphaLcPeriod"/>
            </a:pPr>
            <a:r>
              <a:rPr lang="en-US" sz="2000" dirty="0"/>
              <a:t>Request for Two Long Term Substitute English Learner Staff</a:t>
            </a:r>
          </a:p>
          <a:p>
            <a:pPr marL="914400" lvl="1" indent="-457200">
              <a:buAutoNum type="alphaLcPeriod"/>
            </a:pPr>
            <a:r>
              <a:rPr lang="en-US" sz="2000" dirty="0"/>
              <a:t>Approve Bid #22-37</a:t>
            </a:r>
          </a:p>
          <a:p>
            <a:pPr marL="914400" lvl="1" indent="-457200">
              <a:buAutoNum type="alphaLcPeriod"/>
            </a:pPr>
            <a:r>
              <a:rPr lang="en-US" sz="2000" dirty="0"/>
              <a:t>Facilities Update – Doug Taylor </a:t>
            </a:r>
          </a:p>
          <a:p>
            <a:pPr marL="457200" lvl="1" indent="0">
              <a:buNone/>
            </a:pPr>
            <a:endParaRPr lang="en-US" sz="2000" dirty="0"/>
          </a:p>
          <a:p>
            <a:pPr marL="0" indent="0">
              <a:buNone/>
            </a:pPr>
            <a:endParaRPr lang="en-US" sz="2200" dirty="0"/>
          </a:p>
          <a:p>
            <a:pPr marL="0" lvl="0" indent="0">
              <a:buNone/>
            </a:pPr>
            <a:endParaRPr lang="en-US" sz="2000" b="1" dirty="0">
              <a:solidFill>
                <a:schemeClr val="tx1">
                  <a:lumMod val="65000"/>
                  <a:lumOff val="35000"/>
                </a:schemeClr>
              </a:solidFill>
              <a:effectLst>
                <a:outerShdw blurRad="38100" dist="38100" dir="2700000" algn="tl">
                  <a:srgbClr val="000000">
                    <a:alpha val="43137"/>
                  </a:srgbClr>
                </a:outerShdw>
              </a:effectLst>
            </a:endParaRPr>
          </a:p>
        </p:txBody>
      </p:sp>
      <p:sp>
        <p:nvSpPr>
          <p:cNvPr id="2" name="Title 1"/>
          <p:cNvSpPr>
            <a:spLocks noGrp="1"/>
          </p:cNvSpPr>
          <p:nvPr>
            <p:ph type="title"/>
          </p:nvPr>
        </p:nvSpPr>
        <p:spPr>
          <a:xfrm>
            <a:off x="0" y="0"/>
            <a:ext cx="9144000" cy="852256"/>
          </a:xfrm>
          <a:solidFill>
            <a:schemeClr val="tx1">
              <a:lumMod val="65000"/>
              <a:lumOff val="35000"/>
            </a:schemeClr>
          </a:solidFill>
        </p:spPr>
        <p:txBody>
          <a:bodyPr>
            <a:normAutofit fontScale="90000"/>
          </a:bodyPr>
          <a:lstStyle/>
          <a:p>
            <a:r>
              <a:rPr lang="en-US" sz="3000" b="1" dirty="0">
                <a:solidFill>
                  <a:schemeClr val="bg1"/>
                </a:solidFill>
                <a:effectLst>
                  <a:outerShdw blurRad="38100" dist="38100" dir="2700000" algn="tl">
                    <a:srgbClr val="000000">
                      <a:alpha val="43137"/>
                    </a:srgbClr>
                  </a:outerShdw>
                </a:effectLst>
              </a:rPr>
              <a:t>FINANCE &amp; FACILITIES COMMITTEE MEETING </a:t>
            </a:r>
            <a:br>
              <a:rPr lang="en-US" sz="3000" b="1" dirty="0">
                <a:solidFill>
                  <a:schemeClr val="bg1"/>
                </a:solidFill>
                <a:effectLst>
                  <a:outerShdw blurRad="38100" dist="38100" dir="2700000" algn="tl">
                    <a:srgbClr val="000000">
                      <a:alpha val="43137"/>
                    </a:srgbClr>
                  </a:outerShdw>
                </a:effectLst>
              </a:rPr>
            </a:br>
            <a:r>
              <a:rPr lang="en-US" sz="3000" b="1" dirty="0">
                <a:solidFill>
                  <a:schemeClr val="bg1"/>
                </a:solidFill>
                <a:effectLst>
                  <a:outerShdw blurRad="38100" dist="38100" dir="2700000" algn="tl">
                    <a:srgbClr val="000000">
                      <a:alpha val="43137"/>
                    </a:srgbClr>
                  </a:outerShdw>
                </a:effectLst>
              </a:rPr>
              <a:t>OCTOBER 13, 2022 </a:t>
            </a:r>
          </a:p>
        </p:txBody>
      </p:sp>
      <p:pic>
        <p:nvPicPr>
          <p:cNvPr id="4" name="Picture 3">
            <a:extLst>
              <a:ext uri="{FF2B5EF4-FFF2-40B4-BE49-F238E27FC236}">
                <a16:creationId xmlns:a16="http://schemas.microsoft.com/office/drawing/2014/main" id="{7D2EC887-4D0C-4280-B590-E294DC155F2E}"/>
              </a:ext>
            </a:extLst>
          </p:cNvPr>
          <p:cNvPicPr>
            <a:picLocks noChangeAspect="1"/>
          </p:cNvPicPr>
          <p:nvPr/>
        </p:nvPicPr>
        <p:blipFill>
          <a:blip r:embed="rId3"/>
          <a:stretch>
            <a:fillRect/>
          </a:stretch>
        </p:blipFill>
        <p:spPr>
          <a:xfrm>
            <a:off x="8208592" y="5913223"/>
            <a:ext cx="853514" cy="853514"/>
          </a:xfrm>
          <a:prstGeom prst="rect">
            <a:avLst/>
          </a:prstGeom>
        </p:spPr>
      </p:pic>
    </p:spTree>
    <p:extLst>
      <p:ext uri="{BB962C8B-B14F-4D97-AF65-F5344CB8AC3E}">
        <p14:creationId xmlns:p14="http://schemas.microsoft.com/office/powerpoint/2010/main" val="2138716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182092540"/>
              </p:ext>
            </p:extLst>
          </p:nvPr>
        </p:nvGraphicFramePr>
        <p:xfrm>
          <a:off x="283291" y="2960934"/>
          <a:ext cx="4132358" cy="2323376"/>
        </p:xfrm>
        <a:graphic>
          <a:graphicData uri="http://schemas.openxmlformats.org/presentationml/2006/ole">
            <mc:AlternateContent xmlns:mc="http://schemas.openxmlformats.org/markup-compatibility/2006">
              <mc:Choice xmlns:v="urn:schemas-microsoft-com:vml" Requires="v">
                <p:oleObj spid="_x0000_s1066" name="Acrobat Document" r:id="rId4" imgW="18278395" imgH="10277404" progId="Acrobat.Document.11">
                  <p:embed/>
                </p:oleObj>
              </mc:Choice>
              <mc:Fallback>
                <p:oleObj name="Acrobat Document" r:id="rId4" imgW="18278395" imgH="10277404" progId="Acrobat.Document.11">
                  <p:embed/>
                  <p:pic>
                    <p:nvPicPr>
                      <p:cNvPr id="4" name="Object 3"/>
                      <p:cNvPicPr/>
                      <p:nvPr/>
                    </p:nvPicPr>
                    <p:blipFill>
                      <a:blip r:embed="rId5"/>
                      <a:stretch>
                        <a:fillRect/>
                      </a:stretch>
                    </p:blipFill>
                    <p:spPr>
                      <a:xfrm>
                        <a:off x="283291" y="2960934"/>
                        <a:ext cx="4132358" cy="2323376"/>
                      </a:xfrm>
                      <a:prstGeom prst="rect">
                        <a:avLst/>
                      </a:prstGeom>
                    </p:spPr>
                  </p:pic>
                </p:oleObj>
              </mc:Fallback>
            </mc:AlternateContent>
          </a:graphicData>
        </a:graphic>
      </p:graphicFrame>
      <p:sp>
        <p:nvSpPr>
          <p:cNvPr id="5" name="Subtitle 4"/>
          <p:cNvSpPr>
            <a:spLocks noGrp="1"/>
          </p:cNvSpPr>
          <p:nvPr>
            <p:ph type="subTitle" idx="1"/>
          </p:nvPr>
        </p:nvSpPr>
        <p:spPr>
          <a:xfrm>
            <a:off x="542923" y="5778838"/>
            <a:ext cx="8058149" cy="1752600"/>
          </a:xfrm>
        </p:spPr>
        <p:txBody>
          <a:bodyPr>
            <a:normAutofit/>
          </a:bodyPr>
          <a:lstStyle/>
          <a:p>
            <a:r>
              <a:rPr lang="en-US" sz="3600" b="1" dirty="0">
                <a:solidFill>
                  <a:schemeClr val="tx1"/>
                </a:solidFill>
                <a:effectLst>
                  <a:outerShdw blurRad="38100" dist="38100" dir="2700000" algn="tl">
                    <a:srgbClr val="000000">
                      <a:alpha val="43137"/>
                    </a:srgbClr>
                  </a:outerShdw>
                </a:effectLst>
              </a:rPr>
              <a:t>Finance Committee Meeting</a:t>
            </a:r>
          </a:p>
          <a:p>
            <a:r>
              <a:rPr lang="en-US" sz="2000" dirty="0">
                <a:solidFill>
                  <a:schemeClr val="tx1">
                    <a:lumMod val="65000"/>
                    <a:lumOff val="35000"/>
                  </a:schemeClr>
                </a:solidFill>
              </a:rPr>
              <a:t>October 13, 2022</a:t>
            </a:r>
          </a:p>
        </p:txBody>
      </p:sp>
      <p:sp>
        <p:nvSpPr>
          <p:cNvPr id="7" name="Shape 178"/>
          <p:cNvSpPr/>
          <p:nvPr/>
        </p:nvSpPr>
        <p:spPr>
          <a:xfrm>
            <a:off x="2000250" y="41274"/>
            <a:ext cx="5143500" cy="338554"/>
          </a:xfrm>
          <a:prstGeom prst="rect">
            <a:avLst/>
          </a:prstGeom>
          <a:ln w="3175">
            <a:miter lim="400000"/>
          </a:ln>
          <a:extLst>
            <a:ext uri="{C572A759-6A51-4108-AA02-DFA0A04FC94B}">
              <ma14:wrappingTextBoxFlag xmlns:ma14="http://schemas.microsoft.com/office/mac/drawingml/2011/main" xmlns="" val="1"/>
            </a:ext>
          </a:extLst>
        </p:spPr>
        <p:txBody>
          <a:bodyPr lIns="0" tIns="0" rIns="0" bIns="0">
            <a:spAutoFit/>
          </a:bodyPr>
          <a:lstStyle>
            <a:lvl1pPr marL="40639" marR="40639" algn="ctr" defTabSz="914400">
              <a:defRPr sz="2200" b="1">
                <a:solidFill>
                  <a:srgbClr val="FF9300"/>
                </a:solidFill>
                <a:uFill>
                  <a:solidFill>
                    <a:srgbClr val="FF9300"/>
                  </a:solidFill>
                </a:uFill>
                <a:latin typeface="+mn-lt"/>
                <a:ea typeface="+mn-ea"/>
                <a:cs typeface="+mn-cs"/>
                <a:sym typeface="Arial"/>
              </a:defRPr>
            </a:lvl1pPr>
          </a:lstStyle>
          <a:p>
            <a:pPr lvl="0">
              <a:defRPr sz="1800" b="0">
                <a:solidFill>
                  <a:srgbClr val="000000"/>
                </a:solidFill>
                <a:uFillTx/>
              </a:defRPr>
            </a:pPr>
            <a:endParaRPr sz="2200" b="1" dirty="0">
              <a:solidFill>
                <a:srgbClr val="FF9300"/>
              </a:solidFill>
              <a:uFill>
                <a:solidFill>
                  <a:srgbClr val="FF9300"/>
                </a:solidFill>
              </a:uFill>
            </a:endParaRPr>
          </a:p>
        </p:txBody>
      </p:sp>
      <p:sp>
        <p:nvSpPr>
          <p:cNvPr id="2" name="TextBox 1"/>
          <p:cNvSpPr txBox="1"/>
          <p:nvPr/>
        </p:nvSpPr>
        <p:spPr>
          <a:xfrm>
            <a:off x="2443939" y="5431808"/>
            <a:ext cx="4256115" cy="492443"/>
          </a:xfrm>
          <a:prstGeom prst="rect">
            <a:avLst/>
          </a:prstGeom>
          <a:noFill/>
        </p:spPr>
        <p:txBody>
          <a:bodyPr wrap="square" rtlCol="0">
            <a:spAutoFit/>
          </a:bodyPr>
          <a:lstStyle/>
          <a:p>
            <a:r>
              <a:rPr lang="en-US" sz="2600" b="1" dirty="0">
                <a:solidFill>
                  <a:srgbClr val="002060"/>
                </a:solidFill>
                <a:effectLst>
                  <a:outerShdw blurRad="38100" dist="38100" dir="2700000" algn="tl">
                    <a:srgbClr val="000000">
                      <a:alpha val="43137"/>
                    </a:srgbClr>
                  </a:outerShdw>
                </a:effectLst>
              </a:rPr>
              <a:t>Council Rock School District </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7546" y="6124661"/>
            <a:ext cx="613499" cy="601498"/>
          </a:xfrm>
          <a:prstGeom prst="rect">
            <a:avLst/>
          </a:prstGeom>
        </p:spPr>
      </p:pic>
      <p:sp>
        <p:nvSpPr>
          <p:cNvPr id="16" name="Rectangle 15"/>
          <p:cNvSpPr/>
          <p:nvPr/>
        </p:nvSpPr>
        <p:spPr>
          <a:xfrm>
            <a:off x="3886105" y="2955745"/>
            <a:ext cx="78796" cy="2422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291" y="157942"/>
            <a:ext cx="5943091" cy="2717223"/>
          </a:xfrm>
          <a:prstGeom prst="rect">
            <a:avLst/>
          </a:prstGeom>
        </p:spPr>
      </p:pic>
      <p:sp>
        <p:nvSpPr>
          <p:cNvPr id="3" name="Rectangle 2"/>
          <p:cNvSpPr/>
          <p:nvPr/>
        </p:nvSpPr>
        <p:spPr>
          <a:xfrm>
            <a:off x="3726795" y="2928638"/>
            <a:ext cx="914400" cy="2503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3375557760"/>
              </p:ext>
            </p:extLst>
          </p:nvPr>
        </p:nvGraphicFramePr>
        <p:xfrm>
          <a:off x="3886105" y="2955745"/>
          <a:ext cx="5017913" cy="2333755"/>
        </p:xfrm>
        <a:graphic>
          <a:graphicData uri="http://schemas.openxmlformats.org/presentationml/2006/ole">
            <mc:AlternateContent xmlns:mc="http://schemas.openxmlformats.org/markup-compatibility/2006">
              <mc:Choice xmlns:v="urn:schemas-microsoft-com:vml" Requires="v">
                <p:oleObj spid="_x0000_s1067" name="Acrobat Document" r:id="rId8" imgW="18278395" imgH="10277404" progId="Acrobat.Document.11">
                  <p:embed/>
                </p:oleObj>
              </mc:Choice>
              <mc:Fallback>
                <p:oleObj name="Acrobat Document" r:id="rId8" imgW="18278395" imgH="10277404" progId="Acrobat.Document.11">
                  <p:embed/>
                  <p:pic>
                    <p:nvPicPr>
                      <p:cNvPr id="18" name="Object 17"/>
                      <p:cNvPicPr/>
                      <p:nvPr/>
                    </p:nvPicPr>
                    <p:blipFill>
                      <a:blip r:embed="rId9"/>
                      <a:stretch>
                        <a:fillRect/>
                      </a:stretch>
                    </p:blipFill>
                    <p:spPr>
                      <a:xfrm>
                        <a:off x="3886105" y="2955745"/>
                        <a:ext cx="5017913" cy="2333755"/>
                      </a:xfrm>
                      <a:prstGeom prst="rect">
                        <a:avLst/>
                      </a:prstGeom>
                    </p:spPr>
                  </p:pic>
                </p:oleObj>
              </mc:Fallback>
            </mc:AlternateContent>
          </a:graphicData>
        </a:graphic>
      </p:graphicFrame>
      <p:pic>
        <p:nvPicPr>
          <p:cNvPr id="8" name="Picture 7" descr="A picture containing text, clipart&#10;&#10;Description automatically generated">
            <a:extLst>
              <a:ext uri="{FF2B5EF4-FFF2-40B4-BE49-F238E27FC236}">
                <a16:creationId xmlns:a16="http://schemas.microsoft.com/office/drawing/2014/main" id="{0FA6E9FD-48FF-83B1-2543-F304A89746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57043" y="874315"/>
            <a:ext cx="2303666" cy="1388370"/>
          </a:xfrm>
          <a:prstGeom prst="rect">
            <a:avLst/>
          </a:prstGeom>
        </p:spPr>
      </p:pic>
    </p:spTree>
    <p:extLst>
      <p:ext uri="{BB962C8B-B14F-4D97-AF65-F5344CB8AC3E}">
        <p14:creationId xmlns:p14="http://schemas.microsoft.com/office/powerpoint/2010/main" val="3743790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1156" y="715394"/>
            <a:ext cx="8899794" cy="5934788"/>
          </a:xfrm>
        </p:spPr>
        <p:txBody>
          <a:bodyPr>
            <a:normAutofit/>
          </a:bodyPr>
          <a:lstStyle/>
          <a:p>
            <a:pPr marL="0" indent="0">
              <a:buNone/>
            </a:pPr>
            <a:endParaRPr lang="en-US" sz="2000" b="1" dirty="0">
              <a:solidFill>
                <a:srgbClr val="002060"/>
              </a:solidFill>
              <a:effectLst>
                <a:outerShdw blurRad="38100" dist="38100" dir="2700000" algn="tl">
                  <a:srgbClr val="000000">
                    <a:alpha val="43137"/>
                  </a:srgbClr>
                </a:outerShdw>
              </a:effectLst>
            </a:endParaRPr>
          </a:p>
          <a:p>
            <a:pPr marL="514350" indent="-514350">
              <a:buAutoNum type="romanUcPeriod"/>
            </a:pPr>
            <a:r>
              <a:rPr lang="en-US" sz="2000" b="1" dirty="0">
                <a:solidFill>
                  <a:srgbClr val="002060"/>
                </a:solidFill>
                <a:effectLst>
                  <a:outerShdw blurRad="38100" dist="38100" dir="2700000" algn="tl">
                    <a:srgbClr val="000000">
                      <a:alpha val="43137"/>
                    </a:srgbClr>
                  </a:outerShdw>
                </a:effectLst>
              </a:rPr>
              <a:t>Facilities Improvement Projects Update</a:t>
            </a:r>
            <a:endParaRPr lang="en-US" sz="2000" dirty="0"/>
          </a:p>
          <a:p>
            <a:pPr marL="914400" lvl="1" indent="-457200">
              <a:buAutoNum type="alphaLcPeriod"/>
            </a:pPr>
            <a:r>
              <a:rPr lang="en-US" sz="2000" dirty="0"/>
              <a:t>Sol </a:t>
            </a:r>
            <a:r>
              <a:rPr lang="en-US" sz="2000" dirty="0" err="1"/>
              <a:t>Feinstone</a:t>
            </a:r>
            <a:r>
              <a:rPr lang="en-US" sz="2000" dirty="0"/>
              <a:t> Elementary School Additions and Renovations Project</a:t>
            </a:r>
          </a:p>
          <a:p>
            <a:pPr marL="914400" lvl="1" indent="-457200">
              <a:buAutoNum type="alphaLcPeriod"/>
            </a:pPr>
            <a:r>
              <a:rPr lang="en-US" sz="2000" dirty="0"/>
              <a:t>Richboro Elementary School Additions and Renovations Project</a:t>
            </a:r>
          </a:p>
          <a:p>
            <a:pPr marL="457200" lvl="1" indent="0">
              <a:buNone/>
            </a:pPr>
            <a:endParaRPr lang="en-US" sz="2000" dirty="0"/>
          </a:p>
          <a:p>
            <a:pPr marL="0" indent="0">
              <a:buNone/>
            </a:pPr>
            <a:r>
              <a:rPr lang="en-US" sz="2000" b="1" dirty="0">
                <a:solidFill>
                  <a:srgbClr val="002060"/>
                </a:solidFill>
                <a:effectLst>
                  <a:outerShdw blurRad="38100" dist="38100" dir="2700000" algn="tl">
                    <a:srgbClr val="000000">
                      <a:alpha val="43137"/>
                    </a:srgbClr>
                  </a:outerShdw>
                </a:effectLst>
              </a:rPr>
              <a:t>II. Capital Improvement Plan Update (2022-2023 Version 1.11)</a:t>
            </a:r>
          </a:p>
          <a:p>
            <a:pPr marL="914400" lvl="1" indent="-457200">
              <a:buAutoNum type="alphaLcPeriod"/>
            </a:pPr>
            <a:r>
              <a:rPr lang="en-US" sz="2000" dirty="0"/>
              <a:t>Update on Delivery and Presentation of the New CIP Book and 5-Year Plan</a:t>
            </a:r>
          </a:p>
          <a:p>
            <a:pPr marL="457200" lvl="1" indent="0">
              <a:buNone/>
            </a:pPr>
            <a:endParaRPr lang="en-US" sz="2000" dirty="0"/>
          </a:p>
          <a:p>
            <a:pPr marL="0" indent="0">
              <a:buNone/>
            </a:pPr>
            <a:r>
              <a:rPr lang="en-US" sz="2000" b="1" dirty="0">
                <a:solidFill>
                  <a:srgbClr val="002060"/>
                </a:solidFill>
                <a:effectLst>
                  <a:outerShdw blurRad="38100" dist="38100" dir="2700000" algn="tl">
                    <a:srgbClr val="000000">
                      <a:alpha val="43137"/>
                    </a:srgbClr>
                  </a:outerShdw>
                </a:effectLst>
              </a:rPr>
              <a:t>II. Board Agenda Items (20OCT22 Mtg.)</a:t>
            </a:r>
            <a:endParaRPr lang="en-US" sz="2000" dirty="0"/>
          </a:p>
          <a:p>
            <a:pPr marL="914400" lvl="1" indent="-457200">
              <a:buFont typeface="Arial" panose="020B0604020202020204" pitchFamily="34" charset="0"/>
              <a:buAutoNum type="alphaLcPeriod"/>
            </a:pPr>
            <a:r>
              <a:rPr lang="en-US" sz="2000" dirty="0"/>
              <a:t>CRHS South Auditorium Lighting Project Bid Recommendation</a:t>
            </a:r>
          </a:p>
          <a:p>
            <a:pPr marL="914400" lvl="1" indent="-457200">
              <a:buAutoNum type="alphaLcPeriod"/>
            </a:pPr>
            <a:r>
              <a:rPr lang="en-US" sz="2000" dirty="0"/>
              <a:t>HCES and SFES Furniture Purchase</a:t>
            </a:r>
          </a:p>
          <a:p>
            <a:pPr marL="914400" lvl="1" indent="-457200">
              <a:buAutoNum type="alphaLcPeriod"/>
            </a:pPr>
            <a:r>
              <a:rPr lang="en-US" sz="2000" dirty="0"/>
              <a:t>HCES Change Order</a:t>
            </a:r>
          </a:p>
          <a:p>
            <a:pPr marL="457200" lvl="1" indent="0">
              <a:buNone/>
            </a:pPr>
            <a:endParaRPr lang="en-US" sz="2200" dirty="0"/>
          </a:p>
          <a:p>
            <a:pPr marL="0" lvl="0" indent="0">
              <a:buNone/>
            </a:pPr>
            <a:endParaRPr lang="en-US" sz="2000" b="1" dirty="0">
              <a:solidFill>
                <a:schemeClr val="tx1">
                  <a:lumMod val="65000"/>
                  <a:lumOff val="35000"/>
                </a:schemeClr>
              </a:solidFill>
              <a:effectLst>
                <a:outerShdw blurRad="38100" dist="38100" dir="2700000" algn="tl">
                  <a:srgbClr val="000000">
                    <a:alpha val="43137"/>
                  </a:srgbClr>
                </a:outerShdw>
              </a:effectLst>
            </a:endParaRPr>
          </a:p>
        </p:txBody>
      </p:sp>
      <p:sp>
        <p:nvSpPr>
          <p:cNvPr id="2" name="Title 1"/>
          <p:cNvSpPr>
            <a:spLocks noGrp="1"/>
          </p:cNvSpPr>
          <p:nvPr>
            <p:ph type="title"/>
          </p:nvPr>
        </p:nvSpPr>
        <p:spPr>
          <a:xfrm>
            <a:off x="0" y="0"/>
            <a:ext cx="9144000" cy="852256"/>
          </a:xfrm>
          <a:solidFill>
            <a:schemeClr val="tx1">
              <a:lumMod val="65000"/>
              <a:lumOff val="35000"/>
            </a:schemeClr>
          </a:solidFill>
        </p:spPr>
        <p:txBody>
          <a:bodyPr>
            <a:normAutofit fontScale="90000"/>
          </a:bodyPr>
          <a:lstStyle/>
          <a:p>
            <a:r>
              <a:rPr lang="en-US" sz="3000" b="1">
                <a:solidFill>
                  <a:schemeClr val="bg1"/>
                </a:solidFill>
                <a:effectLst>
                  <a:outerShdw blurRad="38100" dist="38100" dir="2700000" algn="tl">
                    <a:srgbClr val="000000">
                      <a:alpha val="43137"/>
                    </a:srgbClr>
                  </a:outerShdw>
                </a:effectLst>
              </a:rPr>
              <a:t>FINANCE COMMITTEE MEETING </a:t>
            </a:r>
            <a:br>
              <a:rPr lang="en-US" sz="3000" b="1">
                <a:solidFill>
                  <a:schemeClr val="bg1"/>
                </a:solidFill>
                <a:effectLst>
                  <a:outerShdw blurRad="38100" dist="38100" dir="2700000" algn="tl">
                    <a:srgbClr val="000000">
                      <a:alpha val="43137"/>
                    </a:srgbClr>
                  </a:outerShdw>
                </a:effectLst>
              </a:rPr>
            </a:br>
            <a:r>
              <a:rPr lang="en-US" sz="3000" b="1">
                <a:solidFill>
                  <a:schemeClr val="bg1"/>
                </a:solidFill>
                <a:effectLst>
                  <a:outerShdw blurRad="38100" dist="38100" dir="2700000" algn="tl">
                    <a:srgbClr val="000000">
                      <a:alpha val="43137"/>
                    </a:srgbClr>
                  </a:outerShdw>
                </a:effectLst>
              </a:rPr>
              <a:t>FACILITIES RELATED AGENDA ITEMS</a:t>
            </a:r>
            <a:endParaRPr lang="en-US" sz="3000" b="1" dirty="0">
              <a:solidFill>
                <a:schemeClr val="bg1"/>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0C2131C9-E274-242D-F90F-0BA43F561C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7546" y="6124661"/>
            <a:ext cx="613499" cy="601498"/>
          </a:xfrm>
          <a:prstGeom prst="rect">
            <a:avLst/>
          </a:prstGeom>
        </p:spPr>
      </p:pic>
    </p:spTree>
    <p:extLst>
      <p:ext uri="{BB962C8B-B14F-4D97-AF65-F5344CB8AC3E}">
        <p14:creationId xmlns:p14="http://schemas.microsoft.com/office/powerpoint/2010/main" val="988924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4856" r="12798" b="-1"/>
          <a:stretch/>
        </p:blipFill>
        <p:spPr>
          <a:xfrm>
            <a:off x="20" y="10"/>
            <a:ext cx="725221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5487331" y="823346"/>
            <a:ext cx="3529801" cy="3692028"/>
          </a:xfrm>
          <a:noFill/>
        </p:spPr>
        <p:txBody>
          <a:bodyPr vert="horz" lIns="91440" tIns="45720" rIns="91440" bIns="45720" rtlCol="0" anchor="b">
            <a:normAutofit/>
          </a:bodyPr>
          <a:lstStyle/>
          <a:p>
            <a:pPr algn="l">
              <a:lnSpc>
                <a:spcPct val="90000"/>
              </a:lnSpc>
            </a:pPr>
            <a:r>
              <a:rPr lang="en-US" sz="4000" b="1" dirty="0">
                <a:solidFill>
                  <a:srgbClr val="002060"/>
                </a:solidFill>
                <a:effectLst>
                  <a:outerShdw blurRad="38100" dist="38100" dir="2700000" algn="tl">
                    <a:srgbClr val="000000">
                      <a:alpha val="43137"/>
                    </a:srgbClr>
                  </a:outerShdw>
                </a:effectLst>
                <a:latin typeface="+mn-lt"/>
                <a:ea typeface="Yu Mincho Demibold" panose="02020600000000000000" pitchFamily="18" charset="-128"/>
              </a:rPr>
              <a:t>FACILITIES IMPROVEMENT PROJECTS UPDATE</a:t>
            </a:r>
          </a:p>
        </p:txBody>
      </p:sp>
    </p:spTree>
    <p:extLst>
      <p:ext uri="{BB962C8B-B14F-4D97-AF65-F5344CB8AC3E}">
        <p14:creationId xmlns:p14="http://schemas.microsoft.com/office/powerpoint/2010/main" val="998189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CHRADERGROUP – Architecture | Interior Design | Structural Engineering">
            <a:extLst>
              <a:ext uri="{FF2B5EF4-FFF2-40B4-BE49-F238E27FC236}">
                <a16:creationId xmlns:a16="http://schemas.microsoft.com/office/drawing/2014/main" id="{3055ADC6-4359-4D34-F724-CCEED52CF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238" y="5720379"/>
            <a:ext cx="2952750" cy="15525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544482" y="1816146"/>
            <a:ext cx="8229600" cy="993556"/>
          </a:xfrm>
        </p:spPr>
        <p:txBody>
          <a:bodyPr>
            <a:normAutofit fontScale="77500" lnSpcReduction="20000"/>
          </a:bodyPr>
          <a:lstStyle/>
          <a:p>
            <a:pPr marL="0" indent="0" algn="ctr">
              <a:buNone/>
            </a:pPr>
            <a:r>
              <a:rPr lang="en-US" sz="4000" b="1" dirty="0">
                <a:effectLst>
                  <a:outerShdw blurRad="38100" dist="38100" dir="2700000" algn="tl">
                    <a:srgbClr val="000000">
                      <a:alpha val="43137"/>
                    </a:srgbClr>
                  </a:outerShdw>
                </a:effectLst>
              </a:rPr>
              <a:t>Additions and Renovations Project</a:t>
            </a:r>
          </a:p>
          <a:p>
            <a:pPr marL="0" indent="0" algn="ctr">
              <a:buNone/>
            </a:pPr>
            <a:r>
              <a:rPr lang="en-US" sz="4000" b="1" dirty="0">
                <a:solidFill>
                  <a:schemeClr val="tx1">
                    <a:lumMod val="65000"/>
                    <a:lumOff val="35000"/>
                  </a:schemeClr>
                </a:solidFill>
                <a:effectLst>
                  <a:outerShdw blurRad="38100" dist="38100" dir="2700000" algn="tl">
                    <a:srgbClr val="000000">
                      <a:alpha val="43137"/>
                    </a:srgbClr>
                  </a:outerShdw>
                </a:effectLst>
              </a:rPr>
              <a:t>Update</a:t>
            </a:r>
          </a:p>
        </p:txBody>
      </p:sp>
      <p:sp>
        <p:nvSpPr>
          <p:cNvPr id="7" name="Content Placeholder 3"/>
          <p:cNvSpPr txBox="1">
            <a:spLocks/>
          </p:cNvSpPr>
          <p:nvPr/>
        </p:nvSpPr>
        <p:spPr>
          <a:xfrm>
            <a:off x="174568" y="2347065"/>
            <a:ext cx="8969432" cy="14022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6700" b="1" i="0" u="none" strike="noStrike" kern="1200" cap="none" spc="0" normalizeH="0" baseline="0" noProof="0" dirty="0">
              <a:ln>
                <a:noFill/>
              </a:ln>
              <a:solidFill>
                <a:prstClr val="black">
                  <a:lumMod val="65000"/>
                  <a:lumOff val="35000"/>
                </a:prstClr>
              </a:solidFill>
              <a:effectLst>
                <a:outerShdw blurRad="38100" dist="38100" dir="2700000" algn="tl">
                  <a:srgbClr val="000000">
                    <a:alpha val="43137"/>
                  </a:srgbClr>
                </a:outerShdw>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Calibri"/>
              <a:ea typeface="+mn-ea"/>
              <a:cs typeface="+mn-cs"/>
            </a:endParaRPr>
          </a:p>
        </p:txBody>
      </p:sp>
      <p:sp>
        <p:nvSpPr>
          <p:cNvPr id="8" name="Content Placeholder 3"/>
          <p:cNvSpPr txBox="1">
            <a:spLocks/>
          </p:cNvSpPr>
          <p:nvPr/>
        </p:nvSpPr>
        <p:spPr>
          <a:xfrm>
            <a:off x="259165" y="1213821"/>
            <a:ext cx="8800235" cy="7684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4000" b="1" dirty="0">
                <a:solidFill>
                  <a:srgbClr val="002060"/>
                </a:solidFill>
                <a:effectLst>
                  <a:outerShdw blurRad="38100" dist="38100" dir="2700000" algn="tl">
                    <a:srgbClr val="000000">
                      <a:alpha val="43137"/>
                    </a:srgbClr>
                  </a:outerShdw>
                </a:effectLst>
                <a:latin typeface="Calibri"/>
              </a:rPr>
              <a:t>Sol </a:t>
            </a:r>
            <a:r>
              <a:rPr lang="en-US" sz="4000" b="1" dirty="0" err="1">
                <a:solidFill>
                  <a:srgbClr val="002060"/>
                </a:solidFill>
                <a:effectLst>
                  <a:outerShdw blurRad="38100" dist="38100" dir="2700000" algn="tl">
                    <a:srgbClr val="000000">
                      <a:alpha val="43137"/>
                    </a:srgbClr>
                  </a:outerShdw>
                </a:effectLst>
                <a:latin typeface="Calibri"/>
              </a:rPr>
              <a:t>Feinstone</a:t>
            </a:r>
            <a:r>
              <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 Elementary School</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Calibri"/>
              <a:ea typeface="+mn-ea"/>
              <a:cs typeface="+mn-cs"/>
            </a:endParaRPr>
          </a:p>
        </p:txBody>
      </p:sp>
      <p:pic>
        <p:nvPicPr>
          <p:cNvPr id="6" name="Picture 5" descr="Logo&#10;&#10;Description automatically generated">
            <a:extLst>
              <a:ext uri="{FF2B5EF4-FFF2-40B4-BE49-F238E27FC236}">
                <a16:creationId xmlns:a16="http://schemas.microsoft.com/office/drawing/2014/main" id="{8FAC7CA4-4BCF-F18E-8C88-A68557D495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4846" y="6108470"/>
            <a:ext cx="1264916" cy="632458"/>
          </a:xfrm>
          <a:prstGeom prst="rect">
            <a:avLst/>
          </a:prstGeom>
        </p:spPr>
      </p:pic>
      <p:pic>
        <p:nvPicPr>
          <p:cNvPr id="2" name="Picture 1">
            <a:extLst>
              <a:ext uri="{FF2B5EF4-FFF2-40B4-BE49-F238E27FC236}">
                <a16:creationId xmlns:a16="http://schemas.microsoft.com/office/drawing/2014/main" id="{0FF3284C-312C-B8DB-C71F-00148E464B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454" y="2926956"/>
            <a:ext cx="5943091" cy="2717223"/>
          </a:xfrm>
          <a:prstGeom prst="rect">
            <a:avLst/>
          </a:prstGeom>
        </p:spPr>
      </p:pic>
    </p:spTree>
    <p:extLst>
      <p:ext uri="{BB962C8B-B14F-4D97-AF65-F5344CB8AC3E}">
        <p14:creationId xmlns:p14="http://schemas.microsoft.com/office/powerpoint/2010/main" val="679867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C0DEEBF-DB94-4E7E-A9D3-84FA863C3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chemeClr val="bg1">
              <a:lumMod val="75000"/>
              <a:lumOff val="25000"/>
              <a:alpha val="93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55A3F6-4B63-7B53-8BD1-BCCE963F45A8}"/>
              </a:ext>
            </a:extLst>
          </p:cNvPr>
          <p:cNvSpPr txBox="1"/>
          <p:nvPr/>
        </p:nvSpPr>
        <p:spPr>
          <a:xfrm>
            <a:off x="3766365" y="3812954"/>
            <a:ext cx="4848966" cy="141292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000" b="1" kern="1200" dirty="0">
                <a:solidFill>
                  <a:schemeClr val="tx1"/>
                </a:solidFill>
                <a:effectLst>
                  <a:outerShdw blurRad="38100" dist="38100" dir="2700000" algn="tl">
                    <a:srgbClr val="000000">
                      <a:alpha val="43137"/>
                    </a:srgbClr>
                  </a:outerShdw>
                </a:effectLst>
                <a:latin typeface="+mj-lt"/>
                <a:ea typeface="+mj-ea"/>
                <a:cs typeface="+mj-cs"/>
              </a:rPr>
              <a:t>Sol </a:t>
            </a:r>
            <a:r>
              <a:rPr lang="en-US" sz="2000" b="1" kern="1200" dirty="0" err="1">
                <a:solidFill>
                  <a:schemeClr val="tx1"/>
                </a:solidFill>
                <a:effectLst>
                  <a:outerShdw blurRad="38100" dist="38100" dir="2700000" algn="tl">
                    <a:srgbClr val="000000">
                      <a:alpha val="43137"/>
                    </a:srgbClr>
                  </a:outerShdw>
                </a:effectLst>
                <a:latin typeface="+mj-lt"/>
                <a:ea typeface="+mj-ea"/>
                <a:cs typeface="+mj-cs"/>
              </a:rPr>
              <a:t>Feinstone</a:t>
            </a:r>
            <a:r>
              <a:rPr lang="en-US" sz="2000" b="1" kern="1200" dirty="0">
                <a:solidFill>
                  <a:schemeClr val="tx1"/>
                </a:solidFill>
                <a:effectLst>
                  <a:outerShdw blurRad="38100" dist="38100" dir="2700000" algn="tl">
                    <a:srgbClr val="000000">
                      <a:alpha val="43137"/>
                    </a:srgbClr>
                  </a:outerShdw>
                </a:effectLst>
                <a:latin typeface="+mj-lt"/>
                <a:ea typeface="+mj-ea"/>
                <a:cs typeface="+mj-cs"/>
              </a:rPr>
              <a:t> ES Additions and Renovations Project</a:t>
            </a:r>
          </a:p>
          <a:p>
            <a:pPr>
              <a:lnSpc>
                <a:spcPct val="90000"/>
              </a:lnSpc>
              <a:spcBef>
                <a:spcPct val="0"/>
              </a:spcBef>
              <a:spcAft>
                <a:spcPts val="600"/>
              </a:spcAft>
            </a:pPr>
            <a:r>
              <a:rPr lang="en-US" sz="2000" b="1" kern="1200" dirty="0">
                <a:solidFill>
                  <a:schemeClr val="tx1"/>
                </a:solidFill>
                <a:effectLst>
                  <a:outerShdw blurRad="38100" dist="38100" dir="2700000" algn="tl">
                    <a:srgbClr val="000000">
                      <a:alpha val="43137"/>
                    </a:srgbClr>
                  </a:outerShdw>
                </a:effectLst>
                <a:latin typeface="+mj-lt"/>
                <a:ea typeface="+mj-ea"/>
                <a:cs typeface="+mj-cs"/>
              </a:rPr>
              <a:t>Progress Photos – New Entry/Cafeteria Construction</a:t>
            </a:r>
          </a:p>
        </p:txBody>
      </p:sp>
      <p:cxnSp>
        <p:nvCxnSpPr>
          <p:cNvPr id="14" name="Straight Connector 13">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3622" y="5336249"/>
            <a:ext cx="4114800" cy="0"/>
          </a:xfrm>
          <a:prstGeom prst="line">
            <a:avLst/>
          </a:prstGeom>
          <a:ln w="22225">
            <a:solidFill>
              <a:schemeClr val="tx1">
                <a:alpha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sky, outdoor, building, roof&#10;&#10;Description automatically generated">
            <a:extLst>
              <a:ext uri="{FF2B5EF4-FFF2-40B4-BE49-F238E27FC236}">
                <a16:creationId xmlns:a16="http://schemas.microsoft.com/office/drawing/2014/main" id="{E363A030-DC78-503C-0432-FCAC60848D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17" r="36718" b="1"/>
          <a:stretch/>
        </p:blipFill>
        <p:spPr>
          <a:xfrm>
            <a:off x="20" y="23"/>
            <a:ext cx="3050602" cy="6857323"/>
          </a:xfrm>
          <a:prstGeom prst="rect">
            <a:avLst/>
          </a:prstGeom>
        </p:spPr>
      </p:pic>
      <p:cxnSp>
        <p:nvCxnSpPr>
          <p:cNvPr id="16" name="Straight Connector 15">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8239" y="-68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Logo&#10;&#10;Description automatically generated">
            <a:extLst>
              <a:ext uri="{FF2B5EF4-FFF2-40B4-BE49-F238E27FC236}">
                <a16:creationId xmlns:a16="http://schemas.microsoft.com/office/drawing/2014/main" id="{F52FBAB4-E2F3-934F-E886-1FB4319961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8829" y="167105"/>
            <a:ext cx="993570" cy="496785"/>
          </a:xfrm>
          <a:prstGeom prst="rect">
            <a:avLst/>
          </a:prstGeom>
        </p:spPr>
      </p:pic>
      <p:pic>
        <p:nvPicPr>
          <p:cNvPr id="6" name="Picture 5" descr="A building under construction&#10;&#10;Description automatically generated with medium confidence">
            <a:extLst>
              <a:ext uri="{FF2B5EF4-FFF2-40B4-BE49-F238E27FC236}">
                <a16:creationId xmlns:a16="http://schemas.microsoft.com/office/drawing/2014/main" id="{EBD7196A-8DBE-3923-AC12-A094D572ECA2}"/>
              </a:ext>
              <a:ext uri="{C183D7F6-B498-43B3-948B-1728B52AA6E4}">
                <adec:decorative xmlns:adec="http://schemas.microsoft.com/office/drawing/2017/decorative" val="0"/>
              </a:ext>
            </a:extLst>
          </p:cNvPr>
          <p:cNvPicPr>
            <a:picLocks noChangeAspect="1"/>
          </p:cNvPicPr>
          <p:nvPr/>
        </p:nvPicPr>
        <p:blipFill rotWithShape="1">
          <a:blip r:embed="rId5">
            <a:extLst>
              <a:ext uri="{28A0092B-C50C-407E-A947-70E740481C1C}">
                <a14:useLocalDpi xmlns:a14="http://schemas.microsoft.com/office/drawing/2010/main" val="0"/>
              </a:ext>
            </a:extLst>
          </a:blip>
          <a:srcRect l="18319" r="15043"/>
          <a:stretch/>
        </p:blipFill>
        <p:spPr>
          <a:xfrm>
            <a:off x="3050622" y="-901"/>
            <a:ext cx="6093378" cy="6858000"/>
          </a:xfrm>
          <a:prstGeom prst="rect">
            <a:avLst/>
          </a:prstGeom>
        </p:spPr>
      </p:pic>
      <p:sp>
        <p:nvSpPr>
          <p:cNvPr id="9" name="TextBox 8">
            <a:extLst>
              <a:ext uri="{FF2B5EF4-FFF2-40B4-BE49-F238E27FC236}">
                <a16:creationId xmlns:a16="http://schemas.microsoft.com/office/drawing/2014/main" id="{B400AB2E-5DDF-7FDE-1EFA-C2576067DC44}"/>
              </a:ext>
            </a:extLst>
          </p:cNvPr>
          <p:cNvSpPr txBox="1"/>
          <p:nvPr/>
        </p:nvSpPr>
        <p:spPr>
          <a:xfrm>
            <a:off x="3046690" y="0"/>
            <a:ext cx="6150649" cy="861774"/>
          </a:xfrm>
          <a:prstGeom prst="rect">
            <a:avLst/>
          </a:prstGeom>
          <a:solidFill>
            <a:schemeClr val="bg1"/>
          </a:solidFill>
        </p:spPr>
        <p:txBody>
          <a:bodyPr wrap="square" rtlCol="0">
            <a:spAutoFit/>
          </a:bodyPr>
          <a:lstStyle/>
          <a:p>
            <a:r>
              <a:rPr lang="en-US" dirty="0"/>
              <a:t>Sol </a:t>
            </a:r>
            <a:r>
              <a:rPr lang="en-US" dirty="0" err="1"/>
              <a:t>Feinstone</a:t>
            </a:r>
            <a:r>
              <a:rPr lang="en-US" dirty="0"/>
              <a:t> Elementary School – Add. and Reno. Project</a:t>
            </a:r>
            <a:endParaRPr lang="en-US" u="sng" dirty="0"/>
          </a:p>
          <a:p>
            <a:pPr marL="285750" indent="-285750">
              <a:buFont typeface="Arial" panose="020B0604020202020204" pitchFamily="34" charset="0"/>
              <a:buChar char="•"/>
            </a:pPr>
            <a:r>
              <a:rPr lang="en-US" sz="1600" dirty="0">
                <a:solidFill>
                  <a:srgbClr val="FF0000"/>
                </a:solidFill>
              </a:rPr>
              <a:t>New ADA Ramp Construction</a:t>
            </a:r>
          </a:p>
          <a:p>
            <a:pPr marL="285750" indent="-285750">
              <a:buFont typeface="Arial" panose="020B0604020202020204" pitchFamily="34" charset="0"/>
              <a:buChar char="•"/>
            </a:pPr>
            <a:r>
              <a:rPr lang="en-US" sz="1600" dirty="0">
                <a:solidFill>
                  <a:srgbClr val="FF0000"/>
                </a:solidFill>
              </a:rPr>
              <a:t>New Student Entry and Kitchen Addition</a:t>
            </a:r>
          </a:p>
        </p:txBody>
      </p:sp>
      <p:pic>
        <p:nvPicPr>
          <p:cNvPr id="17" name="Picture 16" descr="Logo&#10;&#10;Description automatically generated">
            <a:extLst>
              <a:ext uri="{FF2B5EF4-FFF2-40B4-BE49-F238E27FC236}">
                <a16:creationId xmlns:a16="http://schemas.microsoft.com/office/drawing/2014/main" id="{532BB035-3C9D-72A8-1357-0BD4CB8833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4631" y="522782"/>
            <a:ext cx="637694" cy="291956"/>
          </a:xfrm>
          <a:prstGeom prst="rect">
            <a:avLst/>
          </a:prstGeom>
        </p:spPr>
      </p:pic>
    </p:spTree>
    <p:extLst>
      <p:ext uri="{BB962C8B-B14F-4D97-AF65-F5344CB8AC3E}">
        <p14:creationId xmlns:p14="http://schemas.microsoft.com/office/powerpoint/2010/main" val="587796146"/>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D5F616-8CD7-6499-0AC7-EB01537718A8}"/>
              </a:ext>
            </a:extLst>
          </p:cNvPr>
          <p:cNvPicPr>
            <a:picLocks noChangeAspect="1"/>
          </p:cNvPicPr>
          <p:nvPr/>
        </p:nvPicPr>
        <p:blipFill>
          <a:blip r:embed="rId3" cstate="print">
            <a:extLst>
              <a:ext uri="{28A0092B-C50C-407E-A947-70E740481C1C}">
                <a14:useLocalDpi xmlns:a14="http://schemas.microsoft.com/office/drawing/2010/main" val="0"/>
              </a:ext>
            </a:extLst>
          </a:blip>
          <a:srcRect t="122" b="122"/>
          <a:stretch/>
        </p:blipFill>
        <p:spPr>
          <a:xfrm>
            <a:off x="20" y="-2"/>
            <a:ext cx="3048217" cy="2281286"/>
          </a:xfrm>
          <a:prstGeom prst="rect">
            <a:avLst/>
          </a:prstGeom>
        </p:spPr>
      </p:pic>
      <p:pic>
        <p:nvPicPr>
          <p:cNvPr id="10" name="Picture 9">
            <a:extLst>
              <a:ext uri="{FF2B5EF4-FFF2-40B4-BE49-F238E27FC236}">
                <a16:creationId xmlns:a16="http://schemas.microsoft.com/office/drawing/2014/main" id="{CFB6BF90-41D0-C33A-D6ED-FC059B795752}"/>
              </a:ext>
            </a:extLst>
          </p:cNvPr>
          <p:cNvPicPr>
            <a:picLocks noChangeAspect="1"/>
          </p:cNvPicPr>
          <p:nvPr/>
        </p:nvPicPr>
        <p:blipFill>
          <a:blip r:embed="rId4" cstate="print">
            <a:extLst>
              <a:ext uri="{28A0092B-C50C-407E-A947-70E740481C1C}">
                <a14:useLocalDpi xmlns:a14="http://schemas.microsoft.com/office/drawing/2010/main" val="0"/>
              </a:ext>
            </a:extLst>
          </a:blip>
          <a:srcRect t="122" b="122"/>
          <a:stretch/>
        </p:blipFill>
        <p:spPr>
          <a:xfrm>
            <a:off x="0" y="2290277"/>
            <a:ext cx="3048214" cy="2281271"/>
          </a:xfrm>
          <a:prstGeom prst="rect">
            <a:avLst/>
          </a:prstGeom>
        </p:spPr>
      </p:pic>
      <p:pic>
        <p:nvPicPr>
          <p:cNvPr id="12" name="Picture 11">
            <a:extLst>
              <a:ext uri="{FF2B5EF4-FFF2-40B4-BE49-F238E27FC236}">
                <a16:creationId xmlns:a16="http://schemas.microsoft.com/office/drawing/2014/main" id="{19EAE4EB-D33C-2BD9-3495-B212F1EAA1AC}"/>
              </a:ext>
            </a:extLst>
          </p:cNvPr>
          <p:cNvPicPr>
            <a:picLocks noChangeAspect="1"/>
          </p:cNvPicPr>
          <p:nvPr/>
        </p:nvPicPr>
        <p:blipFill>
          <a:blip r:embed="rId5" cstate="print">
            <a:extLst>
              <a:ext uri="{28A0092B-C50C-407E-A947-70E740481C1C}">
                <a14:useLocalDpi xmlns:a14="http://schemas.microsoft.com/office/drawing/2010/main" val="0"/>
              </a:ext>
            </a:extLst>
          </a:blip>
          <a:srcRect t="280" b="280"/>
          <a:stretch/>
        </p:blipFill>
        <p:spPr>
          <a:xfrm>
            <a:off x="1" y="4585733"/>
            <a:ext cx="3045856" cy="2272267"/>
          </a:xfrm>
          <a:prstGeom prst="rect">
            <a:avLst/>
          </a:prstGeom>
        </p:spPr>
      </p:pic>
      <p:sp>
        <p:nvSpPr>
          <p:cNvPr id="17" name="Rectangle 16">
            <a:extLst>
              <a:ext uri="{FF2B5EF4-FFF2-40B4-BE49-F238E27FC236}">
                <a16:creationId xmlns:a16="http://schemas.microsoft.com/office/drawing/2014/main" id="{FC0DEEBF-DB94-4E7E-A9D3-84FA863C3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chemeClr val="bg1">
              <a:lumMod val="75000"/>
              <a:lumOff val="25000"/>
              <a:alpha val="93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55A3F6-4B63-7B53-8BD1-BCCE963F45A8}"/>
              </a:ext>
            </a:extLst>
          </p:cNvPr>
          <p:cNvSpPr txBox="1"/>
          <p:nvPr/>
        </p:nvSpPr>
        <p:spPr>
          <a:xfrm>
            <a:off x="4882717" y="4376695"/>
            <a:ext cx="3732613" cy="849188"/>
          </a:xfrm>
          <a:prstGeom prst="rect">
            <a:avLst/>
          </a:prstGeom>
        </p:spPr>
        <p:txBody>
          <a:bodyPr vert="horz" lIns="91440" tIns="45720" rIns="91440" bIns="45720" rtlCol="0" anchor="b">
            <a:normAutofit fontScale="70000" lnSpcReduction="20000"/>
          </a:bodyPr>
          <a:lstStyle/>
          <a:p>
            <a:pPr>
              <a:lnSpc>
                <a:spcPct val="90000"/>
              </a:lnSpc>
              <a:spcBef>
                <a:spcPct val="0"/>
              </a:spcBef>
              <a:spcAft>
                <a:spcPts val="600"/>
              </a:spcAft>
            </a:pPr>
            <a:r>
              <a:rPr lang="en-US" sz="2000" b="1" kern="1200" dirty="0">
                <a:solidFill>
                  <a:schemeClr val="tx1"/>
                </a:solidFill>
                <a:effectLst>
                  <a:outerShdw blurRad="38100" dist="38100" dir="2700000" algn="tl">
                    <a:srgbClr val="000000">
                      <a:alpha val="43137"/>
                    </a:srgbClr>
                  </a:outerShdw>
                </a:effectLst>
                <a:latin typeface="+mj-lt"/>
                <a:ea typeface="+mj-ea"/>
                <a:cs typeface="+mj-cs"/>
              </a:rPr>
              <a:t>Sol </a:t>
            </a:r>
            <a:r>
              <a:rPr lang="en-US" sz="2000" b="1" kern="1200" dirty="0" err="1">
                <a:solidFill>
                  <a:schemeClr val="tx1"/>
                </a:solidFill>
                <a:effectLst>
                  <a:outerShdw blurRad="38100" dist="38100" dir="2700000" algn="tl">
                    <a:srgbClr val="000000">
                      <a:alpha val="43137"/>
                    </a:srgbClr>
                  </a:outerShdw>
                </a:effectLst>
                <a:latin typeface="+mj-lt"/>
                <a:ea typeface="+mj-ea"/>
                <a:cs typeface="+mj-cs"/>
              </a:rPr>
              <a:t>Feinstone</a:t>
            </a:r>
            <a:r>
              <a:rPr lang="en-US" sz="2000" b="1" kern="1200" dirty="0">
                <a:solidFill>
                  <a:schemeClr val="tx1"/>
                </a:solidFill>
                <a:effectLst>
                  <a:outerShdw blurRad="38100" dist="38100" dir="2700000" algn="tl">
                    <a:srgbClr val="000000">
                      <a:alpha val="43137"/>
                    </a:srgbClr>
                  </a:outerShdw>
                </a:effectLst>
                <a:latin typeface="+mj-lt"/>
                <a:ea typeface="+mj-ea"/>
                <a:cs typeface="+mj-cs"/>
              </a:rPr>
              <a:t> ES Additions and Renovations Project</a:t>
            </a:r>
          </a:p>
          <a:p>
            <a:pPr>
              <a:lnSpc>
                <a:spcPct val="90000"/>
              </a:lnSpc>
              <a:spcBef>
                <a:spcPct val="0"/>
              </a:spcBef>
              <a:spcAft>
                <a:spcPts val="600"/>
              </a:spcAft>
            </a:pPr>
            <a:r>
              <a:rPr lang="en-US" sz="2000" b="1" kern="1200" dirty="0">
                <a:solidFill>
                  <a:schemeClr val="tx1"/>
                </a:solidFill>
                <a:effectLst>
                  <a:outerShdw blurRad="38100" dist="38100" dir="2700000" algn="tl">
                    <a:srgbClr val="000000">
                      <a:alpha val="43137"/>
                    </a:srgbClr>
                  </a:outerShdw>
                </a:effectLst>
                <a:latin typeface="+mj-lt"/>
                <a:ea typeface="+mj-ea"/>
                <a:cs typeface="+mj-cs"/>
              </a:rPr>
              <a:t>Progress Photos – New ADA Ramp Construction</a:t>
            </a:r>
          </a:p>
        </p:txBody>
      </p:sp>
      <p:cxnSp>
        <p:nvCxnSpPr>
          <p:cNvPr id="19" name="Straight Connector 18">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304824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304824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3622" y="5336249"/>
            <a:ext cx="4114800" cy="0"/>
          </a:xfrm>
          <a:prstGeom prst="line">
            <a:avLst/>
          </a:prstGeom>
          <a:ln w="22225">
            <a:solidFill>
              <a:schemeClr val="tx1">
                <a:alpha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8239" y="-68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Logo&#10;&#10;Description automatically generated">
            <a:extLst>
              <a:ext uri="{FF2B5EF4-FFF2-40B4-BE49-F238E27FC236}">
                <a16:creationId xmlns:a16="http://schemas.microsoft.com/office/drawing/2014/main" id="{F52FBAB4-E2F3-934F-E886-1FB4319961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8829" y="167105"/>
            <a:ext cx="993570" cy="496785"/>
          </a:xfrm>
          <a:prstGeom prst="rect">
            <a:avLst/>
          </a:prstGeom>
        </p:spPr>
      </p:pic>
      <p:pic>
        <p:nvPicPr>
          <p:cNvPr id="6" name="Picture 5">
            <a:extLst>
              <a:ext uri="{FF2B5EF4-FFF2-40B4-BE49-F238E27FC236}">
                <a16:creationId xmlns:a16="http://schemas.microsoft.com/office/drawing/2014/main" id="{28F83D89-E08E-6903-79AE-F087A18BF6DB}"/>
              </a:ext>
            </a:extLst>
          </p:cNvPr>
          <p:cNvPicPr>
            <a:picLocks noChangeAspect="1"/>
          </p:cNvPicPr>
          <p:nvPr/>
        </p:nvPicPr>
        <p:blipFill>
          <a:blip r:embed="rId7" cstate="print">
            <a:extLst>
              <a:ext uri="{28A0092B-C50C-407E-A947-70E740481C1C}">
                <a14:useLocalDpi xmlns:a14="http://schemas.microsoft.com/office/drawing/2010/main" val="0"/>
              </a:ext>
            </a:extLst>
          </a:blip>
          <a:srcRect l="16664" r="16664"/>
          <a:stretch/>
        </p:blipFill>
        <p:spPr>
          <a:xfrm>
            <a:off x="3144159" y="-2034"/>
            <a:ext cx="6093378" cy="6859357"/>
          </a:xfrm>
          <a:prstGeom prst="rect">
            <a:avLst/>
          </a:prstGeom>
        </p:spPr>
      </p:pic>
      <p:sp>
        <p:nvSpPr>
          <p:cNvPr id="13" name="TextBox 12">
            <a:extLst>
              <a:ext uri="{FF2B5EF4-FFF2-40B4-BE49-F238E27FC236}">
                <a16:creationId xmlns:a16="http://schemas.microsoft.com/office/drawing/2014/main" id="{BF7EC6E0-432F-FA66-D907-4BCAE4335EF3}"/>
              </a:ext>
            </a:extLst>
          </p:cNvPr>
          <p:cNvSpPr txBox="1"/>
          <p:nvPr/>
        </p:nvSpPr>
        <p:spPr>
          <a:xfrm>
            <a:off x="3144159" y="-2034"/>
            <a:ext cx="6093378" cy="861774"/>
          </a:xfrm>
          <a:prstGeom prst="rect">
            <a:avLst/>
          </a:prstGeom>
          <a:solidFill>
            <a:schemeClr val="bg1"/>
          </a:solidFill>
        </p:spPr>
        <p:txBody>
          <a:bodyPr wrap="square" rtlCol="0">
            <a:spAutoFit/>
          </a:bodyPr>
          <a:lstStyle/>
          <a:p>
            <a:r>
              <a:rPr lang="en-US" dirty="0"/>
              <a:t>Sol </a:t>
            </a:r>
            <a:r>
              <a:rPr lang="en-US" dirty="0" err="1"/>
              <a:t>Feinstone</a:t>
            </a:r>
            <a:r>
              <a:rPr lang="en-US" dirty="0"/>
              <a:t> Elementary School – Add. and Reno. Project</a:t>
            </a:r>
            <a:endParaRPr lang="en-US" u="sng" dirty="0"/>
          </a:p>
          <a:p>
            <a:pPr marL="285750" indent="-285750">
              <a:buFont typeface="Arial" panose="020B0604020202020204" pitchFamily="34" charset="0"/>
              <a:buChar char="•"/>
            </a:pPr>
            <a:r>
              <a:rPr lang="en-US" sz="1600" dirty="0">
                <a:solidFill>
                  <a:srgbClr val="FF0000"/>
                </a:solidFill>
              </a:rPr>
              <a:t>New Air-Cooled Chiller	New Toilet Rooms</a:t>
            </a:r>
          </a:p>
          <a:p>
            <a:pPr marL="285750" indent="-285750">
              <a:buFont typeface="Arial" panose="020B0604020202020204" pitchFamily="34" charset="0"/>
              <a:buChar char="•"/>
            </a:pPr>
            <a:r>
              <a:rPr lang="en-US" sz="1600" dirty="0">
                <a:solidFill>
                  <a:srgbClr val="FF0000"/>
                </a:solidFill>
              </a:rPr>
              <a:t>New Learning Stairs	New Classroom Addition</a:t>
            </a:r>
          </a:p>
        </p:txBody>
      </p:sp>
      <p:pic>
        <p:nvPicPr>
          <p:cNvPr id="16" name="Picture 15" descr="Logo&#10;&#10;Description automatically generated">
            <a:extLst>
              <a:ext uri="{FF2B5EF4-FFF2-40B4-BE49-F238E27FC236}">
                <a16:creationId xmlns:a16="http://schemas.microsoft.com/office/drawing/2014/main" id="{F820981C-9EFC-B12B-F981-3D96A3E99B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7565" y="517912"/>
            <a:ext cx="637694" cy="291956"/>
          </a:xfrm>
          <a:prstGeom prst="rect">
            <a:avLst/>
          </a:prstGeom>
        </p:spPr>
      </p:pic>
    </p:spTree>
    <p:extLst>
      <p:ext uri="{BB962C8B-B14F-4D97-AF65-F5344CB8AC3E}">
        <p14:creationId xmlns:p14="http://schemas.microsoft.com/office/powerpoint/2010/main" val="2771596073"/>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D5F616-8CD7-6499-0AC7-EB01537718A8}"/>
              </a:ext>
            </a:extLst>
          </p:cNvPr>
          <p:cNvPicPr>
            <a:picLocks noChangeAspect="1"/>
          </p:cNvPicPr>
          <p:nvPr/>
        </p:nvPicPr>
        <p:blipFill>
          <a:blip r:embed="rId3" cstate="print">
            <a:extLst>
              <a:ext uri="{28A0092B-C50C-407E-A947-70E740481C1C}">
                <a14:useLocalDpi xmlns:a14="http://schemas.microsoft.com/office/drawing/2010/main" val="0"/>
              </a:ext>
            </a:extLst>
          </a:blip>
          <a:srcRect t="482" b="482"/>
          <a:stretch/>
        </p:blipFill>
        <p:spPr>
          <a:xfrm>
            <a:off x="6072706" y="-680"/>
            <a:ext cx="3071294" cy="2281286"/>
          </a:xfrm>
          <a:prstGeom prst="rect">
            <a:avLst/>
          </a:prstGeom>
        </p:spPr>
      </p:pic>
      <p:sp>
        <p:nvSpPr>
          <p:cNvPr id="17" name="Rectangle 16">
            <a:extLst>
              <a:ext uri="{FF2B5EF4-FFF2-40B4-BE49-F238E27FC236}">
                <a16:creationId xmlns:a16="http://schemas.microsoft.com/office/drawing/2014/main" id="{FC0DEEBF-DB94-4E7E-A9D3-84FA863C3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chemeClr val="bg1">
              <a:lumMod val="75000"/>
              <a:lumOff val="25000"/>
              <a:alpha val="93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55A3F6-4B63-7B53-8BD1-BCCE963F45A8}"/>
              </a:ext>
            </a:extLst>
          </p:cNvPr>
          <p:cNvSpPr txBox="1"/>
          <p:nvPr/>
        </p:nvSpPr>
        <p:spPr>
          <a:xfrm>
            <a:off x="4882717" y="4376695"/>
            <a:ext cx="3732613" cy="849188"/>
          </a:xfrm>
          <a:prstGeom prst="rect">
            <a:avLst/>
          </a:prstGeom>
        </p:spPr>
        <p:txBody>
          <a:bodyPr vert="horz" lIns="91440" tIns="45720" rIns="91440" bIns="45720" rtlCol="0" anchor="b">
            <a:normAutofit fontScale="700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Sol </a:t>
            </a:r>
            <a:r>
              <a:rPr kumimoji="0" lang="en-US" sz="2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Feinstone</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ES Additions and Renovations Project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Progress Photos – New ADA Ramp Construction</a:t>
            </a:r>
          </a:p>
        </p:txBody>
      </p:sp>
      <p:cxnSp>
        <p:nvCxnSpPr>
          <p:cNvPr id="19" name="Straight Connector 18">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304824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304824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3622" y="5336249"/>
            <a:ext cx="4114800" cy="0"/>
          </a:xfrm>
          <a:prstGeom prst="line">
            <a:avLst/>
          </a:prstGeom>
          <a:ln w="22225">
            <a:solidFill>
              <a:schemeClr val="tx1">
                <a:alpha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8239" y="-68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8F83D89-E08E-6903-79AE-F087A18BF6DB}"/>
              </a:ext>
            </a:extLst>
          </p:cNvPr>
          <p:cNvPicPr>
            <a:picLocks noChangeAspect="1"/>
          </p:cNvPicPr>
          <p:nvPr/>
        </p:nvPicPr>
        <p:blipFill>
          <a:blip r:embed="rId4" cstate="print">
            <a:extLst>
              <a:ext uri="{28A0092B-C50C-407E-A947-70E740481C1C}">
                <a14:useLocalDpi xmlns:a14="http://schemas.microsoft.com/office/drawing/2010/main" val="0"/>
              </a:ext>
            </a:extLst>
          </a:blip>
          <a:srcRect l="16664" r="16664"/>
          <a:stretch/>
        </p:blipFill>
        <p:spPr>
          <a:xfrm>
            <a:off x="-20671" y="0"/>
            <a:ext cx="6093378" cy="6859357"/>
          </a:xfrm>
          <a:prstGeom prst="rect">
            <a:avLst/>
          </a:prstGeom>
        </p:spPr>
      </p:pic>
      <p:sp>
        <p:nvSpPr>
          <p:cNvPr id="13" name="TextBox 12">
            <a:extLst>
              <a:ext uri="{FF2B5EF4-FFF2-40B4-BE49-F238E27FC236}">
                <a16:creationId xmlns:a16="http://schemas.microsoft.com/office/drawing/2014/main" id="{BF7EC6E0-432F-FA66-D907-4BCAE4335EF3}"/>
              </a:ext>
            </a:extLst>
          </p:cNvPr>
          <p:cNvSpPr txBox="1"/>
          <p:nvPr/>
        </p:nvSpPr>
        <p:spPr>
          <a:xfrm>
            <a:off x="-20672" y="0"/>
            <a:ext cx="6790585" cy="8617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Sol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Feinstone</a:t>
            </a:r>
            <a:r>
              <a:rPr kumimoji="0" lang="en-US" sz="1800" b="0" i="0" u="none" strike="noStrike" kern="1200" cap="none" spc="0" normalizeH="0" baseline="0" noProof="0" dirty="0">
                <a:ln>
                  <a:noFill/>
                </a:ln>
                <a:solidFill>
                  <a:prstClr val="white"/>
                </a:solidFill>
                <a:effectLst/>
                <a:uLnTx/>
                <a:uFillTx/>
                <a:latin typeface="Calibri"/>
                <a:ea typeface="+mn-ea"/>
                <a:cs typeface="+mn-cs"/>
              </a:rPr>
              <a:t> Elementary School – Add. and Reno. Project</a:t>
            </a:r>
            <a:endParaRPr kumimoji="0" lang="en-US" sz="1800" b="0" i="0" u="sng"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New </a:t>
            </a:r>
            <a:r>
              <a:rPr lang="en-US" sz="1600" dirty="0">
                <a:solidFill>
                  <a:srgbClr val="FF0000"/>
                </a:solidFill>
                <a:latin typeface="Calibri"/>
              </a:rPr>
              <a:t>H/C Water Hydronic Piping	</a:t>
            </a:r>
            <a:r>
              <a:rPr kumimoji="0" lang="en-US" sz="1600" b="0" i="0" u="none" strike="noStrike" kern="1200" cap="none" spc="0" normalizeH="0" baseline="0" noProof="0" dirty="0">
                <a:ln>
                  <a:noFill/>
                </a:ln>
                <a:solidFill>
                  <a:srgbClr val="FF0000"/>
                </a:solidFill>
                <a:effectLst/>
                <a:uLnTx/>
                <a:uFillTx/>
                <a:latin typeface="Calibri"/>
                <a:ea typeface="+mn-ea"/>
                <a:cs typeface="+mn-cs"/>
              </a:rPr>
              <a:t>New Fire Service Entry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New Domestic Water Storage Tank	New Propane Energy </a:t>
            </a:r>
          </a:p>
        </p:txBody>
      </p:sp>
      <p:pic>
        <p:nvPicPr>
          <p:cNvPr id="10" name="Picture 9">
            <a:extLst>
              <a:ext uri="{FF2B5EF4-FFF2-40B4-BE49-F238E27FC236}">
                <a16:creationId xmlns:a16="http://schemas.microsoft.com/office/drawing/2014/main" id="{CFB6BF90-41D0-C33A-D6ED-FC059B795752}"/>
              </a:ext>
            </a:extLst>
          </p:cNvPr>
          <p:cNvPicPr>
            <a:picLocks noChangeAspect="1"/>
          </p:cNvPicPr>
          <p:nvPr/>
        </p:nvPicPr>
        <p:blipFill>
          <a:blip r:embed="rId5" cstate="print">
            <a:extLst>
              <a:ext uri="{28A0092B-C50C-407E-A947-70E740481C1C}">
                <a14:useLocalDpi xmlns:a14="http://schemas.microsoft.com/office/drawing/2010/main" val="0"/>
              </a:ext>
            </a:extLst>
          </a:blip>
          <a:srcRect t="482" b="482"/>
          <a:stretch/>
        </p:blipFill>
        <p:spPr>
          <a:xfrm>
            <a:off x="6072706" y="2280606"/>
            <a:ext cx="3071293" cy="2281271"/>
          </a:xfrm>
          <a:prstGeom prst="rect">
            <a:avLst/>
          </a:prstGeom>
        </p:spPr>
      </p:pic>
      <p:pic>
        <p:nvPicPr>
          <p:cNvPr id="12" name="Picture 11">
            <a:extLst>
              <a:ext uri="{FF2B5EF4-FFF2-40B4-BE49-F238E27FC236}">
                <a16:creationId xmlns:a16="http://schemas.microsoft.com/office/drawing/2014/main" id="{19EAE4EB-D33C-2BD9-3495-B212F1EAA1AC}"/>
              </a:ext>
            </a:extLst>
          </p:cNvPr>
          <p:cNvPicPr>
            <a:picLocks noChangeAspect="1"/>
          </p:cNvPicPr>
          <p:nvPr/>
        </p:nvPicPr>
        <p:blipFill>
          <a:blip r:embed="rId6" cstate="print">
            <a:extLst>
              <a:ext uri="{28A0092B-C50C-407E-A947-70E740481C1C}">
                <a14:useLocalDpi xmlns:a14="http://schemas.microsoft.com/office/drawing/2010/main" val="0"/>
              </a:ext>
            </a:extLst>
          </a:blip>
          <a:srcRect t="125" b="125"/>
          <a:stretch/>
        </p:blipFill>
        <p:spPr>
          <a:xfrm>
            <a:off x="6072705" y="4561212"/>
            <a:ext cx="3071295" cy="2296788"/>
          </a:xfrm>
          <a:prstGeom prst="rect">
            <a:avLst/>
          </a:prstGeom>
        </p:spPr>
      </p:pic>
      <p:pic>
        <p:nvPicPr>
          <p:cNvPr id="7" name="Picture 6" descr="Logo&#10;&#10;Description automatically generated">
            <a:extLst>
              <a:ext uri="{FF2B5EF4-FFF2-40B4-BE49-F238E27FC236}">
                <a16:creationId xmlns:a16="http://schemas.microsoft.com/office/drawing/2014/main" id="{9D0C43B2-890E-EBE8-8394-03030DBBF0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4023" y="479023"/>
            <a:ext cx="637694" cy="291956"/>
          </a:xfrm>
          <a:prstGeom prst="rect">
            <a:avLst/>
          </a:prstGeom>
        </p:spPr>
      </p:pic>
    </p:spTree>
    <p:extLst>
      <p:ext uri="{BB962C8B-B14F-4D97-AF65-F5344CB8AC3E}">
        <p14:creationId xmlns:p14="http://schemas.microsoft.com/office/powerpoint/2010/main" val="996990358"/>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CHRADERGROUP – Architecture | Interior Design | Structural Engineering">
            <a:extLst>
              <a:ext uri="{FF2B5EF4-FFF2-40B4-BE49-F238E27FC236}">
                <a16:creationId xmlns:a16="http://schemas.microsoft.com/office/drawing/2014/main" id="{3055ADC6-4359-4D34-F724-CCEED52CF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238" y="5720379"/>
            <a:ext cx="2952750" cy="15525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544482" y="1816146"/>
            <a:ext cx="8229600" cy="993556"/>
          </a:xfrm>
        </p:spPr>
        <p:txBody>
          <a:bodyPr>
            <a:normAutofit fontScale="77500" lnSpcReduction="20000"/>
          </a:bodyPr>
          <a:lstStyle/>
          <a:p>
            <a:pPr marL="0" indent="0" algn="ctr">
              <a:buNone/>
            </a:pPr>
            <a:r>
              <a:rPr lang="en-US" sz="4000" b="1" dirty="0">
                <a:effectLst>
                  <a:outerShdw blurRad="38100" dist="38100" dir="2700000" algn="tl">
                    <a:srgbClr val="000000">
                      <a:alpha val="43137"/>
                    </a:srgbClr>
                  </a:outerShdw>
                </a:effectLst>
              </a:rPr>
              <a:t>Additions and Renovations Project</a:t>
            </a:r>
          </a:p>
          <a:p>
            <a:pPr marL="0" indent="0" algn="ctr">
              <a:buNone/>
            </a:pPr>
            <a:r>
              <a:rPr lang="en-US" sz="4000" b="1" dirty="0">
                <a:solidFill>
                  <a:schemeClr val="tx1">
                    <a:lumMod val="65000"/>
                    <a:lumOff val="35000"/>
                  </a:schemeClr>
                </a:solidFill>
                <a:effectLst>
                  <a:outerShdw blurRad="38100" dist="38100" dir="2700000" algn="tl">
                    <a:srgbClr val="000000">
                      <a:alpha val="43137"/>
                    </a:srgbClr>
                  </a:outerShdw>
                </a:effectLst>
              </a:rPr>
              <a:t>Update</a:t>
            </a:r>
          </a:p>
        </p:txBody>
      </p:sp>
      <p:sp>
        <p:nvSpPr>
          <p:cNvPr id="7" name="Content Placeholder 3"/>
          <p:cNvSpPr txBox="1">
            <a:spLocks/>
          </p:cNvSpPr>
          <p:nvPr/>
        </p:nvSpPr>
        <p:spPr>
          <a:xfrm>
            <a:off x="174568" y="2347065"/>
            <a:ext cx="8969432" cy="14022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6700" b="1" i="0" u="none" strike="noStrike" kern="1200" cap="none" spc="0" normalizeH="0" baseline="0" noProof="0" dirty="0">
              <a:ln>
                <a:noFill/>
              </a:ln>
              <a:solidFill>
                <a:prstClr val="black">
                  <a:lumMod val="65000"/>
                  <a:lumOff val="35000"/>
                </a:prstClr>
              </a:solidFill>
              <a:effectLst>
                <a:outerShdw blurRad="38100" dist="38100" dir="2700000" algn="tl">
                  <a:srgbClr val="000000">
                    <a:alpha val="43137"/>
                  </a:srgbClr>
                </a:outerShdw>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Calibri"/>
              <a:ea typeface="+mn-ea"/>
              <a:cs typeface="+mn-cs"/>
            </a:endParaRPr>
          </a:p>
        </p:txBody>
      </p:sp>
      <p:sp>
        <p:nvSpPr>
          <p:cNvPr id="8" name="Content Placeholder 3"/>
          <p:cNvSpPr txBox="1">
            <a:spLocks/>
          </p:cNvSpPr>
          <p:nvPr/>
        </p:nvSpPr>
        <p:spPr>
          <a:xfrm>
            <a:off x="259165" y="1213821"/>
            <a:ext cx="8800235" cy="7684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4000" b="1" dirty="0">
                <a:solidFill>
                  <a:srgbClr val="002060"/>
                </a:solidFill>
                <a:effectLst>
                  <a:outerShdw blurRad="38100" dist="38100" dir="2700000" algn="tl">
                    <a:srgbClr val="000000">
                      <a:alpha val="43137"/>
                    </a:srgbClr>
                  </a:outerShdw>
                </a:effectLst>
                <a:latin typeface="Calibri"/>
              </a:rPr>
              <a:t>Richboro </a:t>
            </a:r>
            <a:r>
              <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Elementary School</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Calibri"/>
              <a:ea typeface="+mn-ea"/>
              <a:cs typeface="+mn-cs"/>
            </a:endParaRPr>
          </a:p>
        </p:txBody>
      </p:sp>
      <p:pic>
        <p:nvPicPr>
          <p:cNvPr id="6" name="Picture 5" descr="Logo&#10;&#10;Description automatically generated">
            <a:extLst>
              <a:ext uri="{FF2B5EF4-FFF2-40B4-BE49-F238E27FC236}">
                <a16:creationId xmlns:a16="http://schemas.microsoft.com/office/drawing/2014/main" id="{8FAC7CA4-4BCF-F18E-8C88-A68557D495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4846" y="6108470"/>
            <a:ext cx="1264916" cy="632458"/>
          </a:xfrm>
          <a:prstGeom prst="rect">
            <a:avLst/>
          </a:prstGeom>
        </p:spPr>
      </p:pic>
      <p:graphicFrame>
        <p:nvGraphicFramePr>
          <p:cNvPr id="3" name="Object 2">
            <a:extLst>
              <a:ext uri="{FF2B5EF4-FFF2-40B4-BE49-F238E27FC236}">
                <a16:creationId xmlns:a16="http://schemas.microsoft.com/office/drawing/2014/main" id="{DAF6E13A-66F0-BEBE-CD10-6D2CE3C037DF}"/>
              </a:ext>
            </a:extLst>
          </p:cNvPr>
          <p:cNvGraphicFramePr>
            <a:graphicFrameLocks noChangeAspect="1"/>
          </p:cNvGraphicFramePr>
          <p:nvPr>
            <p:extLst>
              <p:ext uri="{D42A27DB-BD31-4B8C-83A1-F6EECF244321}">
                <p14:modId xmlns:p14="http://schemas.microsoft.com/office/powerpoint/2010/main" val="3874181224"/>
              </p:ext>
            </p:extLst>
          </p:nvPr>
        </p:nvGraphicFramePr>
        <p:xfrm>
          <a:off x="2150325" y="3048210"/>
          <a:ext cx="5017913" cy="2333755"/>
        </p:xfrm>
        <a:graphic>
          <a:graphicData uri="http://schemas.openxmlformats.org/presentationml/2006/ole">
            <mc:AlternateContent xmlns:mc="http://schemas.openxmlformats.org/markup-compatibility/2006">
              <mc:Choice xmlns:v="urn:schemas-microsoft-com:vml" Requires="v">
                <p:oleObj spid="_x0000_s2070" name="Acrobat Document" r:id="rId6" imgW="18278395" imgH="10277404" progId="Acrobat.Document.11">
                  <p:embed/>
                </p:oleObj>
              </mc:Choice>
              <mc:Fallback>
                <p:oleObj name="Acrobat Document" r:id="rId6" imgW="18278395" imgH="10277404" progId="Acrobat.Document.11">
                  <p:embed/>
                  <p:pic>
                    <p:nvPicPr>
                      <p:cNvPr id="18" name="Object 17"/>
                      <p:cNvPicPr/>
                      <p:nvPr/>
                    </p:nvPicPr>
                    <p:blipFill>
                      <a:blip r:embed="rId7"/>
                      <a:stretch>
                        <a:fillRect/>
                      </a:stretch>
                    </p:blipFill>
                    <p:spPr>
                      <a:xfrm>
                        <a:off x="2150325" y="3048210"/>
                        <a:ext cx="5017913" cy="2333755"/>
                      </a:xfrm>
                      <a:prstGeom prst="rect">
                        <a:avLst/>
                      </a:prstGeom>
                    </p:spPr>
                  </p:pic>
                </p:oleObj>
              </mc:Fallback>
            </mc:AlternateContent>
          </a:graphicData>
        </a:graphic>
      </p:graphicFrame>
    </p:spTree>
    <p:extLst>
      <p:ext uri="{BB962C8B-B14F-4D97-AF65-F5344CB8AC3E}">
        <p14:creationId xmlns:p14="http://schemas.microsoft.com/office/powerpoint/2010/main" val="986516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174568" y="2347065"/>
            <a:ext cx="8969432" cy="14022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6700" b="1" i="0" u="none" strike="noStrike" kern="1200" cap="none" spc="0" normalizeH="0" baseline="0" noProof="0" dirty="0">
              <a:ln>
                <a:noFill/>
              </a:ln>
              <a:solidFill>
                <a:prstClr val="black">
                  <a:lumMod val="65000"/>
                  <a:lumOff val="35000"/>
                </a:prstClr>
              </a:solidFill>
              <a:effectLst>
                <a:outerShdw blurRad="38100" dist="38100" dir="2700000" algn="tl">
                  <a:srgbClr val="000000">
                    <a:alpha val="43137"/>
                  </a:srgbClr>
                </a:outerShdw>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Calibri"/>
              <a:ea typeface="+mn-ea"/>
              <a:cs typeface="+mn-cs"/>
            </a:endParaRPr>
          </a:p>
        </p:txBody>
      </p:sp>
      <p:sp>
        <p:nvSpPr>
          <p:cNvPr id="5" name="TextBox 4">
            <a:extLst>
              <a:ext uri="{FF2B5EF4-FFF2-40B4-BE49-F238E27FC236}">
                <a16:creationId xmlns:a16="http://schemas.microsoft.com/office/drawing/2014/main" id="{E9A091D0-05F1-978D-F592-B3C3FCA1AD89}"/>
              </a:ext>
            </a:extLst>
          </p:cNvPr>
          <p:cNvSpPr txBox="1"/>
          <p:nvPr/>
        </p:nvSpPr>
        <p:spPr>
          <a:xfrm flipH="1">
            <a:off x="0" y="0"/>
            <a:ext cx="9143999" cy="646331"/>
          </a:xfrm>
          <a:prstGeom prst="rect">
            <a:avLst/>
          </a:prstGeom>
          <a:solidFill>
            <a:schemeClr val="bg1">
              <a:lumMod val="85000"/>
            </a:schemeClr>
          </a:solidFill>
          <a:ln w="47625">
            <a:solidFill>
              <a:srgbClr val="002060"/>
            </a:solidFill>
          </a:ln>
        </p:spPr>
        <p:txBody>
          <a:bodyPr wrap="square" rtlCol="0">
            <a:spAutoFit/>
          </a:bodyPr>
          <a:lstStyle/>
          <a:p>
            <a:r>
              <a:rPr lang="en-US" b="1" dirty="0">
                <a:solidFill>
                  <a:srgbClr val="002060"/>
                </a:solidFill>
                <a:effectLst>
                  <a:outerShdw blurRad="38100" dist="38100" dir="2700000" algn="tl">
                    <a:srgbClr val="000000">
                      <a:alpha val="43137"/>
                    </a:srgbClr>
                  </a:outerShdw>
                </a:effectLst>
              </a:rPr>
              <a:t>Richboro Elementary School Additions and Renovations Project</a:t>
            </a:r>
          </a:p>
          <a:p>
            <a:r>
              <a:rPr lang="en-US" b="1" dirty="0">
                <a:solidFill>
                  <a:schemeClr val="tx1">
                    <a:lumMod val="65000"/>
                    <a:lumOff val="35000"/>
                  </a:schemeClr>
                </a:solidFill>
                <a:effectLst>
                  <a:outerShdw blurRad="38100" dist="38100" dir="2700000" algn="tl">
                    <a:srgbClr val="000000">
                      <a:alpha val="43137"/>
                    </a:srgbClr>
                  </a:outerShdw>
                </a:effectLst>
              </a:rPr>
              <a:t>Project Schedule </a:t>
            </a:r>
            <a:r>
              <a:rPr lang="en-US" b="1" dirty="0">
                <a:effectLst>
                  <a:outerShdw blurRad="38100" dist="38100" dir="2700000" algn="tl">
                    <a:srgbClr val="000000">
                      <a:alpha val="43137"/>
                    </a:srgbClr>
                  </a:outerShdw>
                </a:effectLst>
              </a:rPr>
              <a:t>(Bolded Activities Require CR Attendance/Approvals/Action)</a:t>
            </a:r>
          </a:p>
        </p:txBody>
      </p:sp>
      <p:pic>
        <p:nvPicPr>
          <p:cNvPr id="8" name="Picture 7" descr="Logo&#10;&#10;Description automatically generated">
            <a:extLst>
              <a:ext uri="{FF2B5EF4-FFF2-40B4-BE49-F238E27FC236}">
                <a16:creationId xmlns:a16="http://schemas.microsoft.com/office/drawing/2014/main" id="{8B7979FC-FA87-2F3C-3B7C-D5CD293ED4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4444" y="74628"/>
            <a:ext cx="1029657" cy="514829"/>
          </a:xfrm>
          <a:prstGeom prst="rect">
            <a:avLst/>
          </a:prstGeom>
        </p:spPr>
      </p:pic>
      <p:graphicFrame>
        <p:nvGraphicFramePr>
          <p:cNvPr id="3" name="Table 3">
            <a:extLst>
              <a:ext uri="{FF2B5EF4-FFF2-40B4-BE49-F238E27FC236}">
                <a16:creationId xmlns:a16="http://schemas.microsoft.com/office/drawing/2014/main" id="{4B9609D0-92B9-7DAA-601C-D33508B93A92}"/>
              </a:ext>
            </a:extLst>
          </p:cNvPr>
          <p:cNvGraphicFramePr>
            <a:graphicFrameLocks noGrp="1"/>
          </p:cNvGraphicFramePr>
          <p:nvPr>
            <p:extLst>
              <p:ext uri="{D42A27DB-BD31-4B8C-83A1-F6EECF244321}">
                <p14:modId xmlns:p14="http://schemas.microsoft.com/office/powerpoint/2010/main" val="2851596231"/>
              </p:ext>
            </p:extLst>
          </p:nvPr>
        </p:nvGraphicFramePr>
        <p:xfrm>
          <a:off x="0" y="704180"/>
          <a:ext cx="9144000" cy="6153813"/>
        </p:xfrm>
        <a:graphic>
          <a:graphicData uri="http://schemas.openxmlformats.org/drawingml/2006/table">
            <a:tbl>
              <a:tblPr firstRow="1" bandRow="1">
                <a:tableStyleId>{5C22544A-7EE6-4342-B048-85BDC9FD1C3A}</a:tableStyleId>
              </a:tblPr>
              <a:tblGrid>
                <a:gridCol w="4957894">
                  <a:extLst>
                    <a:ext uri="{9D8B030D-6E8A-4147-A177-3AD203B41FA5}">
                      <a16:colId xmlns:a16="http://schemas.microsoft.com/office/drawing/2014/main" val="3941581954"/>
                    </a:ext>
                  </a:extLst>
                </a:gridCol>
                <a:gridCol w="2080469">
                  <a:extLst>
                    <a:ext uri="{9D8B030D-6E8A-4147-A177-3AD203B41FA5}">
                      <a16:colId xmlns:a16="http://schemas.microsoft.com/office/drawing/2014/main" val="1181533337"/>
                    </a:ext>
                  </a:extLst>
                </a:gridCol>
                <a:gridCol w="2105637">
                  <a:extLst>
                    <a:ext uri="{9D8B030D-6E8A-4147-A177-3AD203B41FA5}">
                      <a16:colId xmlns:a16="http://schemas.microsoft.com/office/drawing/2014/main" val="4179831950"/>
                    </a:ext>
                  </a:extLst>
                </a:gridCol>
              </a:tblGrid>
              <a:tr h="352563">
                <a:tc gridSpan="3">
                  <a:txBody>
                    <a:bodyPr/>
                    <a:lstStyle/>
                    <a:p>
                      <a:pPr algn="ctr"/>
                      <a:r>
                        <a:rPr lang="en-US" sz="1600" dirty="0"/>
                        <a:t>Preliminary Project Schedule (Updated 13OCT22)</a:t>
                      </a:r>
                    </a:p>
                  </a:txBody>
                  <a:tcPr>
                    <a:solidFill>
                      <a:srgbClr val="002060"/>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56302460"/>
                  </a:ext>
                </a:extLst>
              </a:tr>
              <a:tr h="352563">
                <a:tc>
                  <a:txBody>
                    <a:bodyPr/>
                    <a:lstStyle/>
                    <a:p>
                      <a:pPr algn="ctr"/>
                      <a:r>
                        <a:rPr lang="en-US" sz="1600" b="1" dirty="0">
                          <a:solidFill>
                            <a:schemeClr val="bg1"/>
                          </a:solidFill>
                        </a:rPr>
                        <a:t>Activity</a:t>
                      </a:r>
                    </a:p>
                  </a:txBody>
                  <a:tcPr>
                    <a:solidFill>
                      <a:schemeClr val="tx1">
                        <a:lumMod val="65000"/>
                        <a:lumOff val="35000"/>
                      </a:schemeClr>
                    </a:solidFill>
                  </a:tcPr>
                </a:tc>
                <a:tc>
                  <a:txBody>
                    <a:bodyPr/>
                    <a:lstStyle/>
                    <a:p>
                      <a:pPr algn="ctr"/>
                      <a:r>
                        <a:rPr lang="en-US" sz="1600" b="1" dirty="0">
                          <a:solidFill>
                            <a:schemeClr val="bg1"/>
                          </a:solidFill>
                        </a:rPr>
                        <a:t>Start Date</a:t>
                      </a:r>
                    </a:p>
                  </a:txBody>
                  <a:tcPr>
                    <a:solidFill>
                      <a:schemeClr val="tx1">
                        <a:lumMod val="65000"/>
                        <a:lumOff val="35000"/>
                      </a:schemeClr>
                    </a:solidFill>
                  </a:tcPr>
                </a:tc>
                <a:tc>
                  <a:txBody>
                    <a:bodyPr/>
                    <a:lstStyle/>
                    <a:p>
                      <a:pPr algn="ctr"/>
                      <a:r>
                        <a:rPr lang="en-US" sz="1600" b="1" dirty="0">
                          <a:solidFill>
                            <a:schemeClr val="bg1"/>
                          </a:solidFill>
                        </a:rPr>
                        <a:t>Finish Date</a:t>
                      </a:r>
                    </a:p>
                  </a:txBody>
                  <a:tcPr>
                    <a:solidFill>
                      <a:schemeClr val="tx1">
                        <a:lumMod val="65000"/>
                        <a:lumOff val="35000"/>
                      </a:schemeClr>
                    </a:solidFill>
                  </a:tcPr>
                </a:tc>
                <a:extLst>
                  <a:ext uri="{0D108BD9-81ED-4DB2-BD59-A6C34878D82A}">
                    <a16:rowId xmlns:a16="http://schemas.microsoft.com/office/drawing/2014/main" val="3298501926"/>
                  </a:ext>
                </a:extLst>
              </a:tr>
              <a:tr h="320511">
                <a:tc>
                  <a:txBody>
                    <a:bodyPr/>
                    <a:lstStyle/>
                    <a:p>
                      <a:r>
                        <a:rPr lang="en-US" sz="1400" dirty="0"/>
                        <a:t>Schematic Design Phase</a:t>
                      </a:r>
                    </a:p>
                  </a:txBody>
                  <a:tcPr/>
                </a:tc>
                <a:tc>
                  <a:txBody>
                    <a:bodyPr/>
                    <a:lstStyle/>
                    <a:p>
                      <a:pPr algn="ctr"/>
                      <a:r>
                        <a:rPr lang="en-US" sz="1400" dirty="0"/>
                        <a:t>11MAY22</a:t>
                      </a:r>
                    </a:p>
                  </a:txBody>
                  <a:tcPr/>
                </a:tc>
                <a:tc>
                  <a:txBody>
                    <a:bodyPr/>
                    <a:lstStyle/>
                    <a:p>
                      <a:pPr algn="ctr"/>
                      <a:r>
                        <a:rPr lang="en-US" sz="1400" dirty="0"/>
                        <a:t>29JUL22</a:t>
                      </a:r>
                    </a:p>
                  </a:txBody>
                  <a:tcPr/>
                </a:tc>
                <a:extLst>
                  <a:ext uri="{0D108BD9-81ED-4DB2-BD59-A6C34878D82A}">
                    <a16:rowId xmlns:a16="http://schemas.microsoft.com/office/drawing/2014/main" val="2536379158"/>
                  </a:ext>
                </a:extLst>
              </a:tr>
              <a:tr h="320511">
                <a:tc>
                  <a:txBody>
                    <a:bodyPr/>
                    <a:lstStyle/>
                    <a:p>
                      <a:r>
                        <a:rPr lang="en-US" sz="1400" dirty="0"/>
                        <a:t>Design Development</a:t>
                      </a:r>
                    </a:p>
                  </a:txBody>
                  <a:tcPr/>
                </a:tc>
                <a:tc>
                  <a:txBody>
                    <a:bodyPr/>
                    <a:lstStyle/>
                    <a:p>
                      <a:pPr algn="ctr"/>
                      <a:r>
                        <a:rPr lang="en-US" sz="1400" dirty="0"/>
                        <a:t>01AUG22</a:t>
                      </a:r>
                    </a:p>
                  </a:txBody>
                  <a:tcPr/>
                </a:tc>
                <a:tc>
                  <a:txBody>
                    <a:bodyPr/>
                    <a:lstStyle/>
                    <a:p>
                      <a:pPr algn="ctr"/>
                      <a:r>
                        <a:rPr lang="en-US" sz="1400" dirty="0"/>
                        <a:t>28OCT22</a:t>
                      </a:r>
                    </a:p>
                  </a:txBody>
                  <a:tcPr/>
                </a:tc>
                <a:extLst>
                  <a:ext uri="{0D108BD9-81ED-4DB2-BD59-A6C34878D82A}">
                    <a16:rowId xmlns:a16="http://schemas.microsoft.com/office/drawing/2014/main" val="928731973"/>
                  </a:ext>
                </a:extLst>
              </a:tr>
              <a:tr h="320511">
                <a:tc>
                  <a:txBody>
                    <a:bodyPr/>
                    <a:lstStyle/>
                    <a:p>
                      <a:r>
                        <a:rPr lang="en-US" sz="1400" dirty="0"/>
                        <a:t>Construction Documents</a:t>
                      </a:r>
                    </a:p>
                  </a:txBody>
                  <a:tcPr/>
                </a:tc>
                <a:tc>
                  <a:txBody>
                    <a:bodyPr/>
                    <a:lstStyle/>
                    <a:p>
                      <a:pPr algn="ctr"/>
                      <a:r>
                        <a:rPr lang="en-US" sz="1400" dirty="0"/>
                        <a:t>31OCT22</a:t>
                      </a:r>
                    </a:p>
                  </a:txBody>
                  <a:tcPr/>
                </a:tc>
                <a:tc>
                  <a:txBody>
                    <a:bodyPr/>
                    <a:lstStyle/>
                    <a:p>
                      <a:pPr algn="ctr"/>
                      <a:r>
                        <a:rPr lang="en-US" sz="1400" dirty="0"/>
                        <a:t>27JAN23</a:t>
                      </a:r>
                    </a:p>
                  </a:txBody>
                  <a:tcPr/>
                </a:tc>
                <a:extLst>
                  <a:ext uri="{0D108BD9-81ED-4DB2-BD59-A6C34878D82A}">
                    <a16:rowId xmlns:a16="http://schemas.microsoft.com/office/drawing/2014/main" val="401635510"/>
                  </a:ext>
                </a:extLst>
              </a:tr>
              <a:tr h="320511">
                <a:tc>
                  <a:txBody>
                    <a:bodyPr/>
                    <a:lstStyle/>
                    <a:p>
                      <a:r>
                        <a:rPr lang="en-US" sz="1400" dirty="0"/>
                        <a:t>Land Development - Utilities (Water/Sewer)</a:t>
                      </a:r>
                    </a:p>
                  </a:txBody>
                  <a:tcPr/>
                </a:tc>
                <a:tc>
                  <a:txBody>
                    <a:bodyPr/>
                    <a:lstStyle/>
                    <a:p>
                      <a:pPr algn="ctr"/>
                      <a:r>
                        <a:rPr lang="en-US" sz="1400" dirty="0"/>
                        <a:t>13SEP22</a:t>
                      </a:r>
                    </a:p>
                  </a:txBody>
                  <a:tcPr/>
                </a:tc>
                <a:tc>
                  <a:txBody>
                    <a:bodyPr/>
                    <a:lstStyle/>
                    <a:p>
                      <a:pPr algn="ctr"/>
                      <a:r>
                        <a:rPr lang="en-US" sz="1400" dirty="0"/>
                        <a:t>24FEB23</a:t>
                      </a:r>
                    </a:p>
                  </a:txBody>
                  <a:tcPr/>
                </a:tc>
                <a:extLst>
                  <a:ext uri="{0D108BD9-81ED-4DB2-BD59-A6C34878D82A}">
                    <a16:rowId xmlns:a16="http://schemas.microsoft.com/office/drawing/2014/main" val="796604210"/>
                  </a:ext>
                </a:extLst>
              </a:tr>
              <a:tr h="320511">
                <a:tc>
                  <a:txBody>
                    <a:bodyPr/>
                    <a:lstStyle/>
                    <a:p>
                      <a:pPr marL="285750" indent="-285750">
                        <a:buFont typeface="Wingdings" panose="05000000000000000000" pitchFamily="2" charset="2"/>
                        <a:buChar char="ü"/>
                      </a:pPr>
                      <a:r>
                        <a:rPr lang="en-US" sz="1400" b="1" dirty="0"/>
                        <a:t>Planning Commission Meeting (7:00PM)                    </a:t>
                      </a:r>
                      <a:r>
                        <a:rPr lang="en-US" sz="1400" b="1" dirty="0">
                          <a:solidFill>
                            <a:srgbClr val="C00000"/>
                          </a:solidFill>
                        </a:rPr>
                        <a:t>Approved</a:t>
                      </a:r>
                    </a:p>
                  </a:txBody>
                  <a:tcPr>
                    <a:solidFill>
                      <a:schemeClr val="bg1">
                        <a:lumMod val="85000"/>
                      </a:schemeClr>
                    </a:solidFill>
                  </a:tcPr>
                </a:tc>
                <a:tc>
                  <a:txBody>
                    <a:bodyPr/>
                    <a:lstStyle/>
                    <a:p>
                      <a:pPr algn="ctr"/>
                      <a:r>
                        <a:rPr lang="en-US" sz="1400" dirty="0"/>
                        <a:t>-----</a:t>
                      </a:r>
                    </a:p>
                  </a:txBody>
                  <a:tcPr>
                    <a:solidFill>
                      <a:schemeClr val="bg1">
                        <a:lumMod val="85000"/>
                      </a:schemeClr>
                    </a:solidFill>
                  </a:tcPr>
                </a:tc>
                <a:tc>
                  <a:txBody>
                    <a:bodyPr/>
                    <a:lstStyle/>
                    <a:p>
                      <a:pPr algn="ctr"/>
                      <a:r>
                        <a:rPr lang="en-US" sz="1400" dirty="0"/>
                        <a:t>13SEP22</a:t>
                      </a:r>
                    </a:p>
                  </a:txBody>
                  <a:tcPr>
                    <a:solidFill>
                      <a:schemeClr val="bg1">
                        <a:lumMod val="85000"/>
                      </a:schemeClr>
                    </a:solidFill>
                  </a:tcPr>
                </a:tc>
                <a:extLst>
                  <a:ext uri="{0D108BD9-81ED-4DB2-BD59-A6C34878D82A}">
                    <a16:rowId xmlns:a16="http://schemas.microsoft.com/office/drawing/2014/main" val="3949508322"/>
                  </a:ext>
                </a:extLst>
              </a:tr>
              <a:tr h="320511">
                <a:tc>
                  <a:txBody>
                    <a:bodyPr/>
                    <a:lstStyle/>
                    <a:p>
                      <a:pPr marL="285750" indent="-285750">
                        <a:buFont typeface="Wingdings" panose="05000000000000000000" pitchFamily="2" charset="2"/>
                        <a:buChar char="ü"/>
                      </a:pPr>
                      <a:r>
                        <a:rPr lang="en-US" sz="1400" b="1" dirty="0"/>
                        <a:t>Zoning Hearing Board Meeting (6:00PM)  </a:t>
                      </a:r>
                    </a:p>
                  </a:txBody>
                  <a:tcPr>
                    <a:solidFill>
                      <a:srgbClr val="D9D9D9"/>
                    </a:solidFill>
                  </a:tcPr>
                </a:tc>
                <a:tc>
                  <a:txBody>
                    <a:bodyPr/>
                    <a:lstStyle/>
                    <a:p>
                      <a:pPr algn="ctr"/>
                      <a:r>
                        <a:rPr lang="en-US" sz="1400" dirty="0"/>
                        <a:t>-----</a:t>
                      </a:r>
                    </a:p>
                  </a:txBody>
                  <a:tcPr>
                    <a:solidFill>
                      <a:srgbClr val="D9D9D9"/>
                    </a:solidFill>
                  </a:tcPr>
                </a:tc>
                <a:tc>
                  <a:txBody>
                    <a:bodyPr/>
                    <a:lstStyle/>
                    <a:p>
                      <a:pPr algn="ctr"/>
                      <a:r>
                        <a:rPr lang="en-US" sz="1400" dirty="0"/>
                        <a:t>24OCT22</a:t>
                      </a:r>
                    </a:p>
                  </a:txBody>
                  <a:tcPr>
                    <a:solidFill>
                      <a:srgbClr val="D9D9D9"/>
                    </a:solidFill>
                  </a:tcPr>
                </a:tc>
                <a:extLst>
                  <a:ext uri="{0D108BD9-81ED-4DB2-BD59-A6C34878D82A}">
                    <a16:rowId xmlns:a16="http://schemas.microsoft.com/office/drawing/2014/main" val="2602008671"/>
                  </a:ext>
                </a:extLst>
              </a:tr>
              <a:tr h="320511">
                <a:tc>
                  <a:txBody>
                    <a:bodyPr/>
                    <a:lstStyle/>
                    <a:p>
                      <a:r>
                        <a:rPr lang="en-US" sz="1400" b="1" dirty="0"/>
                        <a:t>Review Design Development Docs at Finance Meeting</a:t>
                      </a:r>
                    </a:p>
                  </a:txBody>
                  <a:tcPr>
                    <a:solidFill>
                      <a:schemeClr val="bg1">
                        <a:lumMod val="85000"/>
                      </a:schemeClr>
                    </a:solidFill>
                  </a:tcPr>
                </a:tc>
                <a:tc>
                  <a:txBody>
                    <a:bodyPr/>
                    <a:lstStyle/>
                    <a:p>
                      <a:pPr algn="ctr"/>
                      <a:endParaRPr lang="en-US" sz="1400" dirty="0"/>
                    </a:p>
                  </a:txBody>
                  <a:tcPr>
                    <a:solidFill>
                      <a:schemeClr val="bg1">
                        <a:lumMod val="85000"/>
                      </a:schemeClr>
                    </a:solidFill>
                  </a:tcPr>
                </a:tc>
                <a:tc>
                  <a:txBody>
                    <a:bodyPr/>
                    <a:lstStyle/>
                    <a:p>
                      <a:pPr algn="ctr"/>
                      <a:r>
                        <a:rPr lang="en-US" sz="1400" dirty="0"/>
                        <a:t>10NOV22</a:t>
                      </a:r>
                    </a:p>
                  </a:txBody>
                  <a:tcPr>
                    <a:solidFill>
                      <a:schemeClr val="bg1">
                        <a:lumMod val="85000"/>
                      </a:schemeClr>
                    </a:solidFill>
                  </a:tcPr>
                </a:tc>
                <a:extLst>
                  <a:ext uri="{0D108BD9-81ED-4DB2-BD59-A6C34878D82A}">
                    <a16:rowId xmlns:a16="http://schemas.microsoft.com/office/drawing/2014/main" val="1806190794"/>
                  </a:ext>
                </a:extLst>
              </a:tr>
              <a:tr h="320511">
                <a:tc>
                  <a:txBody>
                    <a:bodyPr/>
                    <a:lstStyle/>
                    <a:p>
                      <a:pPr marL="285750" indent="-285750">
                        <a:buFont typeface="Wingdings" panose="05000000000000000000" pitchFamily="2" charset="2"/>
                        <a:buChar char="ü"/>
                      </a:pPr>
                      <a:r>
                        <a:rPr lang="en-US" sz="1400" b="1" dirty="0"/>
                        <a:t>Board of Supervisors Meeting (7:00PM)</a:t>
                      </a:r>
                    </a:p>
                  </a:txBody>
                  <a:tcPr>
                    <a:solidFill>
                      <a:schemeClr val="bg1">
                        <a:lumMod val="85000"/>
                      </a:schemeClr>
                    </a:solidFill>
                  </a:tcPr>
                </a:tc>
                <a:tc>
                  <a:txBody>
                    <a:bodyPr/>
                    <a:lstStyle/>
                    <a:p>
                      <a:pPr marL="0" indent="0" algn="ctr">
                        <a:buFont typeface="Wingdings" panose="05000000000000000000" pitchFamily="2" charset="2"/>
                        <a:buNone/>
                      </a:pPr>
                      <a:r>
                        <a:rPr lang="en-US" sz="1400" dirty="0"/>
                        <a:t>-----</a:t>
                      </a:r>
                    </a:p>
                  </a:txBody>
                  <a:tcPr>
                    <a:solidFill>
                      <a:schemeClr val="bg1">
                        <a:lumMod val="85000"/>
                      </a:schemeClr>
                    </a:solidFill>
                  </a:tcPr>
                </a:tc>
                <a:tc>
                  <a:txBody>
                    <a:bodyPr/>
                    <a:lstStyle/>
                    <a:p>
                      <a:pPr marL="0" indent="0" algn="ctr">
                        <a:buFont typeface="Wingdings" panose="05000000000000000000" pitchFamily="2" charset="2"/>
                        <a:buNone/>
                      </a:pPr>
                      <a:r>
                        <a:rPr lang="en-US" sz="1400" dirty="0"/>
                        <a:t>16NOV22</a:t>
                      </a:r>
                    </a:p>
                  </a:txBody>
                  <a:tcPr>
                    <a:solidFill>
                      <a:schemeClr val="bg1">
                        <a:lumMod val="85000"/>
                      </a:schemeClr>
                    </a:solidFill>
                  </a:tcPr>
                </a:tc>
                <a:extLst>
                  <a:ext uri="{0D108BD9-81ED-4DB2-BD59-A6C34878D82A}">
                    <a16:rowId xmlns:a16="http://schemas.microsoft.com/office/drawing/2014/main" val="3673292995"/>
                  </a:ext>
                </a:extLst>
              </a:tr>
              <a:tr h="320511">
                <a:tc>
                  <a:txBody>
                    <a:bodyPr/>
                    <a:lstStyle/>
                    <a:p>
                      <a:r>
                        <a:rPr lang="en-US" sz="1400" b="1" dirty="0"/>
                        <a:t>Board Approval of Act 34 Advertisement</a:t>
                      </a:r>
                    </a:p>
                  </a:txBody>
                  <a:tcPr>
                    <a:solidFill>
                      <a:schemeClr val="bg1">
                        <a:lumMod val="85000"/>
                      </a:schemeClr>
                    </a:solidFill>
                  </a:tcPr>
                </a:tc>
                <a:tc>
                  <a:txBody>
                    <a:bodyPr/>
                    <a:lstStyle/>
                    <a:p>
                      <a:pPr algn="ctr"/>
                      <a:r>
                        <a:rPr lang="en-US" sz="1400" dirty="0"/>
                        <a:t>-----</a:t>
                      </a:r>
                    </a:p>
                  </a:txBody>
                  <a:tcPr>
                    <a:solidFill>
                      <a:schemeClr val="bg1">
                        <a:lumMod val="85000"/>
                      </a:schemeClr>
                    </a:solidFill>
                  </a:tcPr>
                </a:tc>
                <a:tc>
                  <a:txBody>
                    <a:bodyPr/>
                    <a:lstStyle/>
                    <a:p>
                      <a:pPr algn="ctr"/>
                      <a:r>
                        <a:rPr lang="en-US" sz="1400" dirty="0"/>
                        <a:t>17NOV22</a:t>
                      </a:r>
                    </a:p>
                  </a:txBody>
                  <a:tcPr>
                    <a:solidFill>
                      <a:schemeClr val="bg1">
                        <a:lumMod val="85000"/>
                      </a:schemeClr>
                    </a:solidFill>
                  </a:tcPr>
                </a:tc>
                <a:extLst>
                  <a:ext uri="{0D108BD9-81ED-4DB2-BD59-A6C34878D82A}">
                    <a16:rowId xmlns:a16="http://schemas.microsoft.com/office/drawing/2014/main" val="3967698638"/>
                  </a:ext>
                </a:extLst>
              </a:tr>
              <a:tr h="320511">
                <a:tc>
                  <a:txBody>
                    <a:bodyPr/>
                    <a:lstStyle/>
                    <a:p>
                      <a:r>
                        <a:rPr lang="en-US" sz="1400" b="1" dirty="0"/>
                        <a:t>CRSD Advertise for Act 34 Hearing (20 Day Requirement)</a:t>
                      </a:r>
                    </a:p>
                  </a:txBody>
                  <a:tcPr>
                    <a:solidFill>
                      <a:schemeClr val="bg1">
                        <a:lumMod val="85000"/>
                      </a:schemeClr>
                    </a:solidFill>
                  </a:tcPr>
                </a:tc>
                <a:tc>
                  <a:txBody>
                    <a:bodyPr/>
                    <a:lstStyle/>
                    <a:p>
                      <a:pPr algn="ctr"/>
                      <a:r>
                        <a:rPr lang="en-US" sz="1400" dirty="0"/>
                        <a:t>21NOV22</a:t>
                      </a:r>
                    </a:p>
                  </a:txBody>
                  <a:tcPr>
                    <a:solidFill>
                      <a:schemeClr val="bg1">
                        <a:lumMod val="85000"/>
                      </a:schemeClr>
                    </a:solidFill>
                  </a:tcPr>
                </a:tc>
                <a:tc>
                  <a:txBody>
                    <a:bodyPr/>
                    <a:lstStyle/>
                    <a:p>
                      <a:pPr algn="ctr"/>
                      <a:r>
                        <a:rPr lang="en-US" sz="1400" dirty="0"/>
                        <a:t>11DEC22</a:t>
                      </a:r>
                    </a:p>
                  </a:txBody>
                  <a:tcPr>
                    <a:solidFill>
                      <a:schemeClr val="bg1">
                        <a:lumMod val="85000"/>
                      </a:schemeClr>
                    </a:solidFill>
                  </a:tcPr>
                </a:tc>
                <a:extLst>
                  <a:ext uri="{0D108BD9-81ED-4DB2-BD59-A6C34878D82A}">
                    <a16:rowId xmlns:a16="http://schemas.microsoft.com/office/drawing/2014/main" val="373520704"/>
                  </a:ext>
                </a:extLst>
              </a:tr>
              <a:tr h="320511">
                <a:tc>
                  <a:txBody>
                    <a:bodyPr/>
                    <a:lstStyle/>
                    <a:p>
                      <a:r>
                        <a:rPr lang="en-US" sz="1400" b="1" dirty="0"/>
                        <a:t>Act 34 Hearing – Prior to Finance Committee Meeting (6:30PM)</a:t>
                      </a:r>
                    </a:p>
                  </a:txBody>
                  <a:tcPr>
                    <a:solidFill>
                      <a:schemeClr val="bg1">
                        <a:lumMod val="85000"/>
                      </a:schemeClr>
                    </a:solidFill>
                  </a:tcPr>
                </a:tc>
                <a:tc>
                  <a:txBody>
                    <a:bodyPr/>
                    <a:lstStyle/>
                    <a:p>
                      <a:pPr algn="ctr"/>
                      <a:r>
                        <a:rPr lang="en-US" sz="1400" dirty="0"/>
                        <a:t>-----</a:t>
                      </a:r>
                    </a:p>
                  </a:txBody>
                  <a:tcPr>
                    <a:solidFill>
                      <a:schemeClr val="bg1">
                        <a:lumMod val="85000"/>
                      </a:schemeClr>
                    </a:solidFill>
                  </a:tcPr>
                </a:tc>
                <a:tc>
                  <a:txBody>
                    <a:bodyPr/>
                    <a:lstStyle/>
                    <a:p>
                      <a:pPr algn="ctr"/>
                      <a:r>
                        <a:rPr lang="en-US" sz="1400" dirty="0"/>
                        <a:t>15DEC22</a:t>
                      </a:r>
                    </a:p>
                  </a:txBody>
                  <a:tcPr>
                    <a:solidFill>
                      <a:schemeClr val="bg1">
                        <a:lumMod val="85000"/>
                      </a:schemeClr>
                    </a:solidFill>
                  </a:tcPr>
                </a:tc>
                <a:extLst>
                  <a:ext uri="{0D108BD9-81ED-4DB2-BD59-A6C34878D82A}">
                    <a16:rowId xmlns:a16="http://schemas.microsoft.com/office/drawing/2014/main" val="531024610"/>
                  </a:ext>
                </a:extLst>
              </a:tr>
              <a:tr h="320511">
                <a:tc>
                  <a:txBody>
                    <a:bodyPr/>
                    <a:lstStyle/>
                    <a:p>
                      <a:r>
                        <a:rPr lang="en-US" sz="1400" dirty="0"/>
                        <a:t>Advertisement, Bidding and Contracts</a:t>
                      </a:r>
                    </a:p>
                  </a:txBody>
                  <a:tcPr/>
                </a:tc>
                <a:tc>
                  <a:txBody>
                    <a:bodyPr/>
                    <a:lstStyle/>
                    <a:p>
                      <a:pPr algn="ctr"/>
                      <a:r>
                        <a:rPr lang="en-US" sz="1400" dirty="0"/>
                        <a:t>02JAN23</a:t>
                      </a:r>
                    </a:p>
                  </a:txBody>
                  <a:tcPr/>
                </a:tc>
                <a:tc>
                  <a:txBody>
                    <a:bodyPr/>
                    <a:lstStyle/>
                    <a:p>
                      <a:pPr algn="ctr"/>
                      <a:r>
                        <a:rPr lang="en-US" sz="1400" dirty="0"/>
                        <a:t>02FEB23</a:t>
                      </a:r>
                    </a:p>
                  </a:txBody>
                  <a:tcPr/>
                </a:tc>
                <a:extLst>
                  <a:ext uri="{0D108BD9-81ED-4DB2-BD59-A6C34878D82A}">
                    <a16:rowId xmlns:a16="http://schemas.microsoft.com/office/drawing/2014/main" val="664503101"/>
                  </a:ext>
                </a:extLst>
              </a:tr>
              <a:tr h="320511">
                <a:tc>
                  <a:txBody>
                    <a:bodyPr/>
                    <a:lstStyle/>
                    <a:p>
                      <a:r>
                        <a:rPr lang="en-US" sz="1400" b="1" dirty="0"/>
                        <a:t>Review Bid Results – Finance Committee</a:t>
                      </a:r>
                    </a:p>
                  </a:txBody>
                  <a:tcPr>
                    <a:solidFill>
                      <a:schemeClr val="bg1">
                        <a:lumMod val="85000"/>
                      </a:schemeClr>
                    </a:solidFill>
                  </a:tcPr>
                </a:tc>
                <a:tc>
                  <a:txBody>
                    <a:bodyPr/>
                    <a:lstStyle/>
                    <a:p>
                      <a:pPr algn="ctr"/>
                      <a:r>
                        <a:rPr lang="en-US" sz="1400" dirty="0"/>
                        <a:t>-----</a:t>
                      </a:r>
                    </a:p>
                  </a:txBody>
                  <a:tcPr>
                    <a:solidFill>
                      <a:schemeClr val="bg1">
                        <a:lumMod val="85000"/>
                      </a:schemeClr>
                    </a:solidFill>
                  </a:tcPr>
                </a:tc>
                <a:tc>
                  <a:txBody>
                    <a:bodyPr/>
                    <a:lstStyle/>
                    <a:p>
                      <a:pPr algn="ctr"/>
                      <a:r>
                        <a:rPr lang="en-US" sz="1400" dirty="0"/>
                        <a:t>09FEB23</a:t>
                      </a:r>
                    </a:p>
                  </a:txBody>
                  <a:tcPr>
                    <a:solidFill>
                      <a:schemeClr val="bg1">
                        <a:lumMod val="85000"/>
                      </a:schemeClr>
                    </a:solidFill>
                  </a:tcPr>
                </a:tc>
                <a:extLst>
                  <a:ext uri="{0D108BD9-81ED-4DB2-BD59-A6C34878D82A}">
                    <a16:rowId xmlns:a16="http://schemas.microsoft.com/office/drawing/2014/main" val="3139488426"/>
                  </a:ext>
                </a:extLst>
              </a:tr>
              <a:tr h="320511">
                <a:tc>
                  <a:txBody>
                    <a:bodyPr/>
                    <a:lstStyle/>
                    <a:p>
                      <a:r>
                        <a:rPr lang="en-US" sz="1400" b="1" dirty="0"/>
                        <a:t>Board Approval of Bids - Contracts</a:t>
                      </a:r>
                    </a:p>
                  </a:txBody>
                  <a:tcPr>
                    <a:solidFill>
                      <a:schemeClr val="bg1">
                        <a:lumMod val="85000"/>
                      </a:schemeClr>
                    </a:solidFill>
                  </a:tcPr>
                </a:tc>
                <a:tc>
                  <a:txBody>
                    <a:bodyPr/>
                    <a:lstStyle/>
                    <a:p>
                      <a:pPr algn="ctr"/>
                      <a:r>
                        <a:rPr lang="en-US" sz="1400" dirty="0"/>
                        <a:t>-----</a:t>
                      </a:r>
                    </a:p>
                  </a:txBody>
                  <a:tcPr>
                    <a:solidFill>
                      <a:schemeClr val="bg1">
                        <a:lumMod val="85000"/>
                      </a:schemeClr>
                    </a:solidFill>
                  </a:tcPr>
                </a:tc>
                <a:tc>
                  <a:txBody>
                    <a:bodyPr/>
                    <a:lstStyle/>
                    <a:p>
                      <a:pPr algn="ctr"/>
                      <a:r>
                        <a:rPr lang="en-US" sz="1400" dirty="0"/>
                        <a:t>16FEB23</a:t>
                      </a:r>
                    </a:p>
                  </a:txBody>
                  <a:tcPr>
                    <a:solidFill>
                      <a:schemeClr val="bg1">
                        <a:lumMod val="85000"/>
                      </a:schemeClr>
                    </a:solidFill>
                  </a:tcPr>
                </a:tc>
                <a:extLst>
                  <a:ext uri="{0D108BD9-81ED-4DB2-BD59-A6C34878D82A}">
                    <a16:rowId xmlns:a16="http://schemas.microsoft.com/office/drawing/2014/main" val="248191499"/>
                  </a:ext>
                </a:extLst>
              </a:tr>
              <a:tr h="320511">
                <a:tc>
                  <a:txBody>
                    <a:bodyPr/>
                    <a:lstStyle/>
                    <a:p>
                      <a:r>
                        <a:rPr lang="en-US" sz="1400" dirty="0"/>
                        <a:t>Notice to Proceed – Submittals, Order Materials</a:t>
                      </a:r>
                    </a:p>
                  </a:txBody>
                  <a:tcPr/>
                </a:tc>
                <a:tc>
                  <a:txBody>
                    <a:bodyPr/>
                    <a:lstStyle/>
                    <a:p>
                      <a:pPr algn="ctr"/>
                      <a:r>
                        <a:rPr lang="en-US" sz="1400" dirty="0"/>
                        <a:t>-----</a:t>
                      </a:r>
                    </a:p>
                  </a:txBody>
                  <a:tcPr/>
                </a:tc>
                <a:tc>
                  <a:txBody>
                    <a:bodyPr/>
                    <a:lstStyle/>
                    <a:p>
                      <a:pPr algn="ctr"/>
                      <a:r>
                        <a:rPr lang="en-US" sz="1400" dirty="0"/>
                        <a:t>20FEB23</a:t>
                      </a:r>
                    </a:p>
                  </a:txBody>
                  <a:tcPr/>
                </a:tc>
                <a:extLst>
                  <a:ext uri="{0D108BD9-81ED-4DB2-BD59-A6C34878D82A}">
                    <a16:rowId xmlns:a16="http://schemas.microsoft.com/office/drawing/2014/main" val="2651450700"/>
                  </a:ext>
                </a:extLst>
              </a:tr>
              <a:tr h="320511">
                <a:tc>
                  <a:txBody>
                    <a:bodyPr/>
                    <a:lstStyle/>
                    <a:p>
                      <a:r>
                        <a:rPr lang="en-US" sz="1400" dirty="0"/>
                        <a:t>CRSD Moves RES to Former Richboro Middle School</a:t>
                      </a:r>
                    </a:p>
                  </a:txBody>
                  <a:tcPr/>
                </a:tc>
                <a:tc>
                  <a:txBody>
                    <a:bodyPr/>
                    <a:lstStyle/>
                    <a:p>
                      <a:pPr algn="ctr"/>
                      <a:r>
                        <a:rPr lang="en-US" sz="1400" dirty="0"/>
                        <a:t>19JUN23</a:t>
                      </a:r>
                    </a:p>
                  </a:txBody>
                  <a:tcPr/>
                </a:tc>
                <a:tc>
                  <a:txBody>
                    <a:bodyPr/>
                    <a:lstStyle/>
                    <a:p>
                      <a:pPr algn="ctr"/>
                      <a:r>
                        <a:rPr lang="en-US" sz="1400" dirty="0"/>
                        <a:t>30JUN23</a:t>
                      </a:r>
                    </a:p>
                  </a:txBody>
                  <a:tcPr/>
                </a:tc>
                <a:extLst>
                  <a:ext uri="{0D108BD9-81ED-4DB2-BD59-A6C34878D82A}">
                    <a16:rowId xmlns:a16="http://schemas.microsoft.com/office/drawing/2014/main" val="456283835"/>
                  </a:ext>
                </a:extLst>
              </a:tr>
              <a:tr h="320511">
                <a:tc>
                  <a:txBody>
                    <a:bodyPr/>
                    <a:lstStyle/>
                    <a:p>
                      <a:r>
                        <a:rPr lang="en-US" sz="1400"/>
                        <a:t>Construction Phase (18 Months)</a:t>
                      </a:r>
                      <a:endParaRPr lang="en-US" sz="1400" dirty="0"/>
                    </a:p>
                  </a:txBody>
                  <a:tcPr/>
                </a:tc>
                <a:tc>
                  <a:txBody>
                    <a:bodyPr/>
                    <a:lstStyle/>
                    <a:p>
                      <a:pPr algn="ctr"/>
                      <a:r>
                        <a:rPr lang="en-US" sz="1400"/>
                        <a:t>04JUL23</a:t>
                      </a:r>
                      <a:endParaRPr lang="en-US" sz="1400" dirty="0"/>
                    </a:p>
                  </a:txBody>
                  <a:tcPr/>
                </a:tc>
                <a:tc>
                  <a:txBody>
                    <a:bodyPr/>
                    <a:lstStyle/>
                    <a:p>
                      <a:pPr algn="ctr"/>
                      <a:r>
                        <a:rPr lang="en-US" sz="1400" dirty="0"/>
                        <a:t>01DEC24</a:t>
                      </a:r>
                    </a:p>
                  </a:txBody>
                  <a:tcPr/>
                </a:tc>
                <a:extLst>
                  <a:ext uri="{0D108BD9-81ED-4DB2-BD59-A6C34878D82A}">
                    <a16:rowId xmlns:a16="http://schemas.microsoft.com/office/drawing/2014/main" val="4256782640"/>
                  </a:ext>
                </a:extLst>
              </a:tr>
            </a:tbl>
          </a:graphicData>
        </a:graphic>
      </p:graphicFrame>
    </p:spTree>
    <p:extLst>
      <p:ext uri="{BB962C8B-B14F-4D97-AF65-F5344CB8AC3E}">
        <p14:creationId xmlns:p14="http://schemas.microsoft.com/office/powerpoint/2010/main" val="1144924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5598460" y="1783959"/>
            <a:ext cx="3065480" cy="2889114"/>
          </a:xfrm>
        </p:spPr>
        <p:txBody>
          <a:bodyPr vert="horz" lIns="91440" tIns="45720" rIns="91440" bIns="45720" rtlCol="0" anchor="b">
            <a:normAutofit/>
          </a:bodyPr>
          <a:lstStyle/>
          <a:p>
            <a:pPr algn="l">
              <a:lnSpc>
                <a:spcPct val="90000"/>
              </a:lnSpc>
            </a:pPr>
            <a:r>
              <a:rPr lang="en-US" sz="4000" b="1" dirty="0">
                <a:effectLst>
                  <a:outerShdw blurRad="38100" dist="38100" dir="2700000" algn="tl">
                    <a:srgbClr val="000000">
                      <a:alpha val="43137"/>
                    </a:srgbClr>
                  </a:outerShdw>
                </a:effectLst>
              </a:rPr>
              <a:t>Capital Improvement</a:t>
            </a:r>
            <a:br>
              <a:rPr lang="en-US" sz="4000" b="1" dirty="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Plan Update</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CB20F9B-5A70-3F43-FBBA-C480B9475E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 r="18565"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9002023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ADB39E-25DF-49E4-91B0-1B68C1A20E05}"/>
              </a:ext>
            </a:extLst>
          </p:cNvPr>
          <p:cNvSpPr txBox="1"/>
          <p:nvPr/>
        </p:nvSpPr>
        <p:spPr>
          <a:xfrm>
            <a:off x="1241570" y="913585"/>
            <a:ext cx="6660859"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mj-lt"/>
              </a:rPr>
              <a:t>Request for Temporary English Language Development (ELD) Staff</a:t>
            </a:r>
          </a:p>
        </p:txBody>
      </p:sp>
      <p:pic>
        <p:nvPicPr>
          <p:cNvPr id="4" name="Picture 3">
            <a:extLst>
              <a:ext uri="{FF2B5EF4-FFF2-40B4-BE49-F238E27FC236}">
                <a16:creationId xmlns:a16="http://schemas.microsoft.com/office/drawing/2014/main" id="{66262519-70CB-4AE0-91FC-E320E7A26E01}"/>
              </a:ext>
            </a:extLst>
          </p:cNvPr>
          <p:cNvPicPr>
            <a:picLocks noChangeAspect="1"/>
          </p:cNvPicPr>
          <p:nvPr/>
        </p:nvPicPr>
        <p:blipFill>
          <a:blip r:embed="rId2"/>
          <a:stretch>
            <a:fillRect/>
          </a:stretch>
        </p:blipFill>
        <p:spPr>
          <a:xfrm>
            <a:off x="8295150" y="6002083"/>
            <a:ext cx="789046" cy="789046"/>
          </a:xfrm>
          <a:prstGeom prst="rect">
            <a:avLst/>
          </a:prstGeom>
          <a:ln>
            <a:noFill/>
          </a:ln>
        </p:spPr>
      </p:pic>
      <p:sp>
        <p:nvSpPr>
          <p:cNvPr id="6" name="TextBox 5">
            <a:extLst>
              <a:ext uri="{FF2B5EF4-FFF2-40B4-BE49-F238E27FC236}">
                <a16:creationId xmlns:a16="http://schemas.microsoft.com/office/drawing/2014/main" id="{FAA91BFB-A4B0-4755-BAA2-833A07B4D31A}"/>
              </a:ext>
            </a:extLst>
          </p:cNvPr>
          <p:cNvSpPr txBox="1"/>
          <p:nvPr/>
        </p:nvSpPr>
        <p:spPr>
          <a:xfrm>
            <a:off x="1021645" y="4931701"/>
            <a:ext cx="7100710" cy="1754326"/>
          </a:xfrm>
          <a:prstGeom prst="rect">
            <a:avLst/>
          </a:prstGeom>
          <a:noFill/>
        </p:spPr>
        <p:txBody>
          <a:bodyPr wrap="square" rtlCol="0">
            <a:spAutoFit/>
          </a:bodyPr>
          <a:lstStyle/>
          <a:p>
            <a:r>
              <a:rPr lang="en-US" dirty="0"/>
              <a:t>* According to the Pennsylvania Department of Education, an immigrant is defined as a student from outside of the country and resident in the US for less than 3 years.  Many have little or no English skills and are placed in regular classrooms and content area courses.  </a:t>
            </a:r>
          </a:p>
          <a:p>
            <a:br>
              <a:rPr lang="en-US" dirty="0"/>
            </a:br>
            <a:endParaRPr lang="en-US" dirty="0"/>
          </a:p>
        </p:txBody>
      </p:sp>
      <p:grpSp>
        <p:nvGrpSpPr>
          <p:cNvPr id="7" name="Google Shape;264;p39">
            <a:extLst>
              <a:ext uri="{FF2B5EF4-FFF2-40B4-BE49-F238E27FC236}">
                <a16:creationId xmlns:a16="http://schemas.microsoft.com/office/drawing/2014/main" id="{2B1F8BBB-CBED-42B2-9F76-F5E588BA30A6}"/>
              </a:ext>
            </a:extLst>
          </p:cNvPr>
          <p:cNvGrpSpPr/>
          <p:nvPr/>
        </p:nvGrpSpPr>
        <p:grpSpPr>
          <a:xfrm>
            <a:off x="394283" y="2353646"/>
            <a:ext cx="1948769" cy="2218353"/>
            <a:chOff x="1126863" y="2013875"/>
            <a:chExt cx="1944600" cy="1569600"/>
          </a:xfrm>
        </p:grpSpPr>
        <p:sp>
          <p:nvSpPr>
            <p:cNvPr id="8" name="Google Shape;265;p39">
              <a:extLst>
                <a:ext uri="{FF2B5EF4-FFF2-40B4-BE49-F238E27FC236}">
                  <a16:creationId xmlns:a16="http://schemas.microsoft.com/office/drawing/2014/main" id="{A36ACB7D-0C44-4535-8D29-64D17E75F232}"/>
                </a:ext>
              </a:extLst>
            </p:cNvPr>
            <p:cNvSpPr/>
            <p:nvPr/>
          </p:nvSpPr>
          <p:spPr>
            <a:xfrm>
              <a:off x="1126863" y="2013875"/>
              <a:ext cx="1944600" cy="1569600"/>
            </a:xfrm>
            <a:prstGeom prst="round2DiagRect">
              <a:avLst>
                <a:gd name="adj1" fmla="val 0"/>
                <a:gd name="adj2" fmla="val 17764"/>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6;p39">
              <a:extLst>
                <a:ext uri="{FF2B5EF4-FFF2-40B4-BE49-F238E27FC236}">
                  <a16:creationId xmlns:a16="http://schemas.microsoft.com/office/drawing/2014/main" id="{A99C371E-8BCB-4716-9713-3C357BF823FE}"/>
                </a:ext>
              </a:extLst>
            </p:cNvPr>
            <p:cNvSpPr txBox="1"/>
            <p:nvPr/>
          </p:nvSpPr>
          <p:spPr>
            <a:xfrm>
              <a:off x="1351627" y="2256385"/>
              <a:ext cx="14517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FFFFFF"/>
                  </a:solidFill>
                  <a:latin typeface="Roboto"/>
                  <a:ea typeface="Roboto"/>
                  <a:cs typeface="Roboto"/>
                  <a:sym typeface="Roboto"/>
                </a:rPr>
                <a:t>May 2022</a:t>
              </a:r>
              <a:endParaRPr dirty="0">
                <a:solidFill>
                  <a:srgbClr val="FFFFFF"/>
                </a:solidFill>
                <a:latin typeface="Roboto"/>
                <a:ea typeface="Roboto"/>
                <a:cs typeface="Roboto"/>
                <a:sym typeface="Roboto"/>
              </a:endParaRPr>
            </a:p>
          </p:txBody>
        </p:sp>
        <p:sp>
          <p:nvSpPr>
            <p:cNvPr id="10" name="Google Shape;267;p39">
              <a:extLst>
                <a:ext uri="{FF2B5EF4-FFF2-40B4-BE49-F238E27FC236}">
                  <a16:creationId xmlns:a16="http://schemas.microsoft.com/office/drawing/2014/main" id="{3BE4C823-BFE7-4068-A528-5CC4290B73A5}"/>
                </a:ext>
              </a:extLst>
            </p:cNvPr>
            <p:cNvSpPr txBox="1"/>
            <p:nvPr/>
          </p:nvSpPr>
          <p:spPr>
            <a:xfrm>
              <a:off x="1235762" y="2716350"/>
              <a:ext cx="1835700" cy="51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dirty="0">
                  <a:solidFill>
                    <a:srgbClr val="FFFFFF"/>
                  </a:solidFill>
                  <a:latin typeface="Roboto"/>
                  <a:ea typeface="Roboto"/>
                  <a:cs typeface="Roboto"/>
                  <a:sym typeface="Roboto"/>
                </a:rPr>
                <a:t> 283 EL Students</a:t>
              </a:r>
              <a:endParaRPr sz="1400" dirty="0">
                <a:solidFill>
                  <a:srgbClr val="FFFFFF"/>
                </a:solidFill>
                <a:latin typeface="Roboto"/>
                <a:ea typeface="Roboto"/>
                <a:cs typeface="Roboto"/>
                <a:sym typeface="Roboto"/>
              </a:endParaRPr>
            </a:p>
            <a:p>
              <a:pPr marL="0" lvl="0" indent="0" algn="l" rtl="0">
                <a:lnSpc>
                  <a:spcPct val="115000"/>
                </a:lnSpc>
                <a:spcBef>
                  <a:spcPts val="1600"/>
                </a:spcBef>
                <a:spcAft>
                  <a:spcPts val="1600"/>
                </a:spcAft>
                <a:buNone/>
              </a:pPr>
              <a:r>
                <a:rPr lang="en" sz="1400" dirty="0">
                  <a:solidFill>
                    <a:srgbClr val="FFFFFF"/>
                  </a:solidFill>
                  <a:latin typeface="Roboto"/>
                  <a:ea typeface="Roboto"/>
                  <a:cs typeface="Roboto"/>
                  <a:sym typeface="Roboto"/>
                </a:rPr>
                <a:t>(33% Immigrants)*</a:t>
              </a:r>
              <a:endParaRPr sz="1400" dirty="0">
                <a:solidFill>
                  <a:srgbClr val="FFFFFF"/>
                </a:solidFill>
                <a:latin typeface="Roboto"/>
                <a:ea typeface="Roboto"/>
                <a:cs typeface="Roboto"/>
                <a:sym typeface="Roboto"/>
              </a:endParaRPr>
            </a:p>
          </p:txBody>
        </p:sp>
      </p:grpSp>
      <p:grpSp>
        <p:nvGrpSpPr>
          <p:cNvPr id="11" name="Google Shape;268;p39">
            <a:extLst>
              <a:ext uri="{FF2B5EF4-FFF2-40B4-BE49-F238E27FC236}">
                <a16:creationId xmlns:a16="http://schemas.microsoft.com/office/drawing/2014/main" id="{5B93AAA6-27F2-4638-A90D-433619228878}"/>
              </a:ext>
            </a:extLst>
          </p:cNvPr>
          <p:cNvGrpSpPr/>
          <p:nvPr/>
        </p:nvGrpSpPr>
        <p:grpSpPr>
          <a:xfrm>
            <a:off x="5323148" y="2353646"/>
            <a:ext cx="3426569" cy="2218351"/>
            <a:chOff x="5015938" y="2013875"/>
            <a:chExt cx="3001200" cy="1569600"/>
          </a:xfrm>
        </p:grpSpPr>
        <p:sp>
          <p:nvSpPr>
            <p:cNvPr id="12" name="Google Shape;269;p39">
              <a:extLst>
                <a:ext uri="{FF2B5EF4-FFF2-40B4-BE49-F238E27FC236}">
                  <a16:creationId xmlns:a16="http://schemas.microsoft.com/office/drawing/2014/main" id="{39DD142B-FBB9-44AE-9433-7C657872EDAB}"/>
                </a:ext>
              </a:extLst>
            </p:cNvPr>
            <p:cNvSpPr/>
            <p:nvPr/>
          </p:nvSpPr>
          <p:spPr>
            <a:xfrm>
              <a:off x="5015938" y="2013875"/>
              <a:ext cx="3001200" cy="1569600"/>
            </a:xfrm>
            <a:prstGeom prst="round2DiagRect">
              <a:avLst>
                <a:gd name="adj1" fmla="val 0"/>
                <a:gd name="adj2" fmla="val 17764"/>
              </a:avLst>
            </a:prstGeom>
            <a:solidFill>
              <a:srgbClr val="094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 name="Google Shape;270;p39">
              <a:extLst>
                <a:ext uri="{FF2B5EF4-FFF2-40B4-BE49-F238E27FC236}">
                  <a16:creationId xmlns:a16="http://schemas.microsoft.com/office/drawing/2014/main" id="{2AC8AC2B-25F6-4FC0-AC84-AD43A01965DB}"/>
                </a:ext>
              </a:extLst>
            </p:cNvPr>
            <p:cNvSpPr txBox="1"/>
            <p:nvPr/>
          </p:nvSpPr>
          <p:spPr>
            <a:xfrm>
              <a:off x="5360226" y="2256387"/>
              <a:ext cx="24171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Roboto"/>
                  <a:ea typeface="Roboto"/>
                  <a:cs typeface="Roboto"/>
                  <a:sym typeface="Roboto"/>
                </a:rPr>
                <a:t>Net Difference</a:t>
              </a:r>
              <a:endParaRPr>
                <a:solidFill>
                  <a:srgbClr val="FFFFFF"/>
                </a:solidFill>
                <a:latin typeface="Roboto"/>
                <a:ea typeface="Roboto"/>
                <a:cs typeface="Roboto"/>
                <a:sym typeface="Roboto"/>
              </a:endParaRPr>
            </a:p>
          </p:txBody>
        </p:sp>
        <p:sp>
          <p:nvSpPr>
            <p:cNvPr id="14" name="Google Shape;271;p39">
              <a:extLst>
                <a:ext uri="{FF2B5EF4-FFF2-40B4-BE49-F238E27FC236}">
                  <a16:creationId xmlns:a16="http://schemas.microsoft.com/office/drawing/2014/main" id="{826CE6F7-1C9F-4E3C-ADCD-1DAA1E391FC7}"/>
                </a:ext>
              </a:extLst>
            </p:cNvPr>
            <p:cNvSpPr txBox="1"/>
            <p:nvPr/>
          </p:nvSpPr>
          <p:spPr>
            <a:xfrm>
              <a:off x="5360225" y="2675150"/>
              <a:ext cx="2525400" cy="56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solidFill>
                    <a:srgbClr val="FFFFFF"/>
                  </a:solidFill>
                  <a:latin typeface="Roboto"/>
                  <a:ea typeface="Roboto"/>
                  <a:cs typeface="Roboto"/>
                  <a:sym typeface="Roboto"/>
                </a:rPr>
                <a:t>70 New EL Students</a:t>
              </a:r>
              <a:endParaRPr dirty="0">
                <a:solidFill>
                  <a:srgbClr val="FFFFFF"/>
                </a:solidFill>
                <a:latin typeface="Roboto"/>
                <a:ea typeface="Roboto"/>
                <a:cs typeface="Roboto"/>
                <a:sym typeface="Roboto"/>
              </a:endParaRPr>
            </a:p>
            <a:p>
              <a:pPr marL="0" lvl="0" indent="0" algn="l" rtl="0">
                <a:lnSpc>
                  <a:spcPct val="115000"/>
                </a:lnSpc>
                <a:spcBef>
                  <a:spcPts val="1600"/>
                </a:spcBef>
                <a:spcAft>
                  <a:spcPts val="1600"/>
                </a:spcAft>
                <a:buNone/>
              </a:pPr>
              <a:r>
                <a:rPr lang="en" dirty="0">
                  <a:solidFill>
                    <a:srgbClr val="FFFFFF"/>
                  </a:solidFill>
                  <a:latin typeface="Roboto"/>
                  <a:ea typeface="Roboto"/>
                  <a:cs typeface="Roboto"/>
                  <a:sym typeface="Roboto"/>
                </a:rPr>
                <a:t>(</a:t>
              </a:r>
              <a:r>
                <a:rPr lang="en" sz="1400" dirty="0">
                  <a:solidFill>
                    <a:srgbClr val="FFFFFF"/>
                  </a:solidFill>
                  <a:latin typeface="Roboto"/>
                  <a:ea typeface="Roboto"/>
                  <a:cs typeface="Roboto"/>
                  <a:sym typeface="Roboto"/>
                </a:rPr>
                <a:t>15% increase in Immigrants)</a:t>
              </a:r>
              <a:endParaRPr sz="1400" dirty="0">
                <a:solidFill>
                  <a:srgbClr val="FFFFFF"/>
                </a:solidFill>
                <a:latin typeface="Roboto"/>
                <a:ea typeface="Roboto"/>
                <a:cs typeface="Roboto"/>
                <a:sym typeface="Roboto"/>
              </a:endParaRPr>
            </a:p>
          </p:txBody>
        </p:sp>
      </p:grpSp>
      <p:grpSp>
        <p:nvGrpSpPr>
          <p:cNvPr id="15" name="Google Shape;275;p39">
            <a:extLst>
              <a:ext uri="{FF2B5EF4-FFF2-40B4-BE49-F238E27FC236}">
                <a16:creationId xmlns:a16="http://schemas.microsoft.com/office/drawing/2014/main" id="{E197050C-C966-4511-9E1B-167209AE1397}"/>
              </a:ext>
            </a:extLst>
          </p:cNvPr>
          <p:cNvGrpSpPr/>
          <p:nvPr/>
        </p:nvGrpSpPr>
        <p:grpSpPr>
          <a:xfrm>
            <a:off x="2338871" y="2353647"/>
            <a:ext cx="2984278" cy="2218352"/>
            <a:chOff x="3071457" y="2013875"/>
            <a:chExt cx="1944600" cy="1569600"/>
          </a:xfrm>
        </p:grpSpPr>
        <p:sp>
          <p:nvSpPr>
            <p:cNvPr id="16" name="Google Shape;276;p39">
              <a:extLst>
                <a:ext uri="{FF2B5EF4-FFF2-40B4-BE49-F238E27FC236}">
                  <a16:creationId xmlns:a16="http://schemas.microsoft.com/office/drawing/2014/main" id="{9EF548B4-E6F3-4E0F-851D-4213D240CC9C}"/>
                </a:ext>
              </a:extLst>
            </p:cNvPr>
            <p:cNvSpPr/>
            <p:nvPr/>
          </p:nvSpPr>
          <p:spPr>
            <a:xfrm rot="10800000" flipH="1">
              <a:off x="3071457" y="2013875"/>
              <a:ext cx="1944600" cy="1569600"/>
            </a:xfrm>
            <a:prstGeom prst="round2DiagRect">
              <a:avLst>
                <a:gd name="adj1" fmla="val 0"/>
                <a:gd name="adj2" fmla="val 17764"/>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7;p39">
              <a:extLst>
                <a:ext uri="{FF2B5EF4-FFF2-40B4-BE49-F238E27FC236}">
                  <a16:creationId xmlns:a16="http://schemas.microsoft.com/office/drawing/2014/main" id="{E9ADBDF5-F292-457D-98A5-E902B67768B3}"/>
                </a:ext>
              </a:extLst>
            </p:cNvPr>
            <p:cNvSpPr txBox="1"/>
            <p:nvPr/>
          </p:nvSpPr>
          <p:spPr>
            <a:xfrm>
              <a:off x="3316102" y="2256385"/>
              <a:ext cx="14517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Roboto"/>
                  <a:ea typeface="Roboto"/>
                  <a:cs typeface="Roboto"/>
                  <a:sym typeface="Roboto"/>
                </a:rPr>
                <a:t>October 2022</a:t>
              </a:r>
              <a:endParaRPr>
                <a:solidFill>
                  <a:srgbClr val="FFFFFF"/>
                </a:solidFill>
                <a:latin typeface="Roboto"/>
                <a:ea typeface="Roboto"/>
                <a:cs typeface="Roboto"/>
                <a:sym typeface="Roboto"/>
              </a:endParaRPr>
            </a:p>
          </p:txBody>
        </p:sp>
        <p:sp>
          <p:nvSpPr>
            <p:cNvPr id="18" name="Google Shape;278;p39">
              <a:extLst>
                <a:ext uri="{FF2B5EF4-FFF2-40B4-BE49-F238E27FC236}">
                  <a16:creationId xmlns:a16="http://schemas.microsoft.com/office/drawing/2014/main" id="{617F602E-D4F9-4F67-9CBA-7AA7F950EE47}"/>
                </a:ext>
              </a:extLst>
            </p:cNvPr>
            <p:cNvSpPr txBox="1"/>
            <p:nvPr/>
          </p:nvSpPr>
          <p:spPr>
            <a:xfrm>
              <a:off x="3261244" y="2701550"/>
              <a:ext cx="1621800" cy="51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solidFill>
                    <a:schemeClr val="lt1"/>
                  </a:solidFill>
                  <a:latin typeface="Roboto"/>
                  <a:ea typeface="Roboto"/>
                  <a:cs typeface="Roboto"/>
                  <a:sym typeface="Roboto"/>
                </a:rPr>
                <a:t>353 EL Students</a:t>
              </a:r>
              <a:endParaRPr dirty="0">
                <a:solidFill>
                  <a:schemeClr val="lt1"/>
                </a:solidFill>
                <a:latin typeface="Roboto"/>
                <a:ea typeface="Roboto"/>
                <a:cs typeface="Roboto"/>
                <a:sym typeface="Roboto"/>
              </a:endParaRPr>
            </a:p>
            <a:p>
              <a:pPr marL="0" lvl="0" indent="0" algn="l" rtl="0">
                <a:lnSpc>
                  <a:spcPct val="115000"/>
                </a:lnSpc>
                <a:spcBef>
                  <a:spcPts val="1600"/>
                </a:spcBef>
                <a:spcAft>
                  <a:spcPts val="1600"/>
                </a:spcAft>
                <a:buNone/>
              </a:pPr>
              <a:r>
                <a:rPr lang="en" sz="1600" dirty="0">
                  <a:solidFill>
                    <a:srgbClr val="FFFFFF"/>
                  </a:solidFill>
                  <a:latin typeface="Roboto"/>
                  <a:ea typeface="Roboto"/>
                  <a:cs typeface="Roboto"/>
                  <a:sym typeface="Roboto"/>
                </a:rPr>
                <a:t>(48% Immigrants)</a:t>
              </a:r>
              <a:endParaRPr sz="1600" dirty="0">
                <a:solidFill>
                  <a:srgbClr val="FFFFFF"/>
                </a:solidFill>
                <a:latin typeface="Roboto"/>
                <a:ea typeface="Roboto"/>
                <a:cs typeface="Roboto"/>
                <a:sym typeface="Roboto"/>
              </a:endParaRPr>
            </a:p>
          </p:txBody>
        </p:sp>
      </p:grpSp>
      <p:sp>
        <p:nvSpPr>
          <p:cNvPr id="19" name="Google Shape;273;p39">
            <a:extLst>
              <a:ext uri="{FF2B5EF4-FFF2-40B4-BE49-F238E27FC236}">
                <a16:creationId xmlns:a16="http://schemas.microsoft.com/office/drawing/2014/main" id="{D42C3902-1AA7-43B3-B56C-6A38C34AB23E}"/>
              </a:ext>
            </a:extLst>
          </p:cNvPr>
          <p:cNvSpPr/>
          <p:nvPr/>
        </p:nvSpPr>
        <p:spPr>
          <a:xfrm>
            <a:off x="1935195" y="2756504"/>
            <a:ext cx="772071" cy="345300"/>
          </a:xfrm>
          <a:prstGeom prst="rightArrow">
            <a:avLst>
              <a:gd name="adj1" fmla="val 50000"/>
              <a:gd name="adj2"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4;p39">
            <a:extLst>
              <a:ext uri="{FF2B5EF4-FFF2-40B4-BE49-F238E27FC236}">
                <a16:creationId xmlns:a16="http://schemas.microsoft.com/office/drawing/2014/main" id="{CE554789-6670-495B-9E49-8505EAD54775}"/>
              </a:ext>
            </a:extLst>
          </p:cNvPr>
          <p:cNvSpPr/>
          <p:nvPr/>
        </p:nvSpPr>
        <p:spPr>
          <a:xfrm>
            <a:off x="4519686" y="2756504"/>
            <a:ext cx="1118759" cy="345300"/>
          </a:xfrm>
          <a:prstGeom prst="rightArrow">
            <a:avLst>
              <a:gd name="adj1" fmla="val 50000"/>
              <a:gd name="adj2"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0649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medium confidence">
            <a:extLst>
              <a:ext uri="{FF2B5EF4-FFF2-40B4-BE49-F238E27FC236}">
                <a16:creationId xmlns:a16="http://schemas.microsoft.com/office/drawing/2014/main" id="{D7B8668C-85C7-EF80-DFFF-6EAEE007B0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124" y="437031"/>
            <a:ext cx="8071542" cy="6237100"/>
          </a:xfrm>
          <a:prstGeom prst="rect">
            <a:avLst/>
          </a:prstGeom>
        </p:spPr>
      </p:pic>
      <p:sp>
        <p:nvSpPr>
          <p:cNvPr id="7" name="Content Placeholder 3"/>
          <p:cNvSpPr txBox="1">
            <a:spLocks/>
          </p:cNvSpPr>
          <p:nvPr/>
        </p:nvSpPr>
        <p:spPr>
          <a:xfrm>
            <a:off x="174568" y="2347065"/>
            <a:ext cx="8969432" cy="14022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6700" b="1" i="0" u="none" strike="noStrike" kern="1200" cap="none" spc="0" normalizeH="0" baseline="0" noProof="0" dirty="0">
              <a:ln>
                <a:noFill/>
              </a:ln>
              <a:solidFill>
                <a:prstClr val="black">
                  <a:lumMod val="65000"/>
                  <a:lumOff val="35000"/>
                </a:prstClr>
              </a:solidFill>
              <a:effectLst>
                <a:outerShdw blurRad="38100" dist="38100" dir="2700000" algn="tl">
                  <a:srgbClr val="000000">
                    <a:alpha val="43137"/>
                  </a:srgbClr>
                </a:outerShdw>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Calibri"/>
              <a:ea typeface="+mn-ea"/>
              <a:cs typeface="+mn-cs"/>
            </a:endParaRPr>
          </a:p>
        </p:txBody>
      </p:sp>
      <p:sp>
        <p:nvSpPr>
          <p:cNvPr id="5" name="TextBox 4">
            <a:extLst>
              <a:ext uri="{FF2B5EF4-FFF2-40B4-BE49-F238E27FC236}">
                <a16:creationId xmlns:a16="http://schemas.microsoft.com/office/drawing/2014/main" id="{E9A091D0-05F1-978D-F592-B3C3FCA1AD89}"/>
              </a:ext>
            </a:extLst>
          </p:cNvPr>
          <p:cNvSpPr txBox="1"/>
          <p:nvPr/>
        </p:nvSpPr>
        <p:spPr>
          <a:xfrm flipH="1">
            <a:off x="0" y="0"/>
            <a:ext cx="9143999" cy="646331"/>
          </a:xfrm>
          <a:prstGeom prst="rect">
            <a:avLst/>
          </a:prstGeom>
          <a:solidFill>
            <a:schemeClr val="bg1">
              <a:lumMod val="85000"/>
            </a:schemeClr>
          </a:solidFill>
          <a:ln w="47625">
            <a:solidFill>
              <a:srgbClr val="002060"/>
            </a:solidFill>
          </a:ln>
        </p:spPr>
        <p:txBody>
          <a:bodyPr wrap="square" rtlCol="0">
            <a:spAutoFit/>
          </a:bodyPr>
          <a:lstStyle/>
          <a:p>
            <a:r>
              <a:rPr lang="en-US" b="1" dirty="0">
                <a:solidFill>
                  <a:srgbClr val="002060"/>
                </a:solidFill>
                <a:effectLst>
                  <a:outerShdw blurRad="38100" dist="38100" dir="2700000" algn="tl">
                    <a:srgbClr val="000000">
                      <a:alpha val="43137"/>
                    </a:srgbClr>
                  </a:outerShdw>
                </a:effectLst>
              </a:rPr>
              <a:t>Council Rock School District </a:t>
            </a:r>
            <a:endParaRPr lang="en-US" b="1" dirty="0">
              <a:solidFill>
                <a:srgbClr val="C00000"/>
              </a:solidFill>
              <a:effectLst>
                <a:outerShdw blurRad="38100" dist="38100" dir="2700000" algn="tl">
                  <a:srgbClr val="000000">
                    <a:alpha val="43137"/>
                  </a:srgbClr>
                </a:outerShdw>
              </a:effectLst>
            </a:endParaRPr>
          </a:p>
          <a:p>
            <a:r>
              <a:rPr lang="en-US" b="1" dirty="0">
                <a:solidFill>
                  <a:schemeClr val="tx1">
                    <a:lumMod val="65000"/>
                    <a:lumOff val="35000"/>
                  </a:schemeClr>
                </a:solidFill>
                <a:effectLst>
                  <a:outerShdw blurRad="38100" dist="38100" dir="2700000" algn="tl">
                    <a:srgbClr val="000000">
                      <a:alpha val="43137"/>
                    </a:srgbClr>
                  </a:outerShdw>
                </a:effectLst>
              </a:rPr>
              <a:t>2022-2023 Capital Improvements Plan</a:t>
            </a:r>
          </a:p>
        </p:txBody>
      </p:sp>
      <p:pic>
        <p:nvPicPr>
          <p:cNvPr id="8" name="Picture 7" descr="Logo&#10;&#10;Description automatically generated">
            <a:extLst>
              <a:ext uri="{FF2B5EF4-FFF2-40B4-BE49-F238E27FC236}">
                <a16:creationId xmlns:a16="http://schemas.microsoft.com/office/drawing/2014/main" id="{8B7979FC-FA87-2F3C-3B7C-D5CD293ED4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4444" y="74628"/>
            <a:ext cx="1029657" cy="514829"/>
          </a:xfrm>
          <a:prstGeom prst="rect">
            <a:avLst/>
          </a:prstGeom>
        </p:spPr>
      </p:pic>
      <p:pic>
        <p:nvPicPr>
          <p:cNvPr id="9" name="Picture 8">
            <a:extLst>
              <a:ext uri="{FF2B5EF4-FFF2-40B4-BE49-F238E27FC236}">
                <a16:creationId xmlns:a16="http://schemas.microsoft.com/office/drawing/2014/main" id="{238EE28F-38D7-610A-9C18-71DC6B482A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4630" y="6266781"/>
            <a:ext cx="549471" cy="513945"/>
          </a:xfrm>
          <a:prstGeom prst="rect">
            <a:avLst/>
          </a:prstGeom>
        </p:spPr>
      </p:pic>
      <p:sp>
        <p:nvSpPr>
          <p:cNvPr id="10" name="TextBox 9">
            <a:extLst>
              <a:ext uri="{FF2B5EF4-FFF2-40B4-BE49-F238E27FC236}">
                <a16:creationId xmlns:a16="http://schemas.microsoft.com/office/drawing/2014/main" id="{881F1B6D-AE92-81C8-2E8E-6518955570C9}"/>
              </a:ext>
            </a:extLst>
          </p:cNvPr>
          <p:cNvSpPr txBox="1"/>
          <p:nvPr/>
        </p:nvSpPr>
        <p:spPr>
          <a:xfrm>
            <a:off x="254466" y="902356"/>
            <a:ext cx="3105954" cy="369332"/>
          </a:xfrm>
          <a:prstGeom prst="rect">
            <a:avLst/>
          </a:prstGeom>
          <a:solidFill>
            <a:srgbClr val="FFC000"/>
          </a:solidFill>
          <a:ln w="22225">
            <a:solidFill>
              <a:schemeClr val="tx1"/>
            </a:solidFill>
          </a:ln>
        </p:spPr>
        <p:txBody>
          <a:bodyPr wrap="square" rtlCol="0">
            <a:spAutoFit/>
          </a:bodyPr>
          <a:lstStyle/>
          <a:p>
            <a:pPr algn="ctr"/>
            <a:r>
              <a:rPr lang="en-US" b="1" dirty="0"/>
              <a:t>Progress Update</a:t>
            </a:r>
          </a:p>
        </p:txBody>
      </p:sp>
      <p:sp>
        <p:nvSpPr>
          <p:cNvPr id="11" name="TextBox 10">
            <a:extLst>
              <a:ext uri="{FF2B5EF4-FFF2-40B4-BE49-F238E27FC236}">
                <a16:creationId xmlns:a16="http://schemas.microsoft.com/office/drawing/2014/main" id="{D782ED7D-BA37-E34A-F9D2-8626EFC6B50C}"/>
              </a:ext>
            </a:extLst>
          </p:cNvPr>
          <p:cNvSpPr txBox="1"/>
          <p:nvPr/>
        </p:nvSpPr>
        <p:spPr>
          <a:xfrm>
            <a:off x="254466" y="1342656"/>
            <a:ext cx="3105954" cy="5078313"/>
          </a:xfrm>
          <a:prstGeom prst="rect">
            <a:avLst/>
          </a:prstGeom>
          <a:solidFill>
            <a:schemeClr val="accent1">
              <a:lumMod val="40000"/>
              <a:lumOff val="60000"/>
            </a:schemeClr>
          </a:solidFill>
          <a:ln w="25400">
            <a:solidFill>
              <a:schemeClr val="tx1"/>
            </a:solidFill>
          </a:ln>
        </p:spPr>
        <p:txBody>
          <a:bodyPr wrap="square" rtlCol="0">
            <a:spAutoFit/>
          </a:bodyPr>
          <a:lstStyle/>
          <a:p>
            <a:pPr marL="342900" indent="-342900">
              <a:buFont typeface="+mj-lt"/>
              <a:buAutoNum type="arabicPeriod"/>
            </a:pPr>
            <a:r>
              <a:rPr lang="en-US" b="1" dirty="0"/>
              <a:t>The CIP Books will be delivered to the CRSD for distribution by 31OCT22</a:t>
            </a:r>
          </a:p>
          <a:p>
            <a:pPr marL="342900" indent="-342900">
              <a:buFont typeface="+mj-lt"/>
              <a:buAutoNum type="arabicPeriod"/>
            </a:pPr>
            <a:r>
              <a:rPr lang="en-US" b="1" dirty="0"/>
              <a:t>The CIP Update will be reviewed at the 10NOV22 Finance Committee Meeting</a:t>
            </a:r>
          </a:p>
          <a:p>
            <a:pPr marL="342900" indent="-342900">
              <a:buFont typeface="+mj-lt"/>
              <a:buAutoNum type="arabicPeriod"/>
            </a:pPr>
            <a:r>
              <a:rPr lang="en-US" b="1" dirty="0" err="1"/>
              <a:t>D’Huy</a:t>
            </a:r>
            <a:r>
              <a:rPr lang="en-US" b="1" dirty="0"/>
              <a:t> Engineering will request approval to commence with the 2023 CIP Projects</a:t>
            </a:r>
          </a:p>
          <a:p>
            <a:pPr marL="342900" indent="-342900">
              <a:buFont typeface="+mj-lt"/>
              <a:buAutoNum type="arabicPeriod"/>
            </a:pPr>
            <a:r>
              <a:rPr lang="en-US" b="1" dirty="0"/>
              <a:t>Focus on projects without long lead items</a:t>
            </a:r>
          </a:p>
          <a:p>
            <a:pPr marL="342900" indent="-342900">
              <a:buFont typeface="+mj-lt"/>
              <a:buAutoNum type="arabicPeriod"/>
            </a:pPr>
            <a:r>
              <a:rPr lang="en-US" b="1" dirty="0"/>
              <a:t>Consideration to commence with CC HVAC design now to assure delivery of equipment for 2024/2025 start.</a:t>
            </a:r>
          </a:p>
        </p:txBody>
      </p:sp>
    </p:spTree>
    <p:extLst>
      <p:ext uri="{BB962C8B-B14F-4D97-AF65-F5344CB8AC3E}">
        <p14:creationId xmlns:p14="http://schemas.microsoft.com/office/powerpoint/2010/main" val="4028341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ouncil Rock School Board close to naming finalist in superintendent search  – thereporteronline">
            <a:extLst>
              <a:ext uri="{FF2B5EF4-FFF2-40B4-BE49-F238E27FC236}">
                <a16:creationId xmlns:a16="http://schemas.microsoft.com/office/drawing/2014/main" id="{34E222AB-7F0C-EC69-BB9B-5BCD3866F1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81" r="24502" b="-2"/>
          <a:stretch/>
        </p:blipFill>
        <p:spPr bwMode="auto">
          <a:xfrm>
            <a:off x="20" y="10"/>
            <a:ext cx="72522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6493880" y="921001"/>
            <a:ext cx="2584324" cy="3692028"/>
          </a:xfrm>
          <a:noFill/>
        </p:spPr>
        <p:txBody>
          <a:bodyPr vert="horz" lIns="91440" tIns="45720" rIns="91440" bIns="45720" rtlCol="0" anchor="b">
            <a:normAutofit/>
          </a:bodyPr>
          <a:lstStyle/>
          <a:p>
            <a:pPr algn="l">
              <a:lnSpc>
                <a:spcPct val="90000"/>
              </a:lnSpc>
            </a:pPr>
            <a:r>
              <a:rPr lang="en-US" sz="4000" b="1" dirty="0">
                <a:solidFill>
                  <a:srgbClr val="002060"/>
                </a:solidFill>
                <a:effectLst>
                  <a:outerShdw blurRad="38100" dist="38100" dir="2700000" algn="tl">
                    <a:srgbClr val="000000">
                      <a:alpha val="43137"/>
                    </a:srgbClr>
                  </a:outerShdw>
                </a:effectLst>
                <a:latin typeface="+mn-lt"/>
                <a:ea typeface="Yu Mincho Demibold" panose="020B0400000000000000" pitchFamily="18" charset="-128"/>
              </a:rPr>
              <a:t>BOARD AGENDA ITEMS</a:t>
            </a:r>
            <a:br>
              <a:rPr lang="en-US" sz="4000" b="1" dirty="0">
                <a:solidFill>
                  <a:srgbClr val="002060"/>
                </a:solidFill>
                <a:effectLst>
                  <a:outerShdw blurRad="38100" dist="38100" dir="2700000" algn="tl">
                    <a:srgbClr val="000000">
                      <a:alpha val="43137"/>
                    </a:srgbClr>
                  </a:outerShdw>
                </a:effectLst>
                <a:latin typeface="+mn-lt"/>
                <a:ea typeface="Yu Mincho Demibold" panose="020B0400000000000000" pitchFamily="18" charset="-128"/>
              </a:rPr>
            </a:br>
            <a:r>
              <a:rPr lang="en-US" sz="4000" b="1" dirty="0">
                <a:solidFill>
                  <a:srgbClr val="002060"/>
                </a:solidFill>
                <a:effectLst>
                  <a:outerShdw blurRad="38100" dist="38100" dir="2700000" algn="tl">
                    <a:srgbClr val="000000">
                      <a:alpha val="43137"/>
                    </a:srgbClr>
                  </a:outerShdw>
                </a:effectLst>
                <a:latin typeface="+mn-lt"/>
                <a:ea typeface="Yu Mincho Demibold" panose="020B0400000000000000" pitchFamily="18" charset="-128"/>
              </a:rPr>
              <a:t>20OCT22</a:t>
            </a:r>
          </a:p>
        </p:txBody>
      </p:sp>
    </p:spTree>
    <p:extLst>
      <p:ext uri="{BB962C8B-B14F-4D97-AF65-F5344CB8AC3E}">
        <p14:creationId xmlns:p14="http://schemas.microsoft.com/office/powerpoint/2010/main" val="1534584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174568" y="2347065"/>
            <a:ext cx="8969432" cy="14022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6700" b="1" i="0" u="none" strike="noStrike" kern="1200" cap="none" spc="0" normalizeH="0" baseline="0" noProof="0" dirty="0">
              <a:ln>
                <a:noFill/>
              </a:ln>
              <a:solidFill>
                <a:prstClr val="black">
                  <a:lumMod val="65000"/>
                  <a:lumOff val="35000"/>
                </a:prstClr>
              </a:solidFill>
              <a:effectLst>
                <a:outerShdw blurRad="38100" dist="38100" dir="2700000" algn="tl">
                  <a:srgbClr val="000000">
                    <a:alpha val="43137"/>
                  </a:srgbClr>
                </a:outerShdw>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Calibri"/>
              <a:ea typeface="+mn-ea"/>
              <a:cs typeface="+mn-cs"/>
            </a:endParaRPr>
          </a:p>
        </p:txBody>
      </p:sp>
      <p:sp>
        <p:nvSpPr>
          <p:cNvPr id="5" name="TextBox 4">
            <a:extLst>
              <a:ext uri="{FF2B5EF4-FFF2-40B4-BE49-F238E27FC236}">
                <a16:creationId xmlns:a16="http://schemas.microsoft.com/office/drawing/2014/main" id="{E9A091D0-05F1-978D-F592-B3C3FCA1AD89}"/>
              </a:ext>
            </a:extLst>
          </p:cNvPr>
          <p:cNvSpPr txBox="1"/>
          <p:nvPr/>
        </p:nvSpPr>
        <p:spPr>
          <a:xfrm flipH="1">
            <a:off x="0" y="0"/>
            <a:ext cx="9143999" cy="646331"/>
          </a:xfrm>
          <a:prstGeom prst="rect">
            <a:avLst/>
          </a:prstGeom>
          <a:solidFill>
            <a:schemeClr val="bg1">
              <a:lumMod val="85000"/>
            </a:schemeClr>
          </a:solidFill>
          <a:ln w="47625">
            <a:solidFill>
              <a:srgbClr val="002060"/>
            </a:solidFill>
          </a:ln>
        </p:spPr>
        <p:txBody>
          <a:bodyPr wrap="square" rtlCol="0">
            <a:spAutoFit/>
          </a:bodyPr>
          <a:lstStyle/>
          <a:p>
            <a:r>
              <a:rPr lang="en-US" b="1" dirty="0">
                <a:solidFill>
                  <a:srgbClr val="002060"/>
                </a:solidFill>
                <a:effectLst>
                  <a:outerShdw blurRad="38100" dist="38100" dir="2700000" algn="tl">
                    <a:srgbClr val="000000">
                      <a:alpha val="43137"/>
                    </a:srgbClr>
                  </a:outerShdw>
                </a:effectLst>
              </a:rPr>
              <a:t>Board Agenda Items </a:t>
            </a:r>
            <a:r>
              <a:rPr lang="en-US" b="1" dirty="0">
                <a:solidFill>
                  <a:srgbClr val="C00000"/>
                </a:solidFill>
                <a:effectLst>
                  <a:outerShdw blurRad="38100" dist="38100" dir="2700000" algn="tl">
                    <a:srgbClr val="000000">
                      <a:alpha val="43137"/>
                    </a:srgbClr>
                  </a:outerShdw>
                </a:effectLst>
              </a:rPr>
              <a:t>(20OCT22)</a:t>
            </a:r>
          </a:p>
          <a:p>
            <a:r>
              <a:rPr lang="en-US" b="1" dirty="0">
                <a:solidFill>
                  <a:schemeClr val="tx1">
                    <a:lumMod val="65000"/>
                    <a:lumOff val="35000"/>
                  </a:schemeClr>
                </a:solidFill>
                <a:effectLst>
                  <a:outerShdw blurRad="38100" dist="38100" dir="2700000" algn="tl">
                    <a:srgbClr val="000000">
                      <a:alpha val="43137"/>
                    </a:srgbClr>
                  </a:outerShdw>
                </a:effectLst>
              </a:rPr>
              <a:t>CRHS South Auditorium Lighting Bid Results</a:t>
            </a:r>
          </a:p>
        </p:txBody>
      </p:sp>
      <p:pic>
        <p:nvPicPr>
          <p:cNvPr id="8" name="Picture 7" descr="Logo&#10;&#10;Description automatically generated">
            <a:extLst>
              <a:ext uri="{FF2B5EF4-FFF2-40B4-BE49-F238E27FC236}">
                <a16:creationId xmlns:a16="http://schemas.microsoft.com/office/drawing/2014/main" id="{8B7979FC-FA87-2F3C-3B7C-D5CD293ED4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4444" y="74628"/>
            <a:ext cx="1029657" cy="514829"/>
          </a:xfrm>
          <a:prstGeom prst="rect">
            <a:avLst/>
          </a:prstGeom>
        </p:spPr>
      </p:pic>
      <p:pic>
        <p:nvPicPr>
          <p:cNvPr id="9" name="Picture 8">
            <a:extLst>
              <a:ext uri="{FF2B5EF4-FFF2-40B4-BE49-F238E27FC236}">
                <a16:creationId xmlns:a16="http://schemas.microsoft.com/office/drawing/2014/main" id="{238EE28F-38D7-610A-9C18-71DC6B482A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4630" y="6266781"/>
            <a:ext cx="549471" cy="513945"/>
          </a:xfrm>
          <a:prstGeom prst="rect">
            <a:avLst/>
          </a:prstGeom>
        </p:spPr>
      </p:pic>
      <p:sp>
        <p:nvSpPr>
          <p:cNvPr id="10" name="TextBox 9">
            <a:extLst>
              <a:ext uri="{FF2B5EF4-FFF2-40B4-BE49-F238E27FC236}">
                <a16:creationId xmlns:a16="http://schemas.microsoft.com/office/drawing/2014/main" id="{881F1B6D-AE92-81C8-2E8E-6518955570C9}"/>
              </a:ext>
            </a:extLst>
          </p:cNvPr>
          <p:cNvSpPr txBox="1"/>
          <p:nvPr/>
        </p:nvSpPr>
        <p:spPr>
          <a:xfrm>
            <a:off x="174568" y="875670"/>
            <a:ext cx="3505575" cy="369332"/>
          </a:xfrm>
          <a:prstGeom prst="rect">
            <a:avLst/>
          </a:prstGeom>
          <a:noFill/>
        </p:spPr>
        <p:txBody>
          <a:bodyPr wrap="none" rtlCol="0">
            <a:spAutoFit/>
          </a:bodyPr>
          <a:lstStyle/>
          <a:p>
            <a:r>
              <a:rPr lang="en-US" b="1" dirty="0"/>
              <a:t>The Summary of Bids is as Follows:</a:t>
            </a:r>
          </a:p>
        </p:txBody>
      </p:sp>
      <p:graphicFrame>
        <p:nvGraphicFramePr>
          <p:cNvPr id="2" name="Table 2">
            <a:extLst>
              <a:ext uri="{FF2B5EF4-FFF2-40B4-BE49-F238E27FC236}">
                <a16:creationId xmlns:a16="http://schemas.microsoft.com/office/drawing/2014/main" id="{3F7DD1AF-DB62-0F4D-D3D8-231DF390E9A0}"/>
              </a:ext>
            </a:extLst>
          </p:cNvPr>
          <p:cNvGraphicFramePr>
            <a:graphicFrameLocks noGrp="1"/>
          </p:cNvGraphicFramePr>
          <p:nvPr>
            <p:extLst>
              <p:ext uri="{D42A27DB-BD31-4B8C-83A1-F6EECF244321}">
                <p14:modId xmlns:p14="http://schemas.microsoft.com/office/powerpoint/2010/main" val="3814490144"/>
              </p:ext>
            </p:extLst>
          </p:nvPr>
        </p:nvGraphicFramePr>
        <p:xfrm>
          <a:off x="174569" y="1397000"/>
          <a:ext cx="8794860" cy="3373120"/>
        </p:xfrm>
        <a:graphic>
          <a:graphicData uri="http://schemas.openxmlformats.org/drawingml/2006/table">
            <a:tbl>
              <a:tblPr firstRow="1" bandRow="1">
                <a:tableStyleId>{5C22544A-7EE6-4342-B048-85BDC9FD1C3A}</a:tableStyleId>
              </a:tblPr>
              <a:tblGrid>
                <a:gridCol w="2134291">
                  <a:extLst>
                    <a:ext uri="{9D8B030D-6E8A-4147-A177-3AD203B41FA5}">
                      <a16:colId xmlns:a16="http://schemas.microsoft.com/office/drawing/2014/main" val="2012882800"/>
                    </a:ext>
                  </a:extLst>
                </a:gridCol>
                <a:gridCol w="1775460">
                  <a:extLst>
                    <a:ext uri="{9D8B030D-6E8A-4147-A177-3AD203B41FA5}">
                      <a16:colId xmlns:a16="http://schemas.microsoft.com/office/drawing/2014/main" val="3348109981"/>
                    </a:ext>
                  </a:extLst>
                </a:gridCol>
                <a:gridCol w="1722120">
                  <a:extLst>
                    <a:ext uri="{9D8B030D-6E8A-4147-A177-3AD203B41FA5}">
                      <a16:colId xmlns:a16="http://schemas.microsoft.com/office/drawing/2014/main" val="1772161310"/>
                    </a:ext>
                  </a:extLst>
                </a:gridCol>
                <a:gridCol w="1653540">
                  <a:extLst>
                    <a:ext uri="{9D8B030D-6E8A-4147-A177-3AD203B41FA5}">
                      <a16:colId xmlns:a16="http://schemas.microsoft.com/office/drawing/2014/main" val="1855741998"/>
                    </a:ext>
                  </a:extLst>
                </a:gridCol>
                <a:gridCol w="1509449">
                  <a:extLst>
                    <a:ext uri="{9D8B030D-6E8A-4147-A177-3AD203B41FA5}">
                      <a16:colId xmlns:a16="http://schemas.microsoft.com/office/drawing/2014/main" val="1561781235"/>
                    </a:ext>
                  </a:extLst>
                </a:gridCol>
              </a:tblGrid>
              <a:tr h="370840">
                <a:tc gridSpan="5">
                  <a:txBody>
                    <a:bodyPr/>
                    <a:lstStyle/>
                    <a:p>
                      <a:pPr algn="ctr"/>
                      <a:r>
                        <a:rPr lang="en-US" dirty="0"/>
                        <a:t>CRHS SOUTH AUDITORIUM LIGHTING</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770857417"/>
                  </a:ext>
                </a:extLst>
              </a:tr>
              <a:tr h="370840">
                <a:tc>
                  <a:txBody>
                    <a:bodyPr/>
                    <a:lstStyle/>
                    <a:p>
                      <a:endParaRPr lang="en-US" sz="1600" dirty="0"/>
                    </a:p>
                  </a:txBody>
                  <a:tcPr/>
                </a:tc>
                <a:tc>
                  <a:txBody>
                    <a:bodyPr/>
                    <a:lstStyle/>
                    <a:p>
                      <a:pPr algn="ctr"/>
                      <a:r>
                        <a:rPr lang="en-US" sz="1600" dirty="0"/>
                        <a:t>A.N. Lynch Co</a:t>
                      </a:r>
                    </a:p>
                  </a:txBody>
                  <a:tcPr/>
                </a:tc>
                <a:tc>
                  <a:txBody>
                    <a:bodyPr/>
                    <a:lstStyle/>
                    <a:p>
                      <a:pPr algn="ctr"/>
                      <a:r>
                        <a:rPr lang="en-US" sz="1600" b="1" dirty="0"/>
                        <a:t>Cedar Electric</a:t>
                      </a:r>
                    </a:p>
                  </a:txBody>
                  <a:tcPr/>
                </a:tc>
                <a:tc>
                  <a:txBody>
                    <a:bodyPr/>
                    <a:lstStyle/>
                    <a:p>
                      <a:pPr algn="ctr"/>
                      <a:r>
                        <a:rPr lang="en-US" sz="1600" dirty="0"/>
                        <a:t>MJF Electric</a:t>
                      </a:r>
                    </a:p>
                  </a:txBody>
                  <a:tcPr/>
                </a:tc>
                <a:tc>
                  <a:txBody>
                    <a:bodyPr/>
                    <a:lstStyle/>
                    <a:p>
                      <a:pPr algn="ctr"/>
                      <a:r>
                        <a:rPr lang="en-US" sz="1600" dirty="0"/>
                        <a:t>Philips Bros</a:t>
                      </a:r>
                    </a:p>
                  </a:txBody>
                  <a:tcPr/>
                </a:tc>
                <a:extLst>
                  <a:ext uri="{0D108BD9-81ED-4DB2-BD59-A6C34878D82A}">
                    <a16:rowId xmlns:a16="http://schemas.microsoft.com/office/drawing/2014/main" val="1694558098"/>
                  </a:ext>
                </a:extLst>
              </a:tr>
              <a:tr h="370840">
                <a:tc>
                  <a:txBody>
                    <a:bodyPr/>
                    <a:lstStyle/>
                    <a:p>
                      <a:pPr algn="r"/>
                      <a:r>
                        <a:rPr lang="en-US" sz="1600" b="1" dirty="0"/>
                        <a:t>BASE BID</a:t>
                      </a:r>
                    </a:p>
                  </a:txBody>
                  <a:tcPr/>
                </a:tc>
                <a:tc>
                  <a:txBody>
                    <a:bodyPr/>
                    <a:lstStyle/>
                    <a:p>
                      <a:pPr algn="ctr"/>
                      <a:r>
                        <a:rPr lang="en-US" sz="1600" dirty="0"/>
                        <a:t>No Bid</a:t>
                      </a:r>
                    </a:p>
                  </a:txBody>
                  <a:tcPr/>
                </a:tc>
                <a:tc>
                  <a:txBody>
                    <a:bodyPr/>
                    <a:lstStyle/>
                    <a:p>
                      <a:pPr algn="ctr"/>
                      <a:r>
                        <a:rPr lang="en-US" sz="1600" b="1" dirty="0"/>
                        <a:t>$2,347,000</a:t>
                      </a:r>
                    </a:p>
                  </a:txBody>
                  <a:tcPr/>
                </a:tc>
                <a:tc>
                  <a:txBody>
                    <a:bodyPr/>
                    <a:lstStyle/>
                    <a:p>
                      <a:pPr algn="ctr"/>
                      <a:r>
                        <a:rPr lang="en-US" sz="1600" dirty="0"/>
                        <a:t>No Bid</a:t>
                      </a:r>
                    </a:p>
                  </a:txBody>
                  <a:tcPr/>
                </a:tc>
                <a:tc>
                  <a:txBody>
                    <a:bodyPr/>
                    <a:lstStyle/>
                    <a:p>
                      <a:pPr algn="ctr"/>
                      <a:r>
                        <a:rPr lang="en-US" sz="1600" dirty="0"/>
                        <a:t>No Bid</a:t>
                      </a:r>
                    </a:p>
                  </a:txBody>
                  <a:tcPr/>
                </a:tc>
                <a:extLst>
                  <a:ext uri="{0D108BD9-81ED-4DB2-BD59-A6C34878D82A}">
                    <a16:rowId xmlns:a16="http://schemas.microsoft.com/office/drawing/2014/main" val="3076240907"/>
                  </a:ext>
                </a:extLst>
              </a:tr>
              <a:tr h="370840">
                <a:tc>
                  <a:txBody>
                    <a:bodyPr/>
                    <a:lstStyle/>
                    <a:p>
                      <a:r>
                        <a:rPr lang="en-US" sz="1600" b="1" dirty="0"/>
                        <a:t>Alternate No. 1:</a:t>
                      </a:r>
                    </a:p>
                    <a:p>
                      <a:r>
                        <a:rPr lang="en-US" sz="1600" dirty="0"/>
                        <a:t>Add Replacement of Wood Stage Floor</a:t>
                      </a:r>
                    </a:p>
                  </a:txBody>
                  <a:tcPr/>
                </a:tc>
                <a:tc>
                  <a:txBody>
                    <a:bodyPr/>
                    <a:lstStyle/>
                    <a:p>
                      <a:pPr algn="ctr"/>
                      <a:endParaRPr lang="en-US" sz="1600" dirty="0"/>
                    </a:p>
                    <a:p>
                      <a:pPr algn="ctr"/>
                      <a:r>
                        <a:rPr lang="en-US" sz="1600" dirty="0"/>
                        <a:t>No Bid</a:t>
                      </a:r>
                    </a:p>
                  </a:txBody>
                  <a:tcPr/>
                </a:tc>
                <a:tc>
                  <a:txBody>
                    <a:bodyPr/>
                    <a:lstStyle/>
                    <a:p>
                      <a:pPr algn="ctr"/>
                      <a:endParaRPr lang="en-US" sz="1600" b="1" dirty="0"/>
                    </a:p>
                    <a:p>
                      <a:pPr algn="ctr"/>
                      <a:r>
                        <a:rPr lang="en-US" sz="1600" b="1" dirty="0"/>
                        <a:t>$72,000</a:t>
                      </a:r>
                    </a:p>
                  </a:txBody>
                  <a:tcPr/>
                </a:tc>
                <a:tc>
                  <a:txBody>
                    <a:bodyPr/>
                    <a:lstStyle/>
                    <a:p>
                      <a:pPr algn="ctr"/>
                      <a:endParaRPr lang="en-US" sz="1600" dirty="0"/>
                    </a:p>
                    <a:p>
                      <a:pPr algn="ctr"/>
                      <a:r>
                        <a:rPr lang="en-US" sz="1600" dirty="0"/>
                        <a:t>No Bid</a:t>
                      </a:r>
                    </a:p>
                  </a:txBody>
                  <a:tcPr/>
                </a:tc>
                <a:tc>
                  <a:txBody>
                    <a:bodyPr/>
                    <a:lstStyle/>
                    <a:p>
                      <a:pPr algn="ctr"/>
                      <a:endParaRPr lang="en-US" sz="1600" dirty="0"/>
                    </a:p>
                    <a:p>
                      <a:pPr algn="ctr"/>
                      <a:r>
                        <a:rPr lang="en-US" sz="1600" dirty="0"/>
                        <a:t>No Bid</a:t>
                      </a:r>
                    </a:p>
                  </a:txBody>
                  <a:tcPr/>
                </a:tc>
                <a:extLst>
                  <a:ext uri="{0D108BD9-81ED-4DB2-BD59-A6C34878D82A}">
                    <a16:rowId xmlns:a16="http://schemas.microsoft.com/office/drawing/2014/main" val="1854033939"/>
                  </a:ext>
                </a:extLst>
              </a:tr>
              <a:tr h="370840">
                <a:tc>
                  <a:txBody>
                    <a:bodyPr/>
                    <a:lstStyle/>
                    <a:p>
                      <a:r>
                        <a:rPr lang="en-US" sz="1600" b="1" dirty="0"/>
                        <a:t>Alternate No. 2:</a:t>
                      </a:r>
                    </a:p>
                    <a:p>
                      <a:r>
                        <a:rPr lang="en-US" sz="1600" dirty="0"/>
                        <a:t>Add all Work Associated with Electric 4 (Additional Light Bar)</a:t>
                      </a:r>
                    </a:p>
                  </a:txBody>
                  <a:tcPr/>
                </a:tc>
                <a:tc>
                  <a:txBody>
                    <a:bodyPr/>
                    <a:lstStyle/>
                    <a:p>
                      <a:pPr algn="ctr"/>
                      <a:endParaRPr lang="en-US" sz="1600" dirty="0"/>
                    </a:p>
                    <a:p>
                      <a:pPr algn="ctr"/>
                      <a:r>
                        <a:rPr lang="en-US" sz="1600" dirty="0"/>
                        <a:t>No Bid</a:t>
                      </a:r>
                    </a:p>
                  </a:txBody>
                  <a:tcPr/>
                </a:tc>
                <a:tc>
                  <a:txBody>
                    <a:bodyPr/>
                    <a:lstStyle/>
                    <a:p>
                      <a:pPr algn="ctr"/>
                      <a:endParaRPr lang="en-US" sz="1600" b="1" dirty="0"/>
                    </a:p>
                    <a:p>
                      <a:pPr algn="ctr"/>
                      <a:r>
                        <a:rPr lang="en-US" sz="1600" b="1" dirty="0"/>
                        <a:t>$12,700</a:t>
                      </a:r>
                    </a:p>
                  </a:txBody>
                  <a:tcPr/>
                </a:tc>
                <a:tc>
                  <a:txBody>
                    <a:bodyPr/>
                    <a:lstStyle/>
                    <a:p>
                      <a:pPr algn="ctr"/>
                      <a:endParaRPr lang="en-US" sz="1600" dirty="0"/>
                    </a:p>
                    <a:p>
                      <a:pPr algn="ctr"/>
                      <a:r>
                        <a:rPr lang="en-US" sz="1600" dirty="0"/>
                        <a:t>No Bid</a:t>
                      </a:r>
                    </a:p>
                  </a:txBody>
                  <a:tcPr/>
                </a:tc>
                <a:tc>
                  <a:txBody>
                    <a:bodyPr/>
                    <a:lstStyle/>
                    <a:p>
                      <a:pPr algn="ctr"/>
                      <a:endParaRPr lang="en-US" sz="1600" dirty="0"/>
                    </a:p>
                    <a:p>
                      <a:pPr algn="ctr"/>
                      <a:r>
                        <a:rPr lang="en-US" sz="1600" dirty="0"/>
                        <a:t>No Bid</a:t>
                      </a:r>
                    </a:p>
                  </a:txBody>
                  <a:tcPr/>
                </a:tc>
                <a:extLst>
                  <a:ext uri="{0D108BD9-81ED-4DB2-BD59-A6C34878D82A}">
                    <a16:rowId xmlns:a16="http://schemas.microsoft.com/office/drawing/2014/main" val="789397481"/>
                  </a:ext>
                </a:extLst>
              </a:tr>
              <a:tr h="370840">
                <a:tc>
                  <a:txBody>
                    <a:bodyPr/>
                    <a:lstStyle/>
                    <a:p>
                      <a:pPr algn="r"/>
                      <a:r>
                        <a:rPr lang="en-US" sz="1600" b="1" dirty="0"/>
                        <a:t>TOTALS</a:t>
                      </a:r>
                    </a:p>
                  </a:txBody>
                  <a:tcPr/>
                </a:tc>
                <a:tc>
                  <a:txBody>
                    <a:bodyPr/>
                    <a:lstStyle/>
                    <a:p>
                      <a:pPr algn="ctr"/>
                      <a:r>
                        <a:rPr lang="en-US" sz="1600" dirty="0"/>
                        <a:t>No Bid</a:t>
                      </a:r>
                    </a:p>
                  </a:txBody>
                  <a:tcPr/>
                </a:tc>
                <a:tc>
                  <a:txBody>
                    <a:bodyPr/>
                    <a:lstStyle/>
                    <a:p>
                      <a:pPr algn="ctr"/>
                      <a:r>
                        <a:rPr lang="en-US" sz="1600" b="1" dirty="0"/>
                        <a:t>$2,347,000</a:t>
                      </a:r>
                    </a:p>
                  </a:txBody>
                  <a:tcPr/>
                </a:tc>
                <a:tc>
                  <a:txBody>
                    <a:bodyPr/>
                    <a:lstStyle/>
                    <a:p>
                      <a:pPr algn="ctr"/>
                      <a:r>
                        <a:rPr lang="en-US" sz="1600" dirty="0"/>
                        <a:t>No Bid</a:t>
                      </a:r>
                    </a:p>
                  </a:txBody>
                  <a:tcPr/>
                </a:tc>
                <a:tc>
                  <a:txBody>
                    <a:bodyPr/>
                    <a:lstStyle/>
                    <a:p>
                      <a:pPr algn="ctr"/>
                      <a:r>
                        <a:rPr lang="en-US" sz="1600" dirty="0"/>
                        <a:t>No Bid</a:t>
                      </a:r>
                    </a:p>
                  </a:txBody>
                  <a:tcPr/>
                </a:tc>
                <a:extLst>
                  <a:ext uri="{0D108BD9-81ED-4DB2-BD59-A6C34878D82A}">
                    <a16:rowId xmlns:a16="http://schemas.microsoft.com/office/drawing/2014/main" val="2466912178"/>
                  </a:ext>
                </a:extLst>
              </a:tr>
            </a:tbl>
          </a:graphicData>
        </a:graphic>
      </p:graphicFrame>
      <p:sp>
        <p:nvSpPr>
          <p:cNvPr id="3" name="TextBox 2">
            <a:extLst>
              <a:ext uri="{FF2B5EF4-FFF2-40B4-BE49-F238E27FC236}">
                <a16:creationId xmlns:a16="http://schemas.microsoft.com/office/drawing/2014/main" id="{6E13EBF8-89B1-240F-E0E2-4C8509F9B2E9}"/>
              </a:ext>
            </a:extLst>
          </p:cNvPr>
          <p:cNvSpPr txBox="1"/>
          <p:nvPr/>
        </p:nvSpPr>
        <p:spPr>
          <a:xfrm flipH="1">
            <a:off x="7064428" y="868050"/>
            <a:ext cx="1905001" cy="369332"/>
          </a:xfrm>
          <a:prstGeom prst="rect">
            <a:avLst/>
          </a:prstGeom>
          <a:noFill/>
        </p:spPr>
        <p:txBody>
          <a:bodyPr wrap="square" rtlCol="0">
            <a:spAutoFit/>
          </a:bodyPr>
          <a:lstStyle/>
          <a:p>
            <a:r>
              <a:rPr lang="en-US" b="1" dirty="0">
                <a:solidFill>
                  <a:srgbClr val="002060"/>
                </a:solidFill>
              </a:rPr>
              <a:t>Budget: $750,000</a:t>
            </a:r>
          </a:p>
        </p:txBody>
      </p:sp>
    </p:spTree>
    <p:extLst>
      <p:ext uri="{BB962C8B-B14F-4D97-AF65-F5344CB8AC3E}">
        <p14:creationId xmlns:p14="http://schemas.microsoft.com/office/powerpoint/2010/main" val="4225945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174568" y="2347065"/>
            <a:ext cx="8969432" cy="14022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6700" b="1" i="0" u="none" strike="noStrike" kern="1200" cap="none" spc="0" normalizeH="0" baseline="0" noProof="0" dirty="0">
              <a:ln>
                <a:noFill/>
              </a:ln>
              <a:solidFill>
                <a:prstClr val="black">
                  <a:lumMod val="65000"/>
                  <a:lumOff val="35000"/>
                </a:prstClr>
              </a:solidFill>
              <a:effectLst>
                <a:outerShdw blurRad="38100" dist="38100" dir="2700000" algn="tl">
                  <a:srgbClr val="000000">
                    <a:alpha val="43137"/>
                  </a:srgbClr>
                </a:outerShdw>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Calibri"/>
              <a:ea typeface="+mn-ea"/>
              <a:cs typeface="+mn-cs"/>
            </a:endParaRPr>
          </a:p>
        </p:txBody>
      </p:sp>
      <p:sp>
        <p:nvSpPr>
          <p:cNvPr id="5" name="TextBox 4">
            <a:extLst>
              <a:ext uri="{FF2B5EF4-FFF2-40B4-BE49-F238E27FC236}">
                <a16:creationId xmlns:a16="http://schemas.microsoft.com/office/drawing/2014/main" id="{E9A091D0-05F1-978D-F592-B3C3FCA1AD89}"/>
              </a:ext>
            </a:extLst>
          </p:cNvPr>
          <p:cNvSpPr txBox="1"/>
          <p:nvPr/>
        </p:nvSpPr>
        <p:spPr>
          <a:xfrm flipH="1">
            <a:off x="0" y="0"/>
            <a:ext cx="9143999" cy="646331"/>
          </a:xfrm>
          <a:prstGeom prst="rect">
            <a:avLst/>
          </a:prstGeom>
          <a:solidFill>
            <a:schemeClr val="bg1">
              <a:lumMod val="85000"/>
            </a:schemeClr>
          </a:solidFill>
          <a:ln w="47625">
            <a:solidFill>
              <a:srgbClr val="002060"/>
            </a:solidFill>
          </a:ln>
        </p:spPr>
        <p:txBody>
          <a:bodyPr wrap="square" rtlCol="0">
            <a:spAutoFit/>
          </a:bodyPr>
          <a:lstStyle/>
          <a:p>
            <a:r>
              <a:rPr lang="en-US" b="1" dirty="0">
                <a:solidFill>
                  <a:srgbClr val="002060"/>
                </a:solidFill>
                <a:effectLst>
                  <a:outerShdw blurRad="38100" dist="38100" dir="2700000" algn="tl">
                    <a:srgbClr val="000000">
                      <a:alpha val="43137"/>
                    </a:srgbClr>
                  </a:outerShdw>
                </a:effectLst>
              </a:rPr>
              <a:t>Board Agenda Items </a:t>
            </a:r>
            <a:r>
              <a:rPr lang="en-US" b="1" dirty="0">
                <a:solidFill>
                  <a:srgbClr val="C00000"/>
                </a:solidFill>
                <a:effectLst>
                  <a:outerShdw blurRad="38100" dist="38100" dir="2700000" algn="tl">
                    <a:srgbClr val="000000">
                      <a:alpha val="43137"/>
                    </a:srgbClr>
                  </a:outerShdw>
                </a:effectLst>
              </a:rPr>
              <a:t>(20OCT22)</a:t>
            </a:r>
          </a:p>
          <a:p>
            <a:r>
              <a:rPr lang="en-US" b="1" dirty="0">
                <a:solidFill>
                  <a:schemeClr val="tx1">
                    <a:lumMod val="65000"/>
                    <a:lumOff val="35000"/>
                  </a:schemeClr>
                </a:solidFill>
                <a:effectLst>
                  <a:outerShdw blurRad="38100" dist="38100" dir="2700000" algn="tl">
                    <a:srgbClr val="000000">
                      <a:alpha val="43137"/>
                    </a:srgbClr>
                  </a:outerShdw>
                </a:effectLst>
              </a:rPr>
              <a:t>CRHS South Auditorium Lighting Bid Results</a:t>
            </a:r>
          </a:p>
        </p:txBody>
      </p:sp>
      <p:pic>
        <p:nvPicPr>
          <p:cNvPr id="8" name="Picture 7" descr="Logo&#10;&#10;Description automatically generated">
            <a:extLst>
              <a:ext uri="{FF2B5EF4-FFF2-40B4-BE49-F238E27FC236}">
                <a16:creationId xmlns:a16="http://schemas.microsoft.com/office/drawing/2014/main" id="{8B7979FC-FA87-2F3C-3B7C-D5CD293ED4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4444" y="74628"/>
            <a:ext cx="1029657" cy="514829"/>
          </a:xfrm>
          <a:prstGeom prst="rect">
            <a:avLst/>
          </a:prstGeom>
        </p:spPr>
      </p:pic>
      <p:pic>
        <p:nvPicPr>
          <p:cNvPr id="9" name="Picture 8">
            <a:extLst>
              <a:ext uri="{FF2B5EF4-FFF2-40B4-BE49-F238E27FC236}">
                <a16:creationId xmlns:a16="http://schemas.microsoft.com/office/drawing/2014/main" id="{238EE28F-38D7-610A-9C18-71DC6B482A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4630" y="6266781"/>
            <a:ext cx="549471" cy="513945"/>
          </a:xfrm>
          <a:prstGeom prst="rect">
            <a:avLst/>
          </a:prstGeom>
        </p:spPr>
      </p:pic>
      <p:sp>
        <p:nvSpPr>
          <p:cNvPr id="10" name="TextBox 9">
            <a:extLst>
              <a:ext uri="{FF2B5EF4-FFF2-40B4-BE49-F238E27FC236}">
                <a16:creationId xmlns:a16="http://schemas.microsoft.com/office/drawing/2014/main" id="{881F1B6D-AE92-81C8-2E8E-6518955570C9}"/>
              </a:ext>
            </a:extLst>
          </p:cNvPr>
          <p:cNvSpPr txBox="1"/>
          <p:nvPr/>
        </p:nvSpPr>
        <p:spPr>
          <a:xfrm>
            <a:off x="174568" y="875670"/>
            <a:ext cx="4844788" cy="369332"/>
          </a:xfrm>
          <a:prstGeom prst="rect">
            <a:avLst/>
          </a:prstGeom>
          <a:noFill/>
        </p:spPr>
        <p:txBody>
          <a:bodyPr wrap="none" rtlCol="0">
            <a:spAutoFit/>
          </a:bodyPr>
          <a:lstStyle/>
          <a:p>
            <a:r>
              <a:rPr lang="en-US" b="1" dirty="0"/>
              <a:t>Value Engineering/Cost Reduction Alternatives:</a:t>
            </a:r>
          </a:p>
        </p:txBody>
      </p:sp>
      <p:sp>
        <p:nvSpPr>
          <p:cNvPr id="3" name="TextBox 2">
            <a:extLst>
              <a:ext uri="{FF2B5EF4-FFF2-40B4-BE49-F238E27FC236}">
                <a16:creationId xmlns:a16="http://schemas.microsoft.com/office/drawing/2014/main" id="{4C9F80CC-7089-EFE9-57C8-F5B5D5A7C429}"/>
              </a:ext>
            </a:extLst>
          </p:cNvPr>
          <p:cNvSpPr txBox="1"/>
          <p:nvPr/>
        </p:nvSpPr>
        <p:spPr>
          <a:xfrm>
            <a:off x="174568" y="1726382"/>
            <a:ext cx="6957752" cy="3970318"/>
          </a:xfrm>
          <a:prstGeom prst="rect">
            <a:avLst/>
          </a:prstGeom>
          <a:noFill/>
        </p:spPr>
        <p:txBody>
          <a:bodyPr wrap="square">
            <a:spAutoFit/>
          </a:bodyPr>
          <a:lstStyle/>
          <a:p>
            <a:pPr marL="342900" marR="0" lvl="0" indent="-342900">
              <a:spcBef>
                <a:spcPts val="0"/>
              </a:spcBef>
              <a:spcAft>
                <a:spcPts val="0"/>
              </a:spcAft>
              <a:buFont typeface="+mj-lt"/>
              <a:buAutoNum type="arabicPeriod"/>
              <a:tabLst>
                <a:tab pos="457200" algn="l"/>
              </a:tabLst>
            </a:pPr>
            <a:r>
              <a:rPr lang="en-US" sz="1800" dirty="0">
                <a:effectLst/>
                <a:latin typeface="Calibri" panose="020F0502020204030204" pitchFamily="34" charset="0"/>
                <a:ea typeface="Times New Roman" panose="02020603050405020304" pitchFamily="18" charset="0"/>
              </a:rPr>
              <a:t>Remove conduit requirement from Cabinet Remote Drivers to Type A Fixture Heads and provide a typical 16/2 Plenum Rated Cable</a:t>
            </a:r>
          </a:p>
          <a:p>
            <a:pPr marR="0" lvl="0">
              <a:spcBef>
                <a:spcPts val="0"/>
              </a:spcBef>
              <a:spcAft>
                <a:spcPts val="0"/>
              </a:spcAft>
              <a:tabLst>
                <a:tab pos="457200" algn="l"/>
              </a:tabLst>
            </a:pP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startAt="2"/>
              <a:tabLst>
                <a:tab pos="457200" algn="l"/>
              </a:tabLst>
            </a:pPr>
            <a:r>
              <a:rPr lang="en-US" sz="1800" dirty="0">
                <a:effectLst/>
                <a:latin typeface="Calibri" panose="020F0502020204030204" pitchFamily="34" charset="0"/>
                <a:ea typeface="Times New Roman" panose="02020603050405020304" pitchFamily="18" charset="0"/>
              </a:rPr>
              <a:t>Allow alternate Theatrical Contractors,  </a:t>
            </a:r>
            <a:r>
              <a:rPr lang="en-US" sz="1800" dirty="0" err="1">
                <a:effectLst/>
                <a:latin typeface="Calibri" panose="020F0502020204030204" pitchFamily="34" charset="0"/>
                <a:ea typeface="Times New Roman" panose="02020603050405020304" pitchFamily="18" charset="0"/>
              </a:rPr>
              <a:t>ParLights</a:t>
            </a:r>
            <a:r>
              <a:rPr lang="en-US" sz="1800" dirty="0">
                <a:effectLst/>
                <a:latin typeface="Calibri" panose="020F0502020204030204" pitchFamily="34" charset="0"/>
                <a:ea typeface="Times New Roman" panose="02020603050405020304" pitchFamily="18" charset="0"/>
              </a:rPr>
              <a:t>, Inc., Pittsburgh Stage, etc.</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342900" marR="0" lvl="0" indent="-342900">
              <a:spcBef>
                <a:spcPts val="0"/>
              </a:spcBef>
              <a:spcAft>
                <a:spcPts val="0"/>
              </a:spcAft>
              <a:buFont typeface="+mj-lt"/>
              <a:buAutoNum type="arabicPeriod" startAt="3"/>
              <a:tabLst>
                <a:tab pos="457200" algn="l"/>
              </a:tabLst>
            </a:pPr>
            <a:r>
              <a:rPr lang="en-US" sz="1800" dirty="0">
                <a:effectLst/>
                <a:latin typeface="Calibri" panose="020F0502020204030204" pitchFamily="34" charset="0"/>
                <a:ea typeface="Times New Roman" panose="02020603050405020304" pitchFamily="18" charset="0"/>
              </a:rPr>
              <a:t>No new carpet or floor lighting (May need to add retro costs to existing step lighting to new dimmer racks)</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342900" marR="0" lvl="0" indent="-342900">
              <a:spcBef>
                <a:spcPts val="0"/>
              </a:spcBef>
              <a:spcAft>
                <a:spcPts val="0"/>
              </a:spcAft>
              <a:buFont typeface="+mj-lt"/>
              <a:buAutoNum type="arabicPeriod" startAt="4"/>
              <a:tabLst>
                <a:tab pos="457200" algn="l"/>
              </a:tabLst>
            </a:pPr>
            <a:r>
              <a:rPr lang="en-US" sz="1800" dirty="0">
                <a:effectLst/>
                <a:latin typeface="Calibri" panose="020F0502020204030204" pitchFamily="34" charset="0"/>
                <a:ea typeface="Times New Roman" panose="02020603050405020304" pitchFamily="18" charset="0"/>
              </a:rPr>
              <a:t>Light fixtures changed to standard colors and no spares</a:t>
            </a:r>
          </a:p>
          <a:p>
            <a:pPr marL="342900" marR="0" lvl="0" indent="-342900">
              <a:spcBef>
                <a:spcPts val="0"/>
              </a:spcBef>
              <a:spcAft>
                <a:spcPts val="0"/>
              </a:spcAft>
              <a:buFont typeface="+mj-lt"/>
              <a:buAutoNum type="arabicPeriod" startAt="4"/>
              <a:tabLst>
                <a:tab pos="457200" algn="l"/>
              </a:tabLst>
            </a:pPr>
            <a:endParaRPr lang="en-US"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startAt="4"/>
              <a:tabLst>
                <a:tab pos="457200" algn="l"/>
              </a:tabLst>
            </a:pPr>
            <a:r>
              <a:rPr lang="en-US" sz="1800" dirty="0">
                <a:effectLst/>
                <a:latin typeface="Calibri" panose="020F0502020204030204" pitchFamily="34" charset="0"/>
                <a:ea typeface="Calibri" panose="020F0502020204030204" pitchFamily="34" charset="0"/>
              </a:rPr>
              <a:t>Reuse </a:t>
            </a:r>
            <a:r>
              <a:rPr lang="en-US" dirty="0">
                <a:latin typeface="Calibri" panose="020F0502020204030204" pitchFamily="34" charset="0"/>
                <a:ea typeface="Calibri" panose="020F0502020204030204" pitchFamily="34" charset="0"/>
              </a:rPr>
              <a:t>existing power and replace fixtures only (optional design)</a:t>
            </a:r>
          </a:p>
          <a:p>
            <a:pPr marL="342900" marR="0" lvl="0" indent="-342900">
              <a:spcBef>
                <a:spcPts val="0"/>
              </a:spcBef>
              <a:spcAft>
                <a:spcPts val="0"/>
              </a:spcAft>
              <a:buFont typeface="+mj-lt"/>
              <a:buAutoNum type="arabicPeriod" startAt="4"/>
              <a:tabLst>
                <a:tab pos="457200" algn="l"/>
              </a:tabLst>
            </a:pPr>
            <a:endParaRPr lang="en-US" sz="1800" dirty="0">
              <a:effectLst/>
              <a:latin typeface="Calibri" panose="020F0502020204030204" pitchFamily="34" charset="0"/>
              <a:ea typeface="Calibri" panose="020F0502020204030204" pitchFamily="34" charset="0"/>
            </a:endParaRPr>
          </a:p>
          <a:p>
            <a:pPr marR="0" lvl="0" algn="r">
              <a:spcBef>
                <a:spcPts val="0"/>
              </a:spcBef>
              <a:spcAft>
                <a:spcPts val="0"/>
              </a:spcAft>
              <a:tabLst>
                <a:tab pos="457200" algn="l"/>
              </a:tabLst>
            </a:pPr>
            <a:r>
              <a:rPr lang="en-US" b="1" dirty="0">
                <a:latin typeface="Calibri" panose="020F0502020204030204" pitchFamily="34" charset="0"/>
                <a:ea typeface="Calibri" panose="020F0502020204030204" pitchFamily="34" charset="0"/>
              </a:rPr>
              <a:t>TOTAL ESTIMATED REDUCTIONS</a:t>
            </a:r>
            <a:endParaRPr lang="en-US" sz="1800" b="1" dirty="0">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6C07AE4E-392A-8A7C-8F50-15F6528DA177}"/>
              </a:ext>
            </a:extLst>
          </p:cNvPr>
          <p:cNvSpPr txBox="1"/>
          <p:nvPr/>
        </p:nvSpPr>
        <p:spPr>
          <a:xfrm flipH="1">
            <a:off x="174568" y="1351045"/>
            <a:ext cx="1438596" cy="369332"/>
          </a:xfrm>
          <a:prstGeom prst="rect">
            <a:avLst/>
          </a:prstGeom>
          <a:noFill/>
        </p:spPr>
        <p:txBody>
          <a:bodyPr wrap="square" rtlCol="0">
            <a:spAutoFit/>
          </a:bodyPr>
          <a:lstStyle/>
          <a:p>
            <a:r>
              <a:rPr lang="en-US" b="1" u="sng" dirty="0">
                <a:solidFill>
                  <a:schemeClr val="tx1">
                    <a:lumMod val="65000"/>
                    <a:lumOff val="35000"/>
                  </a:schemeClr>
                </a:solidFill>
              </a:rPr>
              <a:t>Description:</a:t>
            </a:r>
          </a:p>
        </p:txBody>
      </p:sp>
      <p:sp>
        <p:nvSpPr>
          <p:cNvPr id="11" name="TextBox 10">
            <a:extLst>
              <a:ext uri="{FF2B5EF4-FFF2-40B4-BE49-F238E27FC236}">
                <a16:creationId xmlns:a16="http://schemas.microsoft.com/office/drawing/2014/main" id="{60210B32-5E52-7431-240E-F7AACC88ABC7}"/>
              </a:ext>
            </a:extLst>
          </p:cNvPr>
          <p:cNvSpPr txBox="1"/>
          <p:nvPr/>
        </p:nvSpPr>
        <p:spPr>
          <a:xfrm flipH="1">
            <a:off x="7587122" y="1351045"/>
            <a:ext cx="1098094" cy="369332"/>
          </a:xfrm>
          <a:prstGeom prst="rect">
            <a:avLst/>
          </a:prstGeom>
          <a:noFill/>
        </p:spPr>
        <p:txBody>
          <a:bodyPr wrap="square" rtlCol="0">
            <a:spAutoFit/>
          </a:bodyPr>
          <a:lstStyle/>
          <a:p>
            <a:r>
              <a:rPr lang="en-US" b="1" u="sng" dirty="0">
                <a:solidFill>
                  <a:schemeClr val="tx1">
                    <a:lumMod val="65000"/>
                    <a:lumOff val="35000"/>
                  </a:schemeClr>
                </a:solidFill>
              </a:rPr>
              <a:t>Savings:</a:t>
            </a:r>
          </a:p>
        </p:txBody>
      </p:sp>
      <p:sp>
        <p:nvSpPr>
          <p:cNvPr id="12" name="TextBox 11">
            <a:extLst>
              <a:ext uri="{FF2B5EF4-FFF2-40B4-BE49-F238E27FC236}">
                <a16:creationId xmlns:a16="http://schemas.microsoft.com/office/drawing/2014/main" id="{E36A8D89-FDD2-622B-BB95-334AFE3B39E1}"/>
              </a:ext>
            </a:extLst>
          </p:cNvPr>
          <p:cNvSpPr txBox="1"/>
          <p:nvPr/>
        </p:nvSpPr>
        <p:spPr>
          <a:xfrm>
            <a:off x="7569512" y="1720377"/>
            <a:ext cx="1268680" cy="3970318"/>
          </a:xfrm>
          <a:prstGeom prst="rect">
            <a:avLst/>
          </a:prstGeom>
          <a:noFill/>
        </p:spPr>
        <p:txBody>
          <a:bodyPr wrap="square">
            <a:spAutoFit/>
          </a:bodyPr>
          <a:lstStyle/>
          <a:p>
            <a:pPr marR="0" lvl="0">
              <a:spcBef>
                <a:spcPts val="0"/>
              </a:spcBef>
              <a:spcAft>
                <a:spcPts val="0"/>
              </a:spcAft>
              <a:tabLst>
                <a:tab pos="457200" algn="l"/>
              </a:tabLst>
            </a:pPr>
            <a:r>
              <a:rPr lang="en-US" dirty="0">
                <a:latin typeface="Calibri" panose="020F0502020204030204" pitchFamily="34" charset="0"/>
                <a:ea typeface="Calibri" panose="020F0502020204030204" pitchFamily="34" charset="0"/>
              </a:rPr>
              <a:t>($100,000)</a:t>
            </a:r>
          </a:p>
          <a:p>
            <a:pPr marR="0" lvl="0">
              <a:spcBef>
                <a:spcPts val="0"/>
              </a:spcBef>
              <a:spcAft>
                <a:spcPts val="0"/>
              </a:spcAft>
              <a:tabLst>
                <a:tab pos="457200" algn="l"/>
              </a:tabLst>
            </a:pPr>
            <a:endParaRPr lang="en-US" sz="1800" dirty="0">
              <a:effectLst/>
              <a:latin typeface="Calibri" panose="020F0502020204030204" pitchFamily="34" charset="0"/>
              <a:ea typeface="Calibri" panose="020F0502020204030204" pitchFamily="34" charset="0"/>
            </a:endParaRPr>
          </a:p>
          <a:p>
            <a:pPr marR="0" lvl="0">
              <a:spcBef>
                <a:spcPts val="0"/>
              </a:spcBef>
              <a:spcAft>
                <a:spcPts val="0"/>
              </a:spcAft>
              <a:tabLst>
                <a:tab pos="457200" algn="l"/>
              </a:tabLst>
            </a:pPr>
            <a:endParaRPr lang="en-US" dirty="0">
              <a:latin typeface="Calibri" panose="020F0502020204030204" pitchFamily="34" charset="0"/>
              <a:ea typeface="Calibri" panose="020F0502020204030204" pitchFamily="34" charset="0"/>
            </a:endParaRPr>
          </a:p>
          <a:p>
            <a:pPr marR="0" lvl="0">
              <a:spcBef>
                <a:spcPts val="0"/>
              </a:spcBef>
              <a:spcAft>
                <a:spcPts val="0"/>
              </a:spcAft>
              <a:tabLst>
                <a:tab pos="457200" algn="l"/>
              </a:tabLst>
            </a:pPr>
            <a:r>
              <a:rPr lang="en-US" sz="1800" dirty="0">
                <a:effectLst/>
                <a:latin typeface="Calibri" panose="020F0502020204030204" pitchFamily="34" charset="0"/>
                <a:ea typeface="Calibri" panose="020F0502020204030204" pitchFamily="34" charset="0"/>
              </a:rPr>
              <a:t>($60,000)</a:t>
            </a:r>
          </a:p>
          <a:p>
            <a:pPr marR="0" lvl="0">
              <a:spcBef>
                <a:spcPts val="0"/>
              </a:spcBef>
              <a:spcAft>
                <a:spcPts val="0"/>
              </a:spcAft>
              <a:tabLst>
                <a:tab pos="457200" algn="l"/>
              </a:tabLst>
            </a:pPr>
            <a:endParaRPr lang="en-US" dirty="0">
              <a:latin typeface="Calibri" panose="020F0502020204030204" pitchFamily="34" charset="0"/>
              <a:ea typeface="Calibri" panose="020F0502020204030204" pitchFamily="34" charset="0"/>
            </a:endParaRPr>
          </a:p>
          <a:p>
            <a:pPr marR="0" lvl="0">
              <a:spcBef>
                <a:spcPts val="0"/>
              </a:spcBef>
              <a:spcAft>
                <a:spcPts val="0"/>
              </a:spcAft>
              <a:tabLst>
                <a:tab pos="457200" algn="l"/>
              </a:tabLst>
            </a:pPr>
            <a:endParaRPr lang="en-US" sz="1800" dirty="0">
              <a:effectLst/>
              <a:latin typeface="Calibri" panose="020F0502020204030204" pitchFamily="34" charset="0"/>
              <a:ea typeface="Calibri" panose="020F0502020204030204" pitchFamily="34" charset="0"/>
            </a:endParaRPr>
          </a:p>
          <a:p>
            <a:pPr marR="0" lvl="0">
              <a:spcBef>
                <a:spcPts val="0"/>
              </a:spcBef>
              <a:spcAft>
                <a:spcPts val="0"/>
              </a:spcAft>
              <a:tabLst>
                <a:tab pos="457200" algn="l"/>
              </a:tabLst>
            </a:pPr>
            <a:r>
              <a:rPr lang="en-US" dirty="0">
                <a:latin typeface="Calibri" panose="020F0502020204030204" pitchFamily="34" charset="0"/>
                <a:ea typeface="Calibri" panose="020F0502020204030204" pitchFamily="34" charset="0"/>
              </a:rPr>
              <a:t>($127,000)</a:t>
            </a:r>
          </a:p>
          <a:p>
            <a:pPr marR="0" lvl="0">
              <a:spcBef>
                <a:spcPts val="0"/>
              </a:spcBef>
              <a:spcAft>
                <a:spcPts val="0"/>
              </a:spcAft>
              <a:tabLst>
                <a:tab pos="457200" algn="l"/>
              </a:tabLst>
            </a:pPr>
            <a:endParaRPr lang="en-US" sz="1800" dirty="0">
              <a:effectLst/>
              <a:latin typeface="Calibri" panose="020F0502020204030204" pitchFamily="34" charset="0"/>
              <a:ea typeface="Calibri" panose="020F0502020204030204" pitchFamily="34" charset="0"/>
            </a:endParaRPr>
          </a:p>
          <a:p>
            <a:pPr marR="0" lvl="0">
              <a:spcBef>
                <a:spcPts val="0"/>
              </a:spcBef>
              <a:spcAft>
                <a:spcPts val="0"/>
              </a:spcAft>
              <a:tabLst>
                <a:tab pos="457200" algn="l"/>
              </a:tabLst>
            </a:pPr>
            <a:endParaRPr lang="en-US" dirty="0">
              <a:latin typeface="Calibri" panose="020F0502020204030204" pitchFamily="34" charset="0"/>
              <a:ea typeface="Calibri" panose="020F0502020204030204" pitchFamily="34" charset="0"/>
            </a:endParaRPr>
          </a:p>
          <a:p>
            <a:pPr marR="0" lvl="0">
              <a:spcBef>
                <a:spcPts val="0"/>
              </a:spcBef>
              <a:spcAft>
                <a:spcPts val="0"/>
              </a:spcAft>
              <a:tabLst>
                <a:tab pos="457200" algn="l"/>
              </a:tabLst>
            </a:pPr>
            <a:r>
              <a:rPr lang="en-US" sz="1800" dirty="0">
                <a:effectLst/>
                <a:latin typeface="Calibri" panose="020F0502020204030204" pitchFamily="34" charset="0"/>
                <a:ea typeface="Calibri" panose="020F0502020204030204" pitchFamily="34" charset="0"/>
              </a:rPr>
              <a:t>($25,000)</a:t>
            </a:r>
          </a:p>
          <a:p>
            <a:pPr marR="0" lvl="0">
              <a:spcBef>
                <a:spcPts val="0"/>
              </a:spcBef>
              <a:spcAft>
                <a:spcPts val="0"/>
              </a:spcAft>
              <a:tabLst>
                <a:tab pos="457200" algn="l"/>
              </a:tabLst>
            </a:pPr>
            <a:endParaRPr lang="en-US" dirty="0">
              <a:latin typeface="Calibri" panose="020F0502020204030204" pitchFamily="34" charset="0"/>
              <a:ea typeface="Calibri" panose="020F0502020204030204" pitchFamily="34" charset="0"/>
            </a:endParaRPr>
          </a:p>
          <a:p>
            <a:pPr marR="0" lvl="0">
              <a:spcBef>
                <a:spcPts val="0"/>
              </a:spcBef>
              <a:spcAft>
                <a:spcPts val="0"/>
              </a:spcAft>
              <a:tabLst>
                <a:tab pos="457200" algn="l"/>
              </a:tabLst>
            </a:pPr>
            <a:r>
              <a:rPr lang="en-US" sz="1800" u="sng" dirty="0">
                <a:effectLst/>
                <a:latin typeface="Calibri" panose="020F0502020204030204" pitchFamily="34" charset="0"/>
                <a:ea typeface="Calibri" panose="020F0502020204030204" pitchFamily="34" charset="0"/>
              </a:rPr>
              <a:t>($TBD)</a:t>
            </a:r>
          </a:p>
          <a:p>
            <a:pPr marR="0" lvl="0">
              <a:spcBef>
                <a:spcPts val="0"/>
              </a:spcBef>
              <a:spcAft>
                <a:spcPts val="0"/>
              </a:spcAft>
              <a:tabLst>
                <a:tab pos="457200" algn="l"/>
              </a:tabLst>
            </a:pPr>
            <a:endParaRPr lang="en-US" sz="1800" u="sng" dirty="0">
              <a:effectLst/>
              <a:latin typeface="Calibri" panose="020F0502020204030204" pitchFamily="34" charset="0"/>
              <a:ea typeface="Calibri" panose="020F0502020204030204" pitchFamily="34" charset="0"/>
            </a:endParaRPr>
          </a:p>
          <a:p>
            <a:pPr marR="0" lvl="0">
              <a:spcBef>
                <a:spcPts val="0"/>
              </a:spcBef>
              <a:spcAft>
                <a:spcPts val="0"/>
              </a:spcAft>
              <a:tabLst>
                <a:tab pos="457200" algn="l"/>
              </a:tabLst>
            </a:pPr>
            <a:r>
              <a:rPr lang="en-US" b="1" dirty="0">
                <a:latin typeface="Calibri" panose="020F0502020204030204" pitchFamily="34" charset="0"/>
                <a:ea typeface="Calibri" panose="020F0502020204030204" pitchFamily="34" charset="0"/>
              </a:rPr>
              <a:t>($312,000)</a:t>
            </a:r>
            <a:endParaRPr lang="en-US" sz="1800" b="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10343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174568" y="2347065"/>
            <a:ext cx="8969432" cy="14022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6700" b="1" i="0" u="none" strike="noStrike" kern="1200" cap="none" spc="0" normalizeH="0" baseline="0" noProof="0" dirty="0">
              <a:ln>
                <a:noFill/>
              </a:ln>
              <a:solidFill>
                <a:prstClr val="black">
                  <a:lumMod val="65000"/>
                  <a:lumOff val="35000"/>
                </a:prstClr>
              </a:solidFill>
              <a:effectLst>
                <a:outerShdw blurRad="38100" dist="38100" dir="2700000" algn="tl">
                  <a:srgbClr val="000000">
                    <a:alpha val="43137"/>
                  </a:srgbClr>
                </a:outerShdw>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Calibri"/>
              <a:ea typeface="+mn-ea"/>
              <a:cs typeface="+mn-cs"/>
            </a:endParaRPr>
          </a:p>
        </p:txBody>
      </p:sp>
      <p:sp>
        <p:nvSpPr>
          <p:cNvPr id="5" name="TextBox 4">
            <a:extLst>
              <a:ext uri="{FF2B5EF4-FFF2-40B4-BE49-F238E27FC236}">
                <a16:creationId xmlns:a16="http://schemas.microsoft.com/office/drawing/2014/main" id="{E9A091D0-05F1-978D-F592-B3C3FCA1AD89}"/>
              </a:ext>
            </a:extLst>
          </p:cNvPr>
          <p:cNvSpPr txBox="1"/>
          <p:nvPr/>
        </p:nvSpPr>
        <p:spPr>
          <a:xfrm flipH="1">
            <a:off x="0" y="0"/>
            <a:ext cx="9143999" cy="646331"/>
          </a:xfrm>
          <a:prstGeom prst="rect">
            <a:avLst/>
          </a:prstGeom>
          <a:solidFill>
            <a:schemeClr val="bg1">
              <a:lumMod val="85000"/>
            </a:schemeClr>
          </a:solidFill>
          <a:ln w="47625">
            <a:solidFill>
              <a:srgbClr val="002060"/>
            </a:solidFill>
          </a:ln>
        </p:spPr>
        <p:txBody>
          <a:bodyPr wrap="square" rtlCol="0">
            <a:spAutoFit/>
          </a:bodyPr>
          <a:lstStyle/>
          <a:p>
            <a:r>
              <a:rPr lang="en-US" b="1" dirty="0">
                <a:solidFill>
                  <a:srgbClr val="002060"/>
                </a:solidFill>
                <a:effectLst>
                  <a:outerShdw blurRad="38100" dist="38100" dir="2700000" algn="tl">
                    <a:srgbClr val="000000">
                      <a:alpha val="43137"/>
                    </a:srgbClr>
                  </a:outerShdw>
                </a:effectLst>
              </a:rPr>
              <a:t>Board Agenda Items </a:t>
            </a:r>
            <a:r>
              <a:rPr lang="en-US" b="1" dirty="0">
                <a:solidFill>
                  <a:srgbClr val="C00000"/>
                </a:solidFill>
                <a:effectLst>
                  <a:outerShdw blurRad="38100" dist="38100" dir="2700000" algn="tl">
                    <a:srgbClr val="000000">
                      <a:alpha val="43137"/>
                    </a:srgbClr>
                  </a:outerShdw>
                </a:effectLst>
              </a:rPr>
              <a:t>(20OCT22)</a:t>
            </a:r>
          </a:p>
          <a:p>
            <a:r>
              <a:rPr lang="en-US" b="1" dirty="0">
                <a:solidFill>
                  <a:schemeClr val="tx1">
                    <a:lumMod val="65000"/>
                    <a:lumOff val="35000"/>
                  </a:schemeClr>
                </a:solidFill>
                <a:effectLst>
                  <a:outerShdw blurRad="38100" dist="38100" dir="2700000" algn="tl">
                    <a:srgbClr val="000000">
                      <a:alpha val="43137"/>
                    </a:srgbClr>
                  </a:outerShdw>
                </a:effectLst>
              </a:rPr>
              <a:t>CRHS South Auditorium Lighting Bid Results</a:t>
            </a:r>
          </a:p>
        </p:txBody>
      </p:sp>
      <p:pic>
        <p:nvPicPr>
          <p:cNvPr id="8" name="Picture 7" descr="Logo&#10;&#10;Description automatically generated">
            <a:extLst>
              <a:ext uri="{FF2B5EF4-FFF2-40B4-BE49-F238E27FC236}">
                <a16:creationId xmlns:a16="http://schemas.microsoft.com/office/drawing/2014/main" id="{8B7979FC-FA87-2F3C-3B7C-D5CD293ED4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4444" y="74628"/>
            <a:ext cx="1029657" cy="514829"/>
          </a:xfrm>
          <a:prstGeom prst="rect">
            <a:avLst/>
          </a:prstGeom>
        </p:spPr>
      </p:pic>
      <p:pic>
        <p:nvPicPr>
          <p:cNvPr id="9" name="Picture 8">
            <a:extLst>
              <a:ext uri="{FF2B5EF4-FFF2-40B4-BE49-F238E27FC236}">
                <a16:creationId xmlns:a16="http://schemas.microsoft.com/office/drawing/2014/main" id="{238EE28F-38D7-610A-9C18-71DC6B482A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4630" y="6266781"/>
            <a:ext cx="549471" cy="513945"/>
          </a:xfrm>
          <a:prstGeom prst="rect">
            <a:avLst/>
          </a:prstGeom>
        </p:spPr>
      </p:pic>
      <p:sp>
        <p:nvSpPr>
          <p:cNvPr id="10" name="TextBox 9">
            <a:extLst>
              <a:ext uri="{FF2B5EF4-FFF2-40B4-BE49-F238E27FC236}">
                <a16:creationId xmlns:a16="http://schemas.microsoft.com/office/drawing/2014/main" id="{881F1B6D-AE92-81C8-2E8E-6518955570C9}"/>
              </a:ext>
            </a:extLst>
          </p:cNvPr>
          <p:cNvSpPr txBox="1"/>
          <p:nvPr/>
        </p:nvSpPr>
        <p:spPr>
          <a:xfrm>
            <a:off x="174568" y="875670"/>
            <a:ext cx="1941301" cy="369332"/>
          </a:xfrm>
          <a:prstGeom prst="rect">
            <a:avLst/>
          </a:prstGeom>
          <a:noFill/>
        </p:spPr>
        <p:txBody>
          <a:bodyPr wrap="none" rtlCol="0">
            <a:spAutoFit/>
          </a:bodyPr>
          <a:lstStyle/>
          <a:p>
            <a:r>
              <a:rPr lang="en-US" b="1" dirty="0"/>
              <a:t>Recommendation:</a:t>
            </a:r>
          </a:p>
        </p:txBody>
      </p:sp>
      <p:sp>
        <p:nvSpPr>
          <p:cNvPr id="4" name="TextBox 3">
            <a:extLst>
              <a:ext uri="{FF2B5EF4-FFF2-40B4-BE49-F238E27FC236}">
                <a16:creationId xmlns:a16="http://schemas.microsoft.com/office/drawing/2014/main" id="{9A89DAD4-BF32-FC43-BA6A-2CF0E6C40A00}"/>
              </a:ext>
            </a:extLst>
          </p:cNvPr>
          <p:cNvSpPr txBox="1"/>
          <p:nvPr/>
        </p:nvSpPr>
        <p:spPr>
          <a:xfrm>
            <a:off x="293065" y="1397675"/>
            <a:ext cx="8496300" cy="3416320"/>
          </a:xfrm>
          <a:prstGeom prst="rect">
            <a:avLst/>
          </a:prstGeom>
          <a:noFill/>
        </p:spPr>
        <p:txBody>
          <a:bodyPr wrap="square">
            <a:spAutoFit/>
          </a:bodyPr>
          <a:lstStyle/>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Reject bid and schedule meeting with South Admin/End Users to perform only needed repairs to house lights.  Discuss the results, reasons, and alternative design options</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Reasons for high bid</a:t>
            </a:r>
          </a:p>
          <a:p>
            <a:pPr marL="800100" lvl="1" indent="-342900">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rPr>
              <a:t>combined scope of stage and house lighting</a:t>
            </a:r>
            <a:endParaRPr lang="en-US" dirty="0">
              <a:latin typeface="Calibri" panose="020F0502020204030204" pitchFamily="34" charset="0"/>
              <a:ea typeface="Times New Roman" panose="02020603050405020304" pitchFamily="18" charset="0"/>
            </a:endParaRPr>
          </a:p>
          <a:p>
            <a:pPr marL="800100" lvl="1" indent="-342900">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rPr>
              <a:t>effort to improve stage lighting design</a:t>
            </a:r>
            <a:endParaRPr lang="en-US" dirty="0">
              <a:latin typeface="Calibri" panose="020F0502020204030204" pitchFamily="34" charset="0"/>
              <a:ea typeface="Times New Roman" panose="02020603050405020304" pitchFamily="18" charset="0"/>
            </a:endParaRPr>
          </a:p>
          <a:p>
            <a:pPr marL="800100" lvl="1" indent="-342900">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rPr>
              <a:t>timing, economy</a:t>
            </a:r>
            <a:endParaRPr lang="en-US" dirty="0">
              <a:latin typeface="Calibri" panose="020F0502020204030204" pitchFamily="34" charset="0"/>
              <a:ea typeface="Times New Roman" panose="02020603050405020304" pitchFamily="18" charset="0"/>
            </a:endParaRPr>
          </a:p>
          <a:p>
            <a:pPr marL="800100" lvl="1" indent="-342900">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rPr>
              <a:t>limited competition</a:t>
            </a:r>
            <a:endParaRPr lang="en-US" dirty="0">
              <a:latin typeface="Calibri" panose="020F0502020204030204" pitchFamily="34" charset="0"/>
              <a:ea typeface="Times New Roman" panose="02020603050405020304" pitchFamily="18" charset="0"/>
            </a:endParaRPr>
          </a:p>
          <a:p>
            <a:pPr marL="800100" lvl="1" indent="-342900">
              <a:buFont typeface="Courier New" panose="02070309020205020404" pitchFamily="49" charset="0"/>
              <a:buChar char="o"/>
            </a:pPr>
            <a:r>
              <a:rPr lang="en-US" dirty="0">
                <a:latin typeface="Calibri" panose="020F0502020204030204" pitchFamily="34" charset="0"/>
                <a:ea typeface="Times New Roman" panose="02020603050405020304" pitchFamily="18" charset="0"/>
              </a:rPr>
              <a:t>physical </a:t>
            </a:r>
            <a:r>
              <a:rPr lang="en-US" dirty="0">
                <a:effectLst/>
                <a:latin typeface="Calibri" panose="020F0502020204030204" pitchFamily="34" charset="0"/>
                <a:ea typeface="Times New Roman" panose="02020603050405020304" pitchFamily="18" charset="0"/>
              </a:rPr>
              <a:t>height of auditorium structure (approximately 12’ from acoustical clouds to underside of structure)</a:t>
            </a:r>
            <a:endParaRPr lang="en-US" dirty="0">
              <a:latin typeface="Calibri" panose="020F0502020204030204" pitchFamily="34" charset="0"/>
              <a:ea typeface="Times New Roman" panose="02020603050405020304" pitchFamily="18" charset="0"/>
            </a:endParaRPr>
          </a:p>
          <a:p>
            <a:pPr marL="800100" lvl="1" indent="-342900">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rPr>
              <a:t>need to remove seating and acoustical clouds to access work area above</a:t>
            </a:r>
            <a:endParaRPr lang="en-US"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Rebid repairs project and exclude other work or include a series of alternate bid items</a:t>
            </a:r>
            <a:endParaRPr lang="en-US" sz="1800" dirty="0">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DBBF2348-633A-1EB0-3CA3-5746CFF2A6F0}"/>
              </a:ext>
            </a:extLst>
          </p:cNvPr>
          <p:cNvSpPr txBox="1"/>
          <p:nvPr/>
        </p:nvSpPr>
        <p:spPr>
          <a:xfrm flipH="1">
            <a:off x="957756" y="5117054"/>
            <a:ext cx="7166918" cy="369332"/>
          </a:xfrm>
          <a:prstGeom prst="rect">
            <a:avLst/>
          </a:prstGeom>
          <a:noFill/>
        </p:spPr>
        <p:txBody>
          <a:bodyPr wrap="square" rtlCol="0">
            <a:spAutoFit/>
          </a:bodyPr>
          <a:lstStyle/>
          <a:p>
            <a:r>
              <a:rPr lang="en-US" b="1" dirty="0">
                <a:solidFill>
                  <a:srgbClr val="C00000"/>
                </a:solidFill>
              </a:rPr>
              <a:t>Recommendation to Reject the bid will be included on the board agenda   </a:t>
            </a:r>
          </a:p>
        </p:txBody>
      </p:sp>
    </p:spTree>
    <p:extLst>
      <p:ext uri="{BB962C8B-B14F-4D97-AF65-F5344CB8AC3E}">
        <p14:creationId xmlns:p14="http://schemas.microsoft.com/office/powerpoint/2010/main" val="416493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174568" y="2347065"/>
            <a:ext cx="8969432" cy="14022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6700" b="1" i="0" u="none" strike="noStrike" kern="1200" cap="none" spc="0" normalizeH="0" baseline="0" noProof="0" dirty="0">
              <a:ln>
                <a:noFill/>
              </a:ln>
              <a:solidFill>
                <a:prstClr val="black">
                  <a:lumMod val="65000"/>
                  <a:lumOff val="35000"/>
                </a:prstClr>
              </a:solidFill>
              <a:effectLst>
                <a:outerShdw blurRad="38100" dist="38100" dir="2700000" algn="tl">
                  <a:srgbClr val="000000">
                    <a:alpha val="43137"/>
                  </a:srgbClr>
                </a:outerShdw>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Calibri"/>
              <a:ea typeface="+mn-ea"/>
              <a:cs typeface="+mn-cs"/>
            </a:endParaRPr>
          </a:p>
        </p:txBody>
      </p:sp>
      <p:sp>
        <p:nvSpPr>
          <p:cNvPr id="5" name="TextBox 4">
            <a:extLst>
              <a:ext uri="{FF2B5EF4-FFF2-40B4-BE49-F238E27FC236}">
                <a16:creationId xmlns:a16="http://schemas.microsoft.com/office/drawing/2014/main" id="{E9A091D0-05F1-978D-F592-B3C3FCA1AD89}"/>
              </a:ext>
            </a:extLst>
          </p:cNvPr>
          <p:cNvSpPr txBox="1"/>
          <p:nvPr/>
        </p:nvSpPr>
        <p:spPr>
          <a:xfrm flipH="1">
            <a:off x="0" y="0"/>
            <a:ext cx="9143999" cy="646331"/>
          </a:xfrm>
          <a:prstGeom prst="rect">
            <a:avLst/>
          </a:prstGeom>
          <a:solidFill>
            <a:schemeClr val="bg1">
              <a:lumMod val="85000"/>
            </a:schemeClr>
          </a:solidFill>
          <a:ln w="47625">
            <a:solidFill>
              <a:srgbClr val="002060"/>
            </a:solidFill>
          </a:ln>
        </p:spPr>
        <p:txBody>
          <a:bodyPr wrap="square" rtlCol="0">
            <a:spAutoFit/>
          </a:bodyPr>
          <a:lstStyle/>
          <a:p>
            <a:r>
              <a:rPr lang="en-US" b="1" dirty="0">
                <a:solidFill>
                  <a:srgbClr val="002060"/>
                </a:solidFill>
                <a:effectLst>
                  <a:outerShdw blurRad="38100" dist="38100" dir="2700000" algn="tl">
                    <a:srgbClr val="000000">
                      <a:alpha val="43137"/>
                    </a:srgbClr>
                  </a:outerShdw>
                </a:effectLst>
              </a:rPr>
              <a:t>Board Agenda Items </a:t>
            </a:r>
            <a:r>
              <a:rPr lang="en-US" b="1" dirty="0">
                <a:solidFill>
                  <a:srgbClr val="C00000"/>
                </a:solidFill>
                <a:effectLst>
                  <a:outerShdw blurRad="38100" dist="38100" dir="2700000" algn="tl">
                    <a:srgbClr val="000000">
                      <a:alpha val="43137"/>
                    </a:srgbClr>
                  </a:outerShdw>
                </a:effectLst>
              </a:rPr>
              <a:t>(20OCT22)</a:t>
            </a:r>
          </a:p>
          <a:p>
            <a:r>
              <a:rPr lang="en-US" b="1" dirty="0">
                <a:solidFill>
                  <a:schemeClr val="tx1">
                    <a:lumMod val="65000"/>
                    <a:lumOff val="35000"/>
                  </a:schemeClr>
                </a:solidFill>
                <a:effectLst>
                  <a:outerShdw blurRad="38100" dist="38100" dir="2700000" algn="tl">
                    <a:srgbClr val="000000">
                      <a:alpha val="43137"/>
                    </a:srgbClr>
                  </a:outerShdw>
                </a:effectLst>
              </a:rPr>
              <a:t>Richboro and Sol </a:t>
            </a:r>
            <a:r>
              <a:rPr lang="en-US" b="1" dirty="0" err="1">
                <a:solidFill>
                  <a:schemeClr val="tx1">
                    <a:lumMod val="65000"/>
                    <a:lumOff val="35000"/>
                  </a:schemeClr>
                </a:solidFill>
                <a:effectLst>
                  <a:outerShdw blurRad="38100" dist="38100" dir="2700000" algn="tl">
                    <a:srgbClr val="000000">
                      <a:alpha val="43137"/>
                    </a:srgbClr>
                  </a:outerShdw>
                </a:effectLst>
              </a:rPr>
              <a:t>Feinstone</a:t>
            </a:r>
            <a:r>
              <a:rPr lang="en-US" b="1" dirty="0">
                <a:solidFill>
                  <a:schemeClr val="tx1">
                    <a:lumMod val="65000"/>
                    <a:lumOff val="35000"/>
                  </a:schemeClr>
                </a:solidFill>
                <a:effectLst>
                  <a:outerShdw blurRad="38100" dist="38100" dir="2700000" algn="tl">
                    <a:srgbClr val="000000">
                      <a:alpha val="43137"/>
                    </a:srgbClr>
                  </a:outerShdw>
                </a:effectLst>
              </a:rPr>
              <a:t> ES Furniture</a:t>
            </a:r>
          </a:p>
        </p:txBody>
      </p:sp>
      <p:pic>
        <p:nvPicPr>
          <p:cNvPr id="8" name="Picture 7" descr="Logo&#10;&#10;Description automatically generated">
            <a:extLst>
              <a:ext uri="{FF2B5EF4-FFF2-40B4-BE49-F238E27FC236}">
                <a16:creationId xmlns:a16="http://schemas.microsoft.com/office/drawing/2014/main" id="{8B7979FC-FA87-2F3C-3B7C-D5CD293ED4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4444" y="74628"/>
            <a:ext cx="1029657" cy="514829"/>
          </a:xfrm>
          <a:prstGeom prst="rect">
            <a:avLst/>
          </a:prstGeom>
        </p:spPr>
      </p:pic>
      <p:pic>
        <p:nvPicPr>
          <p:cNvPr id="9" name="Picture 8">
            <a:extLst>
              <a:ext uri="{FF2B5EF4-FFF2-40B4-BE49-F238E27FC236}">
                <a16:creationId xmlns:a16="http://schemas.microsoft.com/office/drawing/2014/main" id="{238EE28F-38D7-610A-9C18-71DC6B482A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4630" y="6266781"/>
            <a:ext cx="549471" cy="513945"/>
          </a:xfrm>
          <a:prstGeom prst="rect">
            <a:avLst/>
          </a:prstGeom>
        </p:spPr>
      </p:pic>
      <p:sp>
        <p:nvSpPr>
          <p:cNvPr id="2" name="TextBox 1">
            <a:extLst>
              <a:ext uri="{FF2B5EF4-FFF2-40B4-BE49-F238E27FC236}">
                <a16:creationId xmlns:a16="http://schemas.microsoft.com/office/drawing/2014/main" id="{9197A577-5E90-09D0-9EEE-C4A8816B2CFC}"/>
              </a:ext>
            </a:extLst>
          </p:cNvPr>
          <p:cNvSpPr txBox="1"/>
          <p:nvPr/>
        </p:nvSpPr>
        <p:spPr>
          <a:xfrm>
            <a:off x="172003" y="3487946"/>
            <a:ext cx="5181547" cy="369332"/>
          </a:xfrm>
          <a:prstGeom prst="rect">
            <a:avLst/>
          </a:prstGeom>
          <a:noFill/>
        </p:spPr>
        <p:txBody>
          <a:bodyPr wrap="none" rtlCol="0">
            <a:spAutoFit/>
          </a:bodyPr>
          <a:lstStyle/>
          <a:p>
            <a:r>
              <a:rPr lang="en-US" b="1" dirty="0"/>
              <a:t>Sol </a:t>
            </a:r>
            <a:r>
              <a:rPr lang="en-US" b="1" dirty="0" err="1"/>
              <a:t>Feinstone</a:t>
            </a:r>
            <a:r>
              <a:rPr lang="en-US" b="1" dirty="0"/>
              <a:t> Elementary School Furniture – Phase 2</a:t>
            </a:r>
          </a:p>
        </p:txBody>
      </p:sp>
      <p:sp>
        <p:nvSpPr>
          <p:cNvPr id="3" name="TextBox 2">
            <a:extLst>
              <a:ext uri="{FF2B5EF4-FFF2-40B4-BE49-F238E27FC236}">
                <a16:creationId xmlns:a16="http://schemas.microsoft.com/office/drawing/2014/main" id="{BD1AFECC-E759-F6BD-9EE7-1C4D05943CC0}"/>
              </a:ext>
            </a:extLst>
          </p:cNvPr>
          <p:cNvSpPr txBox="1"/>
          <p:nvPr/>
        </p:nvSpPr>
        <p:spPr>
          <a:xfrm>
            <a:off x="172003" y="3835387"/>
            <a:ext cx="6895606" cy="1477328"/>
          </a:xfrm>
          <a:prstGeom prst="rect">
            <a:avLst/>
          </a:prstGeom>
          <a:noFill/>
        </p:spPr>
        <p:txBody>
          <a:bodyPr wrap="none" rtlCol="0">
            <a:spAutoFit/>
          </a:bodyPr>
          <a:lstStyle/>
          <a:p>
            <a:pPr marL="342900" indent="-342900">
              <a:buFont typeface="+mj-lt"/>
              <a:buAutoNum type="arabicPeriod"/>
            </a:pPr>
            <a:r>
              <a:rPr lang="en-US" dirty="0"/>
              <a:t>Phase 2 furnishings, ongoing approvals by phase through 2024</a:t>
            </a:r>
          </a:p>
          <a:p>
            <a:pPr marL="342900" indent="-342900">
              <a:buFont typeface="+mj-lt"/>
              <a:buAutoNum type="arabicPeriod"/>
            </a:pPr>
            <a:r>
              <a:rPr lang="en-US" dirty="0"/>
              <a:t>Kindergarten and First Grade Furniture</a:t>
            </a:r>
          </a:p>
          <a:p>
            <a:pPr marL="342900" indent="-342900">
              <a:buFont typeface="+mj-lt"/>
              <a:buAutoNum type="arabicPeriod"/>
            </a:pPr>
            <a:r>
              <a:rPr lang="en-US" dirty="0"/>
              <a:t>Includes: Student Desks, Chairs, Teachers Desks, Chairs</a:t>
            </a:r>
          </a:p>
          <a:p>
            <a:pPr marL="342900" indent="-342900">
              <a:buFont typeface="+mj-lt"/>
              <a:buAutoNum type="arabicPeriod"/>
            </a:pPr>
            <a:r>
              <a:rPr lang="en-US" dirty="0"/>
              <a:t>Cost included in the project budget</a:t>
            </a:r>
          </a:p>
          <a:p>
            <a:pPr marL="342900" indent="-342900">
              <a:buFont typeface="+mj-lt"/>
              <a:buAutoNum type="arabicPeriod"/>
            </a:pPr>
            <a:r>
              <a:rPr lang="en-US" dirty="0"/>
              <a:t>PEMCO Educational and Contract Furniture – </a:t>
            </a:r>
            <a:r>
              <a:rPr lang="en-US" b="1" dirty="0">
                <a:solidFill>
                  <a:srgbClr val="C00000"/>
                </a:solidFill>
              </a:rPr>
              <a:t>Total Cost: $54,792.70</a:t>
            </a:r>
          </a:p>
        </p:txBody>
      </p:sp>
      <p:sp>
        <p:nvSpPr>
          <p:cNvPr id="10" name="TextBox 9">
            <a:extLst>
              <a:ext uri="{FF2B5EF4-FFF2-40B4-BE49-F238E27FC236}">
                <a16:creationId xmlns:a16="http://schemas.microsoft.com/office/drawing/2014/main" id="{881F1B6D-AE92-81C8-2E8E-6518955570C9}"/>
              </a:ext>
            </a:extLst>
          </p:cNvPr>
          <p:cNvSpPr txBox="1"/>
          <p:nvPr/>
        </p:nvSpPr>
        <p:spPr>
          <a:xfrm>
            <a:off x="174568" y="875670"/>
            <a:ext cx="4945778" cy="369332"/>
          </a:xfrm>
          <a:prstGeom prst="rect">
            <a:avLst/>
          </a:prstGeom>
          <a:noFill/>
        </p:spPr>
        <p:txBody>
          <a:bodyPr wrap="none" rtlCol="0">
            <a:spAutoFit/>
          </a:bodyPr>
          <a:lstStyle/>
          <a:p>
            <a:r>
              <a:rPr lang="en-US" b="1" dirty="0"/>
              <a:t>Hillcrest Elementary School Furniture – Additional</a:t>
            </a:r>
          </a:p>
        </p:txBody>
      </p:sp>
      <p:sp>
        <p:nvSpPr>
          <p:cNvPr id="11" name="TextBox 10">
            <a:extLst>
              <a:ext uri="{FF2B5EF4-FFF2-40B4-BE49-F238E27FC236}">
                <a16:creationId xmlns:a16="http://schemas.microsoft.com/office/drawing/2014/main" id="{D782ED7D-BA37-E34A-F9D2-8626EFC6B50C}"/>
              </a:ext>
            </a:extLst>
          </p:cNvPr>
          <p:cNvSpPr txBox="1"/>
          <p:nvPr/>
        </p:nvSpPr>
        <p:spPr>
          <a:xfrm>
            <a:off x="172003" y="1268288"/>
            <a:ext cx="7221529" cy="2031325"/>
          </a:xfrm>
          <a:prstGeom prst="rect">
            <a:avLst/>
          </a:prstGeom>
          <a:noFill/>
        </p:spPr>
        <p:txBody>
          <a:bodyPr wrap="none" rtlCol="0">
            <a:spAutoFit/>
          </a:bodyPr>
          <a:lstStyle/>
          <a:p>
            <a:pPr marL="342900" indent="-342900">
              <a:buFont typeface="+mj-lt"/>
              <a:buAutoNum type="arabicPeriod"/>
            </a:pPr>
            <a:r>
              <a:rPr lang="en-US" dirty="0"/>
              <a:t>Select furniture was excluded from the construction bid</a:t>
            </a:r>
          </a:p>
          <a:p>
            <a:pPr marL="342900" indent="-342900">
              <a:buFont typeface="+mj-lt"/>
              <a:buAutoNum type="arabicPeriod"/>
            </a:pPr>
            <a:r>
              <a:rPr lang="en-US" dirty="0"/>
              <a:t>Library furniture by PEMCO includes: Work Tables and Computer Tables</a:t>
            </a:r>
          </a:p>
          <a:p>
            <a:pPr marL="342900" indent="-342900">
              <a:buFont typeface="+mj-lt"/>
              <a:buAutoNum type="arabicPeriod"/>
            </a:pPr>
            <a:r>
              <a:rPr lang="en-US" dirty="0"/>
              <a:t>Additionally, STEAM Classroom Activity Tables</a:t>
            </a:r>
          </a:p>
          <a:p>
            <a:pPr marL="342900" indent="-342900">
              <a:buFont typeface="+mj-lt"/>
              <a:buAutoNum type="arabicPeriod"/>
            </a:pPr>
            <a:r>
              <a:rPr lang="en-US" dirty="0"/>
              <a:t>Additionally, Library Soft Seating</a:t>
            </a:r>
          </a:p>
          <a:p>
            <a:pPr marL="342900" indent="-342900">
              <a:buFont typeface="+mj-lt"/>
              <a:buAutoNum type="arabicPeriod"/>
            </a:pPr>
            <a:r>
              <a:rPr lang="en-US" dirty="0"/>
              <a:t>Includes delivery and set-up</a:t>
            </a:r>
          </a:p>
          <a:p>
            <a:pPr marL="342900" indent="-342900">
              <a:buFont typeface="+mj-lt"/>
              <a:buAutoNum type="arabicPeriod"/>
            </a:pPr>
            <a:r>
              <a:rPr lang="en-US" dirty="0"/>
              <a:t>Cost included in the project budget – COSTARS 025-E22-157</a:t>
            </a:r>
          </a:p>
          <a:p>
            <a:pPr marL="342900" indent="-342900">
              <a:buFont typeface="+mj-lt"/>
              <a:buAutoNum type="arabicPeriod"/>
            </a:pPr>
            <a:r>
              <a:rPr lang="en-US" dirty="0"/>
              <a:t>PEMCO Educational and Contract Furniture – </a:t>
            </a:r>
            <a:r>
              <a:rPr lang="en-US" b="1" dirty="0">
                <a:solidFill>
                  <a:srgbClr val="C00000"/>
                </a:solidFill>
              </a:rPr>
              <a:t>Total Cost: $27,252.41</a:t>
            </a:r>
          </a:p>
        </p:txBody>
      </p:sp>
    </p:spTree>
    <p:extLst>
      <p:ext uri="{BB962C8B-B14F-4D97-AF65-F5344CB8AC3E}">
        <p14:creationId xmlns:p14="http://schemas.microsoft.com/office/powerpoint/2010/main" val="3707656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174568" y="2347065"/>
            <a:ext cx="8969432" cy="14022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6700" b="1" i="0" u="none" strike="noStrike" kern="1200" cap="none" spc="0" normalizeH="0" baseline="0" noProof="0" dirty="0">
              <a:ln>
                <a:noFill/>
              </a:ln>
              <a:solidFill>
                <a:prstClr val="black">
                  <a:lumMod val="65000"/>
                  <a:lumOff val="35000"/>
                </a:prstClr>
              </a:solidFill>
              <a:effectLst>
                <a:outerShdw blurRad="38100" dist="38100" dir="2700000" algn="tl">
                  <a:srgbClr val="000000">
                    <a:alpha val="43137"/>
                  </a:srgbClr>
                </a:outerShdw>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Calibri"/>
              <a:ea typeface="+mn-ea"/>
              <a:cs typeface="+mn-cs"/>
            </a:endParaRPr>
          </a:p>
        </p:txBody>
      </p:sp>
      <p:sp>
        <p:nvSpPr>
          <p:cNvPr id="5" name="TextBox 4">
            <a:extLst>
              <a:ext uri="{FF2B5EF4-FFF2-40B4-BE49-F238E27FC236}">
                <a16:creationId xmlns:a16="http://schemas.microsoft.com/office/drawing/2014/main" id="{E9A091D0-05F1-978D-F592-B3C3FCA1AD89}"/>
              </a:ext>
            </a:extLst>
          </p:cNvPr>
          <p:cNvSpPr txBox="1"/>
          <p:nvPr/>
        </p:nvSpPr>
        <p:spPr>
          <a:xfrm flipH="1">
            <a:off x="0" y="0"/>
            <a:ext cx="9143999" cy="646331"/>
          </a:xfrm>
          <a:prstGeom prst="rect">
            <a:avLst/>
          </a:prstGeom>
          <a:solidFill>
            <a:schemeClr val="bg1">
              <a:lumMod val="85000"/>
            </a:schemeClr>
          </a:solidFill>
          <a:ln w="47625">
            <a:solidFill>
              <a:srgbClr val="002060"/>
            </a:solidFill>
          </a:ln>
        </p:spPr>
        <p:txBody>
          <a:bodyPr wrap="square" rtlCol="0">
            <a:spAutoFit/>
          </a:bodyPr>
          <a:lstStyle/>
          <a:p>
            <a:r>
              <a:rPr lang="en-US" b="1" dirty="0">
                <a:solidFill>
                  <a:srgbClr val="002060"/>
                </a:solidFill>
                <a:effectLst>
                  <a:outerShdw blurRad="38100" dist="38100" dir="2700000" algn="tl">
                    <a:srgbClr val="000000">
                      <a:alpha val="43137"/>
                    </a:srgbClr>
                  </a:outerShdw>
                </a:effectLst>
              </a:rPr>
              <a:t>Board Agenda Items </a:t>
            </a:r>
            <a:r>
              <a:rPr lang="en-US" b="1" dirty="0">
                <a:solidFill>
                  <a:srgbClr val="C00000"/>
                </a:solidFill>
                <a:effectLst>
                  <a:outerShdw blurRad="38100" dist="38100" dir="2700000" algn="tl">
                    <a:srgbClr val="000000">
                      <a:alpha val="43137"/>
                    </a:srgbClr>
                  </a:outerShdw>
                </a:effectLst>
              </a:rPr>
              <a:t>(20OCT22)</a:t>
            </a:r>
          </a:p>
          <a:p>
            <a:r>
              <a:rPr lang="en-US" b="1" dirty="0">
                <a:solidFill>
                  <a:schemeClr val="tx1">
                    <a:lumMod val="65000"/>
                    <a:lumOff val="35000"/>
                  </a:schemeClr>
                </a:solidFill>
                <a:effectLst>
                  <a:outerShdw blurRad="38100" dist="38100" dir="2700000" algn="tl">
                    <a:srgbClr val="000000">
                      <a:alpha val="43137"/>
                    </a:srgbClr>
                  </a:outerShdw>
                </a:effectLst>
              </a:rPr>
              <a:t>Hillcrest ES Change Order</a:t>
            </a:r>
          </a:p>
        </p:txBody>
      </p:sp>
      <p:pic>
        <p:nvPicPr>
          <p:cNvPr id="8" name="Picture 7" descr="Logo&#10;&#10;Description automatically generated">
            <a:extLst>
              <a:ext uri="{FF2B5EF4-FFF2-40B4-BE49-F238E27FC236}">
                <a16:creationId xmlns:a16="http://schemas.microsoft.com/office/drawing/2014/main" id="{8B7979FC-FA87-2F3C-3B7C-D5CD293ED4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4444" y="74628"/>
            <a:ext cx="1029657" cy="514829"/>
          </a:xfrm>
          <a:prstGeom prst="rect">
            <a:avLst/>
          </a:prstGeom>
        </p:spPr>
      </p:pic>
      <p:pic>
        <p:nvPicPr>
          <p:cNvPr id="9" name="Picture 8">
            <a:extLst>
              <a:ext uri="{FF2B5EF4-FFF2-40B4-BE49-F238E27FC236}">
                <a16:creationId xmlns:a16="http://schemas.microsoft.com/office/drawing/2014/main" id="{238EE28F-38D7-610A-9C18-71DC6B482A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4630" y="6266781"/>
            <a:ext cx="549471" cy="513945"/>
          </a:xfrm>
          <a:prstGeom prst="rect">
            <a:avLst/>
          </a:prstGeom>
        </p:spPr>
      </p:pic>
      <p:sp>
        <p:nvSpPr>
          <p:cNvPr id="10" name="TextBox 9">
            <a:extLst>
              <a:ext uri="{FF2B5EF4-FFF2-40B4-BE49-F238E27FC236}">
                <a16:creationId xmlns:a16="http://schemas.microsoft.com/office/drawing/2014/main" id="{881F1B6D-AE92-81C8-2E8E-6518955570C9}"/>
              </a:ext>
            </a:extLst>
          </p:cNvPr>
          <p:cNvSpPr txBox="1"/>
          <p:nvPr/>
        </p:nvSpPr>
        <p:spPr>
          <a:xfrm>
            <a:off x="174568" y="875670"/>
            <a:ext cx="5125699" cy="369332"/>
          </a:xfrm>
          <a:prstGeom prst="rect">
            <a:avLst/>
          </a:prstGeom>
          <a:noFill/>
        </p:spPr>
        <p:txBody>
          <a:bodyPr wrap="none" rtlCol="0">
            <a:spAutoFit/>
          </a:bodyPr>
          <a:lstStyle/>
          <a:p>
            <a:r>
              <a:rPr lang="en-US" b="1" dirty="0"/>
              <a:t>Hillcrest Elementary School Change Order GC-CO-02</a:t>
            </a:r>
          </a:p>
        </p:txBody>
      </p:sp>
      <p:sp>
        <p:nvSpPr>
          <p:cNvPr id="11" name="TextBox 10">
            <a:extLst>
              <a:ext uri="{FF2B5EF4-FFF2-40B4-BE49-F238E27FC236}">
                <a16:creationId xmlns:a16="http://schemas.microsoft.com/office/drawing/2014/main" id="{D782ED7D-BA37-E34A-F9D2-8626EFC6B50C}"/>
              </a:ext>
            </a:extLst>
          </p:cNvPr>
          <p:cNvSpPr txBox="1"/>
          <p:nvPr/>
        </p:nvSpPr>
        <p:spPr>
          <a:xfrm>
            <a:off x="172003" y="1268288"/>
            <a:ext cx="8520602" cy="1477328"/>
          </a:xfrm>
          <a:prstGeom prst="rect">
            <a:avLst/>
          </a:prstGeom>
          <a:noFill/>
        </p:spPr>
        <p:txBody>
          <a:bodyPr wrap="none" rtlCol="0">
            <a:spAutoFit/>
          </a:bodyPr>
          <a:lstStyle/>
          <a:p>
            <a:pPr marL="342900" indent="-342900">
              <a:buFont typeface="+mj-lt"/>
              <a:buAutoNum type="arabicPeriod"/>
            </a:pPr>
            <a:r>
              <a:rPr lang="en-US" dirty="0"/>
              <a:t>The Construction Contract includes an asphalt escalation formula</a:t>
            </a:r>
          </a:p>
          <a:p>
            <a:pPr marL="342900" indent="-342900">
              <a:buFont typeface="+mj-lt"/>
              <a:buAutoNum type="arabicPeriod"/>
            </a:pPr>
            <a:r>
              <a:rPr lang="en-US" dirty="0"/>
              <a:t>Because petroleum pricing is so volatile, the index allows for fair pricing for all parties</a:t>
            </a:r>
          </a:p>
          <a:p>
            <a:pPr marL="342900" indent="-342900">
              <a:buFont typeface="+mj-lt"/>
              <a:buAutoNum type="arabicPeriod"/>
            </a:pPr>
            <a:r>
              <a:rPr lang="en-US" dirty="0"/>
              <a:t>The costs are based on actual quantities based on slips from the quarry</a:t>
            </a:r>
          </a:p>
          <a:p>
            <a:pPr marL="342900" indent="-342900">
              <a:buFont typeface="+mj-lt"/>
              <a:buAutoNum type="arabicPeriod"/>
            </a:pPr>
            <a:r>
              <a:rPr lang="en-US" dirty="0"/>
              <a:t>The cost will be addressed through the project contingency </a:t>
            </a:r>
          </a:p>
          <a:p>
            <a:pPr marL="342900" indent="-342900">
              <a:buFont typeface="+mj-lt"/>
              <a:buAutoNum type="arabicPeriod"/>
            </a:pPr>
            <a:r>
              <a:rPr lang="en-US" dirty="0"/>
              <a:t>Penn Builders, Inc. – </a:t>
            </a:r>
            <a:r>
              <a:rPr lang="en-US" b="1" dirty="0">
                <a:solidFill>
                  <a:srgbClr val="C00000"/>
                </a:solidFill>
              </a:rPr>
              <a:t>Total Cost: $17,992.17</a:t>
            </a:r>
          </a:p>
        </p:txBody>
      </p:sp>
    </p:spTree>
    <p:extLst>
      <p:ext uri="{BB962C8B-B14F-4D97-AF65-F5344CB8AC3E}">
        <p14:creationId xmlns:p14="http://schemas.microsoft.com/office/powerpoint/2010/main" val="4080741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7531" y="877506"/>
            <a:ext cx="8368937" cy="1470025"/>
          </a:xfrm>
        </p:spPr>
        <p:txBody>
          <a:bodyPr>
            <a:normAutofit fontScale="90000"/>
          </a:bodyPr>
          <a:lstStyle/>
          <a:p>
            <a:r>
              <a:rPr lang="en-US" b="1" dirty="0">
                <a:solidFill>
                  <a:srgbClr val="002060"/>
                </a:solidFill>
                <a:effectLst>
                  <a:outerShdw blurRad="38100" dist="38100" dir="2700000" algn="tl">
                    <a:srgbClr val="000000">
                      <a:alpha val="43137"/>
                    </a:srgbClr>
                  </a:outerShdw>
                </a:effectLst>
                <a:latin typeface="Yu Mincho Demibold" panose="02020600000000000000" pitchFamily="18" charset="-128"/>
                <a:ea typeface="Yu Mincho Demibold" panose="02020600000000000000" pitchFamily="18" charset="-128"/>
              </a:rPr>
              <a:t>Thank you!</a:t>
            </a:r>
            <a:br>
              <a:rPr lang="en-US" b="1" dirty="0">
                <a:solidFill>
                  <a:srgbClr val="002060"/>
                </a:solidFill>
                <a:effectLst>
                  <a:outerShdw blurRad="38100" dist="38100" dir="2700000" algn="tl">
                    <a:srgbClr val="000000">
                      <a:alpha val="43137"/>
                    </a:srgbClr>
                  </a:outerShdw>
                </a:effectLst>
                <a:latin typeface="Yu Mincho Demibold" panose="02020600000000000000" pitchFamily="18" charset="-128"/>
                <a:ea typeface="Yu Mincho Demibold" panose="02020600000000000000" pitchFamily="18" charset="-128"/>
              </a:rPr>
            </a:br>
            <a:br>
              <a:rPr lang="en-US" sz="2800" b="1" dirty="0">
                <a:solidFill>
                  <a:schemeClr val="tx1">
                    <a:lumMod val="50000"/>
                    <a:lumOff val="50000"/>
                  </a:schemeClr>
                </a:solidFill>
              </a:rPr>
            </a:br>
            <a:br>
              <a:rPr lang="en-US" sz="2800" b="1" dirty="0">
                <a:solidFill>
                  <a:schemeClr val="tx1">
                    <a:lumMod val="50000"/>
                    <a:lumOff val="50000"/>
                  </a:schemeClr>
                </a:solidFill>
              </a:rPr>
            </a:br>
            <a:endParaRPr lang="en-US" b="1" i="1" dirty="0">
              <a:solidFill>
                <a:srgbClr val="C00000"/>
              </a:solidFill>
            </a:endParaRPr>
          </a:p>
        </p:txBody>
      </p:sp>
      <p:sp>
        <p:nvSpPr>
          <p:cNvPr id="5" name="Title 3"/>
          <p:cNvSpPr txBox="1">
            <a:spLocks/>
          </p:cNvSpPr>
          <p:nvPr/>
        </p:nvSpPr>
        <p:spPr>
          <a:xfrm>
            <a:off x="4839160" y="1470025"/>
            <a:ext cx="5311726"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i="1" u="sng" dirty="0">
              <a:effectLst>
                <a:outerShdw blurRad="38100" dist="38100" dir="2700000" algn="tl">
                  <a:srgbClr val="000000">
                    <a:alpha val="43137"/>
                  </a:srgbClr>
                </a:outerShdw>
              </a:effectLst>
            </a:endParaRPr>
          </a:p>
        </p:txBody>
      </p:sp>
      <p:graphicFrame>
        <p:nvGraphicFramePr>
          <p:cNvPr id="10" name="Object 9"/>
          <p:cNvGraphicFramePr>
            <a:graphicFrameLocks noChangeAspect="1"/>
          </p:cNvGraphicFramePr>
          <p:nvPr/>
        </p:nvGraphicFramePr>
        <p:xfrm>
          <a:off x="246951" y="1755011"/>
          <a:ext cx="5210874" cy="2929759"/>
        </p:xfrm>
        <a:graphic>
          <a:graphicData uri="http://schemas.openxmlformats.org/presentationml/2006/ole">
            <mc:AlternateContent xmlns:mc="http://schemas.openxmlformats.org/markup-compatibility/2006">
              <mc:Choice xmlns:v="urn:schemas-microsoft-com:vml" Requires="v">
                <p:oleObj spid="_x0000_s3094" name="Acrobat Document" r:id="rId4" imgW="18278395" imgH="10277404" progId="Acrobat.Document.11">
                  <p:embed/>
                </p:oleObj>
              </mc:Choice>
              <mc:Fallback>
                <p:oleObj name="Acrobat Document" r:id="rId4" imgW="18278395" imgH="10277404" progId="Acrobat.Document.11">
                  <p:embed/>
                  <p:pic>
                    <p:nvPicPr>
                      <p:cNvPr id="10" name="Object 9"/>
                      <p:cNvPicPr/>
                      <p:nvPr/>
                    </p:nvPicPr>
                    <p:blipFill>
                      <a:blip r:embed="rId5"/>
                      <a:stretch>
                        <a:fillRect/>
                      </a:stretch>
                    </p:blipFill>
                    <p:spPr>
                      <a:xfrm>
                        <a:off x="246951" y="1755011"/>
                        <a:ext cx="5210874" cy="2929759"/>
                      </a:xfrm>
                      <a:prstGeom prst="rect">
                        <a:avLst/>
                      </a:prstGeom>
                    </p:spPr>
                  </p:pic>
                </p:oleObj>
              </mc:Fallback>
            </mc:AlternateContent>
          </a:graphicData>
        </a:graphic>
      </p:graphicFrame>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8550" y="4125871"/>
            <a:ext cx="5476543" cy="250391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7991" y="1755011"/>
            <a:ext cx="989147" cy="969797"/>
          </a:xfrm>
          <a:prstGeom prst="rect">
            <a:avLst/>
          </a:prstGeom>
        </p:spPr>
      </p:pic>
      <p:sp>
        <p:nvSpPr>
          <p:cNvPr id="3" name="Rectangle 2"/>
          <p:cNvSpPr/>
          <p:nvPr/>
        </p:nvSpPr>
        <p:spPr>
          <a:xfrm>
            <a:off x="3323668" y="4040347"/>
            <a:ext cx="2535382" cy="95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6200000">
            <a:off x="2982464" y="4381555"/>
            <a:ext cx="776822" cy="94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ss, outdoor, sky, sidewalk&#10;&#10;Description automatically generated">
            <a:extLst>
              <a:ext uri="{FF2B5EF4-FFF2-40B4-BE49-F238E27FC236}">
                <a16:creationId xmlns:a16="http://schemas.microsoft.com/office/drawing/2014/main" id="{A2375607-1BFB-CDCF-1A4D-370E524F5E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951" y="4817169"/>
            <a:ext cx="3083503" cy="1812616"/>
          </a:xfrm>
          <a:prstGeom prst="rect">
            <a:avLst/>
          </a:prstGeom>
        </p:spPr>
      </p:pic>
      <p:pic>
        <p:nvPicPr>
          <p:cNvPr id="7" name="Picture 6" descr="Logo&#10;&#10;Description automatically generated">
            <a:extLst>
              <a:ext uri="{FF2B5EF4-FFF2-40B4-BE49-F238E27FC236}">
                <a16:creationId xmlns:a16="http://schemas.microsoft.com/office/drawing/2014/main" id="{6DFFB4B4-6E79-29B3-B3B1-00E5D6CCCF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2268" y="2878851"/>
            <a:ext cx="2200592" cy="1100297"/>
          </a:xfrm>
          <a:prstGeom prst="rect">
            <a:avLst/>
          </a:prstGeom>
        </p:spPr>
      </p:pic>
    </p:spTree>
    <p:extLst>
      <p:ext uri="{BB962C8B-B14F-4D97-AF65-F5344CB8AC3E}">
        <p14:creationId xmlns:p14="http://schemas.microsoft.com/office/powerpoint/2010/main" val="2220537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6B5F7A-23C1-48BF-ACCA-2A72E6BBEC91}"/>
              </a:ext>
            </a:extLst>
          </p:cNvPr>
          <p:cNvSpPr/>
          <p:nvPr/>
        </p:nvSpPr>
        <p:spPr>
          <a:xfrm>
            <a:off x="939567" y="2413338"/>
            <a:ext cx="7625593" cy="3162404"/>
          </a:xfrm>
          <a:prstGeom prst="rect">
            <a:avLst/>
          </a:prstGeom>
        </p:spPr>
        <p:txBody>
          <a:bodyPr wrap="square">
            <a:spAutoFit/>
          </a:bodyPr>
          <a:lstStyle/>
          <a:p>
            <a:pPr marL="502920" indent="-412115">
              <a:spcBef>
                <a:spcPts val="880"/>
              </a:spcBef>
              <a:buSzPts val="2300"/>
              <a:buFont typeface="Arial" panose="020B0604020202020204" pitchFamily="34" charset="0"/>
              <a:buChar char="•"/>
            </a:pPr>
            <a:r>
              <a:rPr lang="en-US" sz="2400" dirty="0"/>
              <a:t>Numbers are fluid and increasing.  </a:t>
            </a:r>
          </a:p>
          <a:p>
            <a:pPr marL="502920" indent="-412115">
              <a:spcBef>
                <a:spcPts val="880"/>
              </a:spcBef>
              <a:buSzPts val="2300"/>
              <a:buFont typeface="Arial" panose="020B0604020202020204" pitchFamily="34" charset="0"/>
              <a:buChar char="•"/>
            </a:pPr>
            <a:endParaRPr lang="en-US" sz="2400" dirty="0"/>
          </a:p>
          <a:p>
            <a:pPr marL="502920" indent="-412115">
              <a:spcBef>
                <a:spcPts val="0"/>
              </a:spcBef>
              <a:buSzPts val="2300"/>
              <a:buFont typeface="Arial" panose="020B0604020202020204" pitchFamily="34" charset="0"/>
              <a:buChar char="•"/>
            </a:pPr>
            <a:r>
              <a:rPr lang="en-US" sz="2400" dirty="0"/>
              <a:t>Prior to last year, we added two (2) new ELD (English Language Development) Specialists, however that did not account for the +70 surge.</a:t>
            </a:r>
          </a:p>
          <a:p>
            <a:pPr marL="502920" indent="-412115">
              <a:spcBef>
                <a:spcPts val="0"/>
              </a:spcBef>
              <a:buSzPts val="2300"/>
              <a:buFont typeface="Arial" panose="020B0604020202020204" pitchFamily="34" charset="0"/>
              <a:buChar char="•"/>
            </a:pPr>
            <a:endParaRPr lang="en-US" sz="2400" dirty="0"/>
          </a:p>
          <a:p>
            <a:pPr marL="502920" indent="-412115">
              <a:spcBef>
                <a:spcPts val="0"/>
              </a:spcBef>
              <a:buSzPts val="2300"/>
              <a:buFont typeface="Arial" panose="020B0604020202020204" pitchFamily="34" charset="0"/>
              <a:buChar char="•"/>
            </a:pPr>
            <a:r>
              <a:rPr lang="en-US" sz="2400" dirty="0"/>
              <a:t>We have learned from our registration office that many families are “multiple occupancy and migratory.”</a:t>
            </a:r>
          </a:p>
        </p:txBody>
      </p:sp>
      <p:pic>
        <p:nvPicPr>
          <p:cNvPr id="5" name="Picture 4">
            <a:extLst>
              <a:ext uri="{FF2B5EF4-FFF2-40B4-BE49-F238E27FC236}">
                <a16:creationId xmlns:a16="http://schemas.microsoft.com/office/drawing/2014/main" id="{64D563C7-8930-48A5-B7E1-ECC6F0EE186F}"/>
              </a:ext>
            </a:extLst>
          </p:cNvPr>
          <p:cNvPicPr>
            <a:picLocks noChangeAspect="1"/>
          </p:cNvPicPr>
          <p:nvPr/>
        </p:nvPicPr>
        <p:blipFill>
          <a:blip r:embed="rId2"/>
          <a:stretch>
            <a:fillRect/>
          </a:stretch>
        </p:blipFill>
        <p:spPr>
          <a:xfrm>
            <a:off x="8197126" y="5904834"/>
            <a:ext cx="853514" cy="853514"/>
          </a:xfrm>
          <a:prstGeom prst="rect">
            <a:avLst/>
          </a:prstGeom>
        </p:spPr>
      </p:pic>
      <p:sp>
        <p:nvSpPr>
          <p:cNvPr id="6" name="TextBox 5">
            <a:extLst>
              <a:ext uri="{FF2B5EF4-FFF2-40B4-BE49-F238E27FC236}">
                <a16:creationId xmlns:a16="http://schemas.microsoft.com/office/drawing/2014/main" id="{20A567A5-D156-4F40-998A-2596D2209766}"/>
              </a:ext>
            </a:extLst>
          </p:cNvPr>
          <p:cNvSpPr txBox="1"/>
          <p:nvPr/>
        </p:nvSpPr>
        <p:spPr>
          <a:xfrm>
            <a:off x="1241570" y="636748"/>
            <a:ext cx="6660859"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mj-lt"/>
              </a:rPr>
              <a:t>Request for Temporary English Language Development (ELD) Staff</a:t>
            </a:r>
          </a:p>
        </p:txBody>
      </p:sp>
    </p:spTree>
    <p:extLst>
      <p:ext uri="{BB962C8B-B14F-4D97-AF65-F5344CB8AC3E}">
        <p14:creationId xmlns:p14="http://schemas.microsoft.com/office/powerpoint/2010/main" val="1650368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6B5F7A-23C1-48BF-ACCA-2A72E6BBEC91}"/>
              </a:ext>
            </a:extLst>
          </p:cNvPr>
          <p:cNvSpPr/>
          <p:nvPr/>
        </p:nvSpPr>
        <p:spPr>
          <a:xfrm>
            <a:off x="939567" y="2413338"/>
            <a:ext cx="7625593" cy="2654573"/>
          </a:xfrm>
          <a:prstGeom prst="rect">
            <a:avLst/>
          </a:prstGeom>
        </p:spPr>
        <p:txBody>
          <a:bodyPr wrap="square">
            <a:spAutoFit/>
          </a:bodyPr>
          <a:lstStyle/>
          <a:p>
            <a:pPr>
              <a:spcBef>
                <a:spcPts val="880"/>
              </a:spcBef>
            </a:pPr>
            <a:r>
              <a:rPr lang="en-US" sz="2400" dirty="0"/>
              <a:t>Request:</a:t>
            </a:r>
          </a:p>
          <a:p>
            <a:pPr marL="834390" lvl="1" indent="-377190">
              <a:spcBef>
                <a:spcPts val="880"/>
              </a:spcBef>
              <a:buFont typeface="Arial" panose="020B0604020202020204" pitchFamily="34" charset="0"/>
              <a:buChar char="•"/>
            </a:pPr>
            <a:r>
              <a:rPr lang="en-US" sz="2400" dirty="0"/>
              <a:t>2.0 LTS (long-term substitute) ELD (English Language Development) Specialists</a:t>
            </a:r>
          </a:p>
          <a:p>
            <a:pPr marL="960120" lvl="1" indent="-412115">
              <a:spcBef>
                <a:spcPts val="880"/>
              </a:spcBef>
              <a:buSzPts val="2300"/>
              <a:buFont typeface="Arial" panose="020B0604020202020204" pitchFamily="34" charset="0"/>
              <a:buChar char="•"/>
            </a:pPr>
            <a:r>
              <a:rPr lang="en-US" sz="2400" dirty="0"/>
              <a:t>Not permanent, but will  meet emergent needs.</a:t>
            </a:r>
          </a:p>
          <a:p>
            <a:pPr marL="960120" lvl="1" indent="-412115">
              <a:buSzPts val="2300"/>
              <a:buFont typeface="Arial" panose="020B0604020202020204" pitchFamily="34" charset="0"/>
              <a:buChar char="•"/>
            </a:pPr>
            <a:r>
              <a:rPr lang="en-US" sz="2400" dirty="0"/>
              <a:t>Analyze mid-year and at end-of-year.</a:t>
            </a:r>
          </a:p>
          <a:p>
            <a:pPr marL="502920" indent="-412115">
              <a:spcBef>
                <a:spcPts val="880"/>
              </a:spcBef>
              <a:buSzPts val="2300"/>
              <a:buFont typeface="Arial" panose="020B0604020202020204" pitchFamily="34" charset="0"/>
              <a:buChar char="•"/>
            </a:pPr>
            <a:endParaRPr lang="en-US" sz="2400" dirty="0"/>
          </a:p>
        </p:txBody>
      </p:sp>
      <p:pic>
        <p:nvPicPr>
          <p:cNvPr id="2" name="Picture 1">
            <a:extLst>
              <a:ext uri="{FF2B5EF4-FFF2-40B4-BE49-F238E27FC236}">
                <a16:creationId xmlns:a16="http://schemas.microsoft.com/office/drawing/2014/main" id="{1D9EABCF-570D-4282-AED3-A7100368684E}"/>
              </a:ext>
            </a:extLst>
          </p:cNvPr>
          <p:cNvPicPr>
            <a:picLocks noChangeAspect="1"/>
          </p:cNvPicPr>
          <p:nvPr/>
        </p:nvPicPr>
        <p:blipFill>
          <a:blip r:embed="rId2"/>
          <a:stretch>
            <a:fillRect/>
          </a:stretch>
        </p:blipFill>
        <p:spPr>
          <a:xfrm>
            <a:off x="8197126" y="5930000"/>
            <a:ext cx="853514" cy="853514"/>
          </a:xfrm>
          <a:prstGeom prst="rect">
            <a:avLst/>
          </a:prstGeom>
        </p:spPr>
      </p:pic>
      <p:sp>
        <p:nvSpPr>
          <p:cNvPr id="6" name="TextBox 5">
            <a:extLst>
              <a:ext uri="{FF2B5EF4-FFF2-40B4-BE49-F238E27FC236}">
                <a16:creationId xmlns:a16="http://schemas.microsoft.com/office/drawing/2014/main" id="{7DAAD47E-806F-4615-962D-42E18D38D1F7}"/>
              </a:ext>
            </a:extLst>
          </p:cNvPr>
          <p:cNvSpPr txBox="1"/>
          <p:nvPr/>
        </p:nvSpPr>
        <p:spPr>
          <a:xfrm>
            <a:off x="1241570" y="597142"/>
            <a:ext cx="6660859"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mj-lt"/>
              </a:rPr>
              <a:t>Request for Temporary English Language Development (ELD) Staff</a:t>
            </a:r>
          </a:p>
        </p:txBody>
      </p:sp>
    </p:spTree>
    <p:extLst>
      <p:ext uri="{BB962C8B-B14F-4D97-AF65-F5344CB8AC3E}">
        <p14:creationId xmlns:p14="http://schemas.microsoft.com/office/powerpoint/2010/main" val="4157946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41A5D-4AC2-42F0-BD0F-8B18C3DDB7AD}"/>
              </a:ext>
            </a:extLst>
          </p:cNvPr>
          <p:cNvSpPr txBox="1"/>
          <p:nvPr/>
        </p:nvSpPr>
        <p:spPr>
          <a:xfrm>
            <a:off x="1241570" y="1275127"/>
            <a:ext cx="6660859"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mj-lt"/>
              </a:rPr>
              <a:t>Approve Bid # 22-37</a:t>
            </a:r>
          </a:p>
        </p:txBody>
      </p:sp>
      <p:sp>
        <p:nvSpPr>
          <p:cNvPr id="3" name="TextBox 2">
            <a:extLst>
              <a:ext uri="{FF2B5EF4-FFF2-40B4-BE49-F238E27FC236}">
                <a16:creationId xmlns:a16="http://schemas.microsoft.com/office/drawing/2014/main" id="{A7A3CD29-178E-47A7-961E-EDD9E3237AD4}"/>
              </a:ext>
            </a:extLst>
          </p:cNvPr>
          <p:cNvSpPr txBox="1"/>
          <p:nvPr/>
        </p:nvSpPr>
        <p:spPr>
          <a:xfrm>
            <a:off x="1241570" y="2273417"/>
            <a:ext cx="6981655" cy="369332"/>
          </a:xfrm>
          <a:prstGeom prst="rect">
            <a:avLst/>
          </a:prstGeom>
          <a:noFill/>
        </p:spPr>
        <p:txBody>
          <a:bodyPr wrap="none" rtlCol="0">
            <a:spAutoFit/>
          </a:bodyPr>
          <a:lstStyle/>
          <a:p>
            <a:pPr marL="285750" indent="-285750">
              <a:buFont typeface="Arial" panose="020B0604020202020204" pitchFamily="34" charset="0"/>
              <a:buChar char="•"/>
            </a:pPr>
            <a:r>
              <a:rPr lang="en-US" dirty="0"/>
              <a:t>Approve Lab Stools and Four Station Mobile Workbenches Bid #22-37</a:t>
            </a:r>
          </a:p>
        </p:txBody>
      </p:sp>
      <p:pic>
        <p:nvPicPr>
          <p:cNvPr id="4" name="Picture 3">
            <a:extLst>
              <a:ext uri="{FF2B5EF4-FFF2-40B4-BE49-F238E27FC236}">
                <a16:creationId xmlns:a16="http://schemas.microsoft.com/office/drawing/2014/main" id="{9D4AFF60-E637-46D7-A16E-E24EA2128343}"/>
              </a:ext>
            </a:extLst>
          </p:cNvPr>
          <p:cNvPicPr>
            <a:picLocks noChangeAspect="1"/>
          </p:cNvPicPr>
          <p:nvPr/>
        </p:nvPicPr>
        <p:blipFill>
          <a:blip r:embed="rId2"/>
          <a:stretch>
            <a:fillRect/>
          </a:stretch>
        </p:blipFill>
        <p:spPr>
          <a:xfrm>
            <a:off x="1541740" y="2726421"/>
            <a:ext cx="6515537" cy="3576335"/>
          </a:xfrm>
          <a:prstGeom prst="rect">
            <a:avLst/>
          </a:prstGeom>
        </p:spPr>
      </p:pic>
    </p:spTree>
    <p:extLst>
      <p:ext uri="{BB962C8B-B14F-4D97-AF65-F5344CB8AC3E}">
        <p14:creationId xmlns:p14="http://schemas.microsoft.com/office/powerpoint/2010/main" val="4136063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D9B5DA-7061-4643-9434-D467E138A544}"/>
              </a:ext>
            </a:extLst>
          </p:cNvPr>
          <p:cNvSpPr txBox="1"/>
          <p:nvPr/>
        </p:nvSpPr>
        <p:spPr>
          <a:xfrm>
            <a:off x="2472675" y="2921168"/>
            <a:ext cx="4271747" cy="1015663"/>
          </a:xfrm>
          <a:prstGeom prst="rect">
            <a:avLst/>
          </a:prstGeom>
          <a:noFill/>
        </p:spPr>
        <p:txBody>
          <a:bodyPr wrap="none" rtlCol="0">
            <a:spAutoFit/>
          </a:bodyPr>
          <a:lstStyle/>
          <a:p>
            <a:r>
              <a:rPr lang="en-US" sz="6000" b="1" dirty="0">
                <a:effectLst>
                  <a:outerShdw blurRad="38100" dist="38100" dir="2700000" algn="tl">
                    <a:srgbClr val="000000">
                      <a:alpha val="43137"/>
                    </a:srgbClr>
                  </a:outerShdw>
                </a:effectLst>
              </a:rPr>
              <a:t>QUESTIONS?</a:t>
            </a:r>
          </a:p>
        </p:txBody>
      </p:sp>
      <p:pic>
        <p:nvPicPr>
          <p:cNvPr id="3" name="Picture 2">
            <a:extLst>
              <a:ext uri="{FF2B5EF4-FFF2-40B4-BE49-F238E27FC236}">
                <a16:creationId xmlns:a16="http://schemas.microsoft.com/office/drawing/2014/main" id="{38DB9BB6-EC60-4C24-BF45-38A71752FB88}"/>
              </a:ext>
            </a:extLst>
          </p:cNvPr>
          <p:cNvPicPr>
            <a:picLocks noChangeAspect="1"/>
          </p:cNvPicPr>
          <p:nvPr/>
        </p:nvPicPr>
        <p:blipFill>
          <a:blip r:embed="rId2"/>
          <a:stretch>
            <a:fillRect/>
          </a:stretch>
        </p:blipFill>
        <p:spPr>
          <a:xfrm>
            <a:off x="8171959" y="5930001"/>
            <a:ext cx="853514" cy="853514"/>
          </a:xfrm>
          <a:prstGeom prst="rect">
            <a:avLst/>
          </a:prstGeom>
        </p:spPr>
      </p:pic>
    </p:spTree>
    <p:extLst>
      <p:ext uri="{BB962C8B-B14F-4D97-AF65-F5344CB8AC3E}">
        <p14:creationId xmlns:p14="http://schemas.microsoft.com/office/powerpoint/2010/main" val="940979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C29B24-F0B3-445A-9E25-B951120C82D4}"/>
              </a:ext>
            </a:extLst>
          </p:cNvPr>
          <p:cNvSpPr>
            <a:spLocks noGrp="1"/>
          </p:cNvSpPr>
          <p:nvPr>
            <p:ph type="body" sz="quarter" idx="16"/>
          </p:nvPr>
        </p:nvSpPr>
        <p:spPr/>
        <p:txBody>
          <a:bodyPr/>
          <a:lstStyle/>
          <a:p>
            <a:r>
              <a:rPr lang="en-US" dirty="0"/>
              <a:t>CASH MANAGEMENT UPDATE</a:t>
            </a:r>
          </a:p>
        </p:txBody>
      </p:sp>
      <p:sp>
        <p:nvSpPr>
          <p:cNvPr id="3" name="Text Placeholder 2">
            <a:extLst>
              <a:ext uri="{FF2B5EF4-FFF2-40B4-BE49-F238E27FC236}">
                <a16:creationId xmlns:a16="http://schemas.microsoft.com/office/drawing/2014/main" id="{D96C5808-B33C-44F2-98B1-6A2D6CEE4E24}"/>
              </a:ext>
            </a:extLst>
          </p:cNvPr>
          <p:cNvSpPr>
            <a:spLocks noGrp="1"/>
          </p:cNvSpPr>
          <p:nvPr>
            <p:ph type="body" sz="quarter" idx="17"/>
          </p:nvPr>
        </p:nvSpPr>
        <p:spPr/>
        <p:txBody>
          <a:bodyPr/>
          <a:lstStyle/>
          <a:p>
            <a:r>
              <a:rPr lang="en-US" dirty="0"/>
              <a:t>October 2022</a:t>
            </a:r>
          </a:p>
        </p:txBody>
      </p:sp>
      <p:sp>
        <p:nvSpPr>
          <p:cNvPr id="4" name="Text Placeholder 3">
            <a:extLst>
              <a:ext uri="{FF2B5EF4-FFF2-40B4-BE49-F238E27FC236}">
                <a16:creationId xmlns:a16="http://schemas.microsoft.com/office/drawing/2014/main" id="{D2F6A7E0-965F-43D3-A57C-193087D960C5}"/>
              </a:ext>
            </a:extLst>
          </p:cNvPr>
          <p:cNvSpPr>
            <a:spLocks noGrp="1"/>
          </p:cNvSpPr>
          <p:nvPr>
            <p:ph type="body" sz="quarter" idx="18"/>
          </p:nvPr>
        </p:nvSpPr>
        <p:spPr/>
        <p:txBody>
          <a:bodyPr/>
          <a:lstStyle/>
          <a:p>
            <a:r>
              <a:rPr lang="en-US" dirty="0"/>
              <a:t>Kevin Karpuk, CFA</a:t>
            </a:r>
          </a:p>
        </p:txBody>
      </p:sp>
      <p:sp>
        <p:nvSpPr>
          <p:cNvPr id="5" name="Text Placeholder 4">
            <a:extLst>
              <a:ext uri="{FF2B5EF4-FFF2-40B4-BE49-F238E27FC236}">
                <a16:creationId xmlns:a16="http://schemas.microsoft.com/office/drawing/2014/main" id="{DDAC80D4-C127-4932-B7DA-712C11CFE8B9}"/>
              </a:ext>
            </a:extLst>
          </p:cNvPr>
          <p:cNvSpPr>
            <a:spLocks noGrp="1"/>
          </p:cNvSpPr>
          <p:nvPr>
            <p:ph type="body" sz="quarter" idx="19"/>
          </p:nvPr>
        </p:nvSpPr>
        <p:spPr/>
        <p:txBody>
          <a:bodyPr/>
          <a:lstStyle/>
          <a:p>
            <a:r>
              <a:rPr lang="en-US" dirty="0"/>
              <a:t>Chief Investment Officer</a:t>
            </a:r>
          </a:p>
        </p:txBody>
      </p:sp>
    </p:spTree>
    <p:extLst>
      <p:ext uri="{BB962C8B-B14F-4D97-AF65-F5344CB8AC3E}">
        <p14:creationId xmlns:p14="http://schemas.microsoft.com/office/powerpoint/2010/main" val="3909999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00000000-0008-0000-0100-000002000000}"/>
              </a:ext>
            </a:extLst>
          </p:cNvPr>
          <p:cNvGraphicFramePr>
            <a:graphicFrameLocks/>
          </p:cNvGraphicFramePr>
          <p:nvPr>
            <p:extLst/>
          </p:nvPr>
        </p:nvGraphicFramePr>
        <p:xfrm>
          <a:off x="1105180" y="1373317"/>
          <a:ext cx="6933639" cy="430176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547BB859-5C2C-4D3F-977B-BDCAA68379EB}"/>
              </a:ext>
            </a:extLst>
          </p:cNvPr>
          <p:cNvSpPr>
            <a:spLocks noGrp="1"/>
          </p:cNvSpPr>
          <p:nvPr>
            <p:ph type="title"/>
          </p:nvPr>
        </p:nvSpPr>
        <p:spPr/>
        <p:txBody>
          <a:bodyPr>
            <a:normAutofit/>
          </a:bodyPr>
          <a:lstStyle/>
          <a:p>
            <a:r>
              <a:rPr lang="en-US" sz="3883" dirty="0">
                <a:solidFill>
                  <a:srgbClr val="00AEEF"/>
                </a:solidFill>
              </a:rPr>
              <a:t>TREASURY</a:t>
            </a:r>
            <a:r>
              <a:rPr lang="en-US" sz="3883" dirty="0"/>
              <a:t> </a:t>
            </a:r>
            <a:r>
              <a:rPr lang="en-US" sz="3883" b="1" dirty="0"/>
              <a:t>YIELD CURVE</a:t>
            </a:r>
          </a:p>
        </p:txBody>
      </p:sp>
      <p:sp>
        <p:nvSpPr>
          <p:cNvPr id="4" name="Text Placeholder 3">
            <a:extLst>
              <a:ext uri="{FF2B5EF4-FFF2-40B4-BE49-F238E27FC236}">
                <a16:creationId xmlns:a16="http://schemas.microsoft.com/office/drawing/2014/main" id="{BE2B96A1-A36B-49B4-9DDB-D2CC83935E10}"/>
              </a:ext>
            </a:extLst>
          </p:cNvPr>
          <p:cNvSpPr>
            <a:spLocks noGrp="1"/>
          </p:cNvSpPr>
          <p:nvPr>
            <p:ph type="body" sz="quarter" idx="11"/>
          </p:nvPr>
        </p:nvSpPr>
        <p:spPr/>
        <p:txBody>
          <a:bodyPr/>
          <a:lstStyle/>
          <a:p>
            <a:r>
              <a:rPr lang="en-US" dirty="0"/>
              <a:t>Source: US Department of the Treasury</a:t>
            </a:r>
          </a:p>
        </p:txBody>
      </p:sp>
      <p:sp>
        <p:nvSpPr>
          <p:cNvPr id="3" name="Slide Number Placeholder 2">
            <a:extLst>
              <a:ext uri="{FF2B5EF4-FFF2-40B4-BE49-F238E27FC236}">
                <a16:creationId xmlns:a16="http://schemas.microsoft.com/office/drawing/2014/main" id="{5FA96AF2-BBDE-45C8-A7C4-7471071EF0CC}"/>
              </a:ext>
            </a:extLst>
          </p:cNvPr>
          <p:cNvSpPr>
            <a:spLocks noGrp="1"/>
          </p:cNvSpPr>
          <p:nvPr>
            <p:ph type="sldNum" sz="quarter" idx="4"/>
          </p:nvPr>
        </p:nvSpPr>
        <p:spPr>
          <a:xfrm>
            <a:off x="7919864" y="5564328"/>
            <a:ext cx="62518" cy="135743"/>
          </a:xfrm>
        </p:spPr>
        <p:txBody>
          <a:bodyPr/>
          <a:lstStyle/>
          <a:p>
            <a:pPr defTabSz="403433"/>
            <a:fld id="{8E61C75C-AF72-4B0B-BF73-EA0D5FFE4857}" type="slidenum">
              <a:rPr lang="en-US">
                <a:solidFill>
                  <a:srgbClr val="000000">
                    <a:tint val="75000"/>
                  </a:srgbClr>
                </a:solidFill>
              </a:rPr>
              <a:pPr defTabSz="403433"/>
              <a:t>9</a:t>
            </a:fld>
            <a:endParaRPr lang="en-US" dirty="0">
              <a:solidFill>
                <a:srgbClr val="000000">
                  <a:tint val="75000"/>
                </a:srgbClr>
              </a:solidFill>
            </a:endParaRPr>
          </a:p>
        </p:txBody>
      </p:sp>
    </p:spTree>
    <p:extLst>
      <p:ext uri="{BB962C8B-B14F-4D97-AF65-F5344CB8AC3E}">
        <p14:creationId xmlns:p14="http://schemas.microsoft.com/office/powerpoint/2010/main" val="220327816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Cornerstone">
      <a:dk1>
        <a:srgbClr val="000000"/>
      </a:dk1>
      <a:lt1>
        <a:srgbClr val="FFFFFF"/>
      </a:lt1>
      <a:dk2>
        <a:srgbClr val="797979"/>
      </a:dk2>
      <a:lt2>
        <a:srgbClr val="D5D5D5"/>
      </a:lt2>
      <a:accent1>
        <a:srgbClr val="00AEEF"/>
      </a:accent1>
      <a:accent2>
        <a:srgbClr val="273691"/>
      </a:accent2>
      <a:accent3>
        <a:srgbClr val="D1D2D3"/>
      </a:accent3>
      <a:accent4>
        <a:srgbClr val="652C90"/>
      </a:accent4>
      <a:accent5>
        <a:srgbClr val="006838"/>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Theme" id="{0AA4D8BB-4764-46BB-B0AC-9A8EED36AAF5}" vid="{C9BB2A56-4615-4A4E-BF07-5939DEF24C3D}"/>
    </a:ext>
  </a:extLst>
</a:theme>
</file>

<file path=ppt/theme/theme3.xml><?xml version="1.0" encoding="utf-8"?>
<a:theme xmlns:a="http://schemas.openxmlformats.org/drawingml/2006/main" name="0">
  <a:themeElements>
    <a:clrScheme name="Cornerstone 1">
      <a:dk1>
        <a:srgbClr val="000000"/>
      </a:dk1>
      <a:lt1>
        <a:srgbClr val="FFFFFF"/>
      </a:lt1>
      <a:dk2>
        <a:srgbClr val="797979"/>
      </a:dk2>
      <a:lt2>
        <a:srgbClr val="D5D5D5"/>
      </a:lt2>
      <a:accent1>
        <a:srgbClr val="00AEEF"/>
      </a:accent1>
      <a:accent2>
        <a:srgbClr val="273691"/>
      </a:accent2>
      <a:accent3>
        <a:srgbClr val="9B8579"/>
      </a:accent3>
      <a:accent4>
        <a:srgbClr val="652C90"/>
      </a:accent4>
      <a:accent5>
        <a:srgbClr val="006838"/>
      </a:accent5>
      <a:accent6>
        <a:srgbClr val="880028"/>
      </a:accent6>
      <a:hlink>
        <a:srgbClr val="273691"/>
      </a:hlink>
      <a:folHlink>
        <a:srgbClr val="00AEE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04_Approach.pptx" id="{B197D559-009F-429B-8FF6-4AB3D0A47E82}" vid="{5909DD9D-7942-459F-8C14-1F76D1946D8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Verve</Template>
  <TotalTime>58695</TotalTime>
  <Words>2509</Words>
  <Application>Microsoft Office PowerPoint</Application>
  <PresentationFormat>On-screen Show (4:3)</PresentationFormat>
  <Paragraphs>744</Paragraphs>
  <Slides>37</Slides>
  <Notes>21</Notes>
  <HiddenSlides>0</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1</vt:i4>
      </vt:variant>
      <vt:variant>
        <vt:lpstr>Slide Titles</vt:lpstr>
      </vt:variant>
      <vt:variant>
        <vt:i4>37</vt:i4>
      </vt:variant>
    </vt:vector>
  </HeadingPairs>
  <TitlesOfParts>
    <vt:vector size="56" baseType="lpstr">
      <vt:lpstr>Yu Mincho Demibold</vt:lpstr>
      <vt:lpstr>Arial</vt:lpstr>
      <vt:lpstr>Bookman Old Style</vt:lpstr>
      <vt:lpstr>Calibri</vt:lpstr>
      <vt:lpstr>Courier New</vt:lpstr>
      <vt:lpstr>Helvetica</vt:lpstr>
      <vt:lpstr>Helvetica Light</vt:lpstr>
      <vt:lpstr>HELVETICA LIGHT OBLIQUE</vt:lpstr>
      <vt:lpstr>HELVETICA LIGHT OBLIQUE</vt:lpstr>
      <vt:lpstr>Helvetica Oblique</vt:lpstr>
      <vt:lpstr>Palatino</vt:lpstr>
      <vt:lpstr>Roboto</vt:lpstr>
      <vt:lpstr>Symbol</vt:lpstr>
      <vt:lpstr>Times New Roman</vt:lpstr>
      <vt:lpstr>Wingdings</vt:lpstr>
      <vt:lpstr>1_Office Theme</vt:lpstr>
      <vt:lpstr>Default Theme</vt:lpstr>
      <vt:lpstr>0</vt:lpstr>
      <vt:lpstr>Acrobat Document</vt:lpstr>
      <vt:lpstr>FINANCE &amp; FACILITIES COMMITTEE MEETING  OCTOBER 13, 2022 </vt:lpstr>
      <vt:lpstr>FINANCE &amp; FACILITIES COMMITTEE MEETING  OCTOBER 13, 2022 </vt:lpstr>
      <vt:lpstr>PowerPoint Presentation</vt:lpstr>
      <vt:lpstr>PowerPoint Presentation</vt:lpstr>
      <vt:lpstr>PowerPoint Presentation</vt:lpstr>
      <vt:lpstr>PowerPoint Presentation</vt:lpstr>
      <vt:lpstr>PowerPoint Presentation</vt:lpstr>
      <vt:lpstr>PowerPoint Presentation</vt:lpstr>
      <vt:lpstr>TREASURY YIELD CURVE</vt:lpstr>
      <vt:lpstr>SIX MONTH TREASURY</vt:lpstr>
      <vt:lpstr>FUTURE RATES</vt:lpstr>
      <vt:lpstr>ASSET LOCATION</vt:lpstr>
      <vt:lpstr>QUARTERLY PERFORMANCE</vt:lpstr>
      <vt:lpstr>WILMINGTON TRUST</vt:lpstr>
      <vt:lpstr>WILMINGTON TRUST</vt:lpstr>
      <vt:lpstr>SHORT-TERM HOLDINGS</vt:lpstr>
      <vt:lpstr>TD BANK</vt:lpstr>
      <vt:lpstr>PLGIT ACCOUNT</vt:lpstr>
      <vt:lpstr>PowerPoint Presentation</vt:lpstr>
      <vt:lpstr>PowerPoint Presentation</vt:lpstr>
      <vt:lpstr>FINANCE COMMITTEE MEETING  FACILITIES RELATED AGENDA ITEMS</vt:lpstr>
      <vt:lpstr>FACILITIES IMPROVEMENT PROJECTS UPDATE</vt:lpstr>
      <vt:lpstr>PowerPoint Presentation</vt:lpstr>
      <vt:lpstr>PowerPoint Presentation</vt:lpstr>
      <vt:lpstr>PowerPoint Presentation</vt:lpstr>
      <vt:lpstr>PowerPoint Presentation</vt:lpstr>
      <vt:lpstr>PowerPoint Presentation</vt:lpstr>
      <vt:lpstr>PowerPoint Presentation</vt:lpstr>
      <vt:lpstr>Capital Improvement Plan Update</vt:lpstr>
      <vt:lpstr>PowerPoint Presentation</vt:lpstr>
      <vt:lpstr>BOARD AGENDA ITEMS 20OCT22</vt:lpstr>
      <vt:lpstr>PowerPoint Presentation</vt:lpstr>
      <vt:lpstr>PowerPoint Presentation</vt:lpstr>
      <vt:lpstr>PowerPoint Presentation</vt:lpstr>
      <vt:lpstr>PowerPoint Presentation</vt:lpstr>
      <vt:lpstr>PowerPoint Presentation</vt:lpstr>
      <vt:lpstr>Thank you!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Capital Improvements Plan 2015</dc:title>
  <dc:creator>Debra A Keenan</dc:creator>
  <cp:lastModifiedBy>Pollock,Michelle</cp:lastModifiedBy>
  <cp:revision>4646</cp:revision>
  <cp:lastPrinted>2022-04-21T19:52:54Z</cp:lastPrinted>
  <dcterms:created xsi:type="dcterms:W3CDTF">2014-10-28T20:08:49Z</dcterms:created>
  <dcterms:modified xsi:type="dcterms:W3CDTF">2022-10-12T20:23:43Z</dcterms:modified>
</cp:coreProperties>
</file>